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792" r:id="rId3"/>
    <p:sldId id="790" r:id="rId4"/>
    <p:sldId id="793" r:id="rId5"/>
    <p:sldId id="819" r:id="rId6"/>
    <p:sldId id="822" r:id="rId7"/>
    <p:sldId id="831" r:id="rId8"/>
    <p:sldId id="824" r:id="rId9"/>
    <p:sldId id="832" r:id="rId10"/>
    <p:sldId id="803" r:id="rId11"/>
    <p:sldId id="828" r:id="rId12"/>
    <p:sldId id="827" r:id="rId13"/>
    <p:sldId id="829" r:id="rId14"/>
    <p:sldId id="830" r:id="rId15"/>
    <p:sldId id="818" r:id="rId16"/>
    <p:sldId id="834" r:id="rId17"/>
    <p:sldId id="826" r:id="rId18"/>
    <p:sldId id="833" r:id="rId19"/>
    <p:sldId id="812" r:id="rId20"/>
    <p:sldId id="811" r:id="rId2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06"/>
    <p:restoredTop sz="94694"/>
  </p:normalViewPr>
  <p:slideViewPr>
    <p:cSldViewPr snapToGrid="0">
      <p:cViewPr varScale="1">
        <p:scale>
          <a:sx n="121" d="100"/>
          <a:sy n="121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648FB5-C09B-4C87-AEF3-A553C798BCF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A944AD-327D-427D-A5F0-7AE39B4AFACB}">
      <dgm:prSet/>
      <dgm:spPr/>
      <dgm:t>
        <a:bodyPr/>
        <a:lstStyle/>
        <a:p>
          <a:r>
            <a:rPr lang="de-DE" b="0" dirty="0"/>
            <a:t>Deep Learning</a:t>
          </a:r>
          <a:endParaRPr lang="en-US" b="0" dirty="0"/>
        </a:p>
      </dgm:t>
    </dgm:pt>
    <dgm:pt modelId="{C379FD06-505A-41F8-9A66-4E9F695F9C1A}" type="parTrans" cxnId="{946460B5-6A24-4AD5-9BDB-D5E7AE78994B}">
      <dgm:prSet/>
      <dgm:spPr/>
      <dgm:t>
        <a:bodyPr/>
        <a:lstStyle/>
        <a:p>
          <a:endParaRPr lang="en-US"/>
        </a:p>
      </dgm:t>
    </dgm:pt>
    <dgm:pt modelId="{AD9B37F6-7A60-4E62-AE70-54601B347097}" type="sibTrans" cxnId="{946460B5-6A24-4AD5-9BDB-D5E7AE78994B}">
      <dgm:prSet/>
      <dgm:spPr/>
      <dgm:t>
        <a:bodyPr/>
        <a:lstStyle/>
        <a:p>
          <a:endParaRPr lang="en-US"/>
        </a:p>
      </dgm:t>
    </dgm:pt>
    <dgm:pt modelId="{0C6B1536-6269-470E-891B-548B1A1741C8}">
      <dgm:prSet/>
      <dgm:spPr/>
      <dgm:t>
        <a:bodyPr/>
        <a:lstStyle/>
        <a:p>
          <a:r>
            <a:rPr lang="de-DE" b="0" dirty="0"/>
            <a:t>Transformer</a:t>
          </a:r>
          <a:endParaRPr lang="en-US" b="0" dirty="0"/>
        </a:p>
      </dgm:t>
    </dgm:pt>
    <dgm:pt modelId="{BA3188B2-0301-4CA0-AC58-59A0732D4CC9}" type="parTrans" cxnId="{7F381230-3114-44FB-913E-0CD35BF36BA2}">
      <dgm:prSet/>
      <dgm:spPr/>
      <dgm:t>
        <a:bodyPr/>
        <a:lstStyle/>
        <a:p>
          <a:endParaRPr lang="en-US"/>
        </a:p>
      </dgm:t>
    </dgm:pt>
    <dgm:pt modelId="{E7BF0292-5C5E-44B5-9020-5B605116E8F8}" type="sibTrans" cxnId="{7F381230-3114-44FB-913E-0CD35BF36BA2}">
      <dgm:prSet/>
      <dgm:spPr/>
      <dgm:t>
        <a:bodyPr/>
        <a:lstStyle/>
        <a:p>
          <a:endParaRPr lang="en-US"/>
        </a:p>
      </dgm:t>
    </dgm:pt>
    <dgm:pt modelId="{288D3E87-5781-4F83-84CB-1610EAD21773}">
      <dgm:prSet/>
      <dgm:spPr/>
      <dgm:t>
        <a:bodyPr/>
        <a:lstStyle/>
        <a:p>
          <a:r>
            <a:rPr lang="de-DE" b="0" dirty="0"/>
            <a:t>Finetuning</a:t>
          </a:r>
          <a:endParaRPr lang="en-US" b="0" dirty="0"/>
        </a:p>
      </dgm:t>
    </dgm:pt>
    <dgm:pt modelId="{5D1CA44E-A2B8-416C-AF5D-FE642F689AF8}" type="parTrans" cxnId="{4B05A8AF-8E44-411A-9840-24940C52F31E}">
      <dgm:prSet/>
      <dgm:spPr/>
      <dgm:t>
        <a:bodyPr/>
        <a:lstStyle/>
        <a:p>
          <a:endParaRPr lang="en-US"/>
        </a:p>
      </dgm:t>
    </dgm:pt>
    <dgm:pt modelId="{E930F8F9-CD27-4F21-8645-528352089D37}" type="sibTrans" cxnId="{4B05A8AF-8E44-411A-9840-24940C52F31E}">
      <dgm:prSet/>
      <dgm:spPr/>
      <dgm:t>
        <a:bodyPr/>
        <a:lstStyle/>
        <a:p>
          <a:endParaRPr lang="en-US"/>
        </a:p>
      </dgm:t>
    </dgm:pt>
    <dgm:pt modelId="{DDA901FD-5C05-41F1-A824-5C833C35698E}">
      <dgm:prSet/>
      <dgm:spPr/>
      <dgm:t>
        <a:bodyPr/>
        <a:lstStyle/>
        <a:p>
          <a:r>
            <a:rPr lang="de-DE" b="1" dirty="0" err="1"/>
            <a:t>Agents</a:t>
          </a:r>
          <a:endParaRPr lang="en-US" b="1" dirty="0"/>
        </a:p>
      </dgm:t>
    </dgm:pt>
    <dgm:pt modelId="{D760294E-1D9B-408E-B689-8391D4CF7D9C}" type="parTrans" cxnId="{76557D45-55A9-46E4-80D0-E1396A52CE52}">
      <dgm:prSet/>
      <dgm:spPr/>
      <dgm:t>
        <a:bodyPr/>
        <a:lstStyle/>
        <a:p>
          <a:endParaRPr lang="en-US"/>
        </a:p>
      </dgm:t>
    </dgm:pt>
    <dgm:pt modelId="{EDCB14DE-D3C3-4E5C-A331-71113C0250BD}" type="sibTrans" cxnId="{76557D45-55A9-46E4-80D0-E1396A52CE52}">
      <dgm:prSet/>
      <dgm:spPr/>
      <dgm:t>
        <a:bodyPr/>
        <a:lstStyle/>
        <a:p>
          <a:endParaRPr lang="en-US"/>
        </a:p>
      </dgm:t>
    </dgm:pt>
    <dgm:pt modelId="{5F30F6BE-7A6E-4F0D-B3AA-2B05FD8FA60B}">
      <dgm:prSet/>
      <dgm:spPr/>
      <dgm:t>
        <a:bodyPr/>
        <a:lstStyle/>
        <a:p>
          <a:r>
            <a:rPr lang="de-DE" b="0" dirty="0"/>
            <a:t>The Bigger Picture</a:t>
          </a:r>
          <a:endParaRPr lang="en-US" b="0" dirty="0"/>
        </a:p>
      </dgm:t>
    </dgm:pt>
    <dgm:pt modelId="{204DD833-1CD5-42F1-B596-8D8B6D369E5E}" type="parTrans" cxnId="{336AE3DC-37F1-4955-813F-D94B74C0A559}">
      <dgm:prSet/>
      <dgm:spPr/>
      <dgm:t>
        <a:bodyPr/>
        <a:lstStyle/>
        <a:p>
          <a:endParaRPr lang="en-US"/>
        </a:p>
      </dgm:t>
    </dgm:pt>
    <dgm:pt modelId="{838162BB-5917-468F-85CC-DC0FE427929A}" type="sibTrans" cxnId="{336AE3DC-37F1-4955-813F-D94B74C0A559}">
      <dgm:prSet/>
      <dgm:spPr/>
      <dgm:t>
        <a:bodyPr/>
        <a:lstStyle/>
        <a:p>
          <a:endParaRPr lang="en-US"/>
        </a:p>
      </dgm:t>
    </dgm:pt>
    <dgm:pt modelId="{5F8A9840-886B-1549-86FA-DFF28283C6F7}">
      <dgm:prSet/>
      <dgm:spPr/>
      <dgm:t>
        <a:bodyPr/>
        <a:lstStyle/>
        <a:p>
          <a:r>
            <a:rPr lang="en-US" b="0" dirty="0"/>
            <a:t>Context Engineering</a:t>
          </a:r>
        </a:p>
      </dgm:t>
    </dgm:pt>
    <dgm:pt modelId="{A0E52CAA-BC0A-2241-8286-5195FC90ACDB}" type="parTrans" cxnId="{9C4437E1-A996-CF40-B2F7-2FD90BC18B8E}">
      <dgm:prSet/>
      <dgm:spPr/>
      <dgm:t>
        <a:bodyPr/>
        <a:lstStyle/>
        <a:p>
          <a:endParaRPr lang="de-DE"/>
        </a:p>
      </dgm:t>
    </dgm:pt>
    <dgm:pt modelId="{1EDED046-CF50-0248-AC64-C3620E7361E1}" type="sibTrans" cxnId="{9C4437E1-A996-CF40-B2F7-2FD90BC18B8E}">
      <dgm:prSet/>
      <dgm:spPr/>
      <dgm:t>
        <a:bodyPr/>
        <a:lstStyle/>
        <a:p>
          <a:endParaRPr lang="de-DE"/>
        </a:p>
      </dgm:t>
    </dgm:pt>
    <dgm:pt modelId="{769F0AC1-E7CF-C944-B9AF-EA28932D2656}">
      <dgm:prSet/>
      <dgm:spPr/>
      <dgm:t>
        <a:bodyPr/>
        <a:lstStyle/>
        <a:p>
          <a:r>
            <a:rPr lang="en-US" b="0" dirty="0"/>
            <a:t>Instruction Tuning</a:t>
          </a:r>
        </a:p>
      </dgm:t>
    </dgm:pt>
    <dgm:pt modelId="{8FBFB482-1FAC-2647-9582-FBF2BE51B42C}" type="parTrans" cxnId="{B2C31AC5-CC8D-7848-BF48-4E93CF15F78C}">
      <dgm:prSet/>
      <dgm:spPr/>
      <dgm:t>
        <a:bodyPr/>
        <a:lstStyle/>
        <a:p>
          <a:endParaRPr lang="de-DE"/>
        </a:p>
      </dgm:t>
    </dgm:pt>
    <dgm:pt modelId="{202C7746-1898-184B-8901-869D8C7ADB05}" type="sibTrans" cxnId="{B2C31AC5-CC8D-7848-BF48-4E93CF15F78C}">
      <dgm:prSet/>
      <dgm:spPr/>
      <dgm:t>
        <a:bodyPr/>
        <a:lstStyle/>
        <a:p>
          <a:endParaRPr lang="de-DE"/>
        </a:p>
      </dgm:t>
    </dgm:pt>
    <dgm:pt modelId="{A5BBF571-5253-6E40-82D7-7DFA55C403EE}">
      <dgm:prSet/>
      <dgm:spPr/>
      <dgm:t>
        <a:bodyPr/>
        <a:lstStyle/>
        <a:p>
          <a:r>
            <a:rPr lang="en-US" b="0" dirty="0"/>
            <a:t>LLMs</a:t>
          </a:r>
        </a:p>
      </dgm:t>
    </dgm:pt>
    <dgm:pt modelId="{3F510184-3A7A-F04A-AB3A-A6DA046D9501}" type="parTrans" cxnId="{47933137-DA02-BE4A-92B7-574CA30C7525}">
      <dgm:prSet/>
      <dgm:spPr/>
      <dgm:t>
        <a:bodyPr/>
        <a:lstStyle/>
        <a:p>
          <a:endParaRPr lang="de-DE"/>
        </a:p>
      </dgm:t>
    </dgm:pt>
    <dgm:pt modelId="{EBB0758C-E85A-AE4B-A658-5E0A4625321C}" type="sibTrans" cxnId="{47933137-DA02-BE4A-92B7-574CA30C7525}">
      <dgm:prSet/>
      <dgm:spPr/>
      <dgm:t>
        <a:bodyPr/>
        <a:lstStyle/>
        <a:p>
          <a:endParaRPr lang="de-DE"/>
        </a:p>
      </dgm:t>
    </dgm:pt>
    <dgm:pt modelId="{7852B3C2-A44C-F446-9060-CA21A0D28991}" type="pres">
      <dgm:prSet presAssocID="{56648FB5-C09B-4C87-AEF3-A553C798BCF5}" presName="vert0" presStyleCnt="0">
        <dgm:presLayoutVars>
          <dgm:dir/>
          <dgm:animOne val="branch"/>
          <dgm:animLvl val="lvl"/>
        </dgm:presLayoutVars>
      </dgm:prSet>
      <dgm:spPr/>
    </dgm:pt>
    <dgm:pt modelId="{4F1690E2-16BD-2B42-AE98-F2A735104EFA}" type="pres">
      <dgm:prSet presAssocID="{1EA944AD-327D-427D-A5F0-7AE39B4AFACB}" presName="thickLine" presStyleLbl="alignNode1" presStyleIdx="0" presStyleCnt="8"/>
      <dgm:spPr/>
    </dgm:pt>
    <dgm:pt modelId="{7B746AAE-0D31-DE44-A5F6-86F76B8A3E80}" type="pres">
      <dgm:prSet presAssocID="{1EA944AD-327D-427D-A5F0-7AE39B4AFACB}" presName="horz1" presStyleCnt="0"/>
      <dgm:spPr/>
    </dgm:pt>
    <dgm:pt modelId="{D28CB533-C51E-334E-9261-65C425A19706}" type="pres">
      <dgm:prSet presAssocID="{1EA944AD-327D-427D-A5F0-7AE39B4AFACB}" presName="tx1" presStyleLbl="revTx" presStyleIdx="0" presStyleCnt="8"/>
      <dgm:spPr/>
    </dgm:pt>
    <dgm:pt modelId="{4B5756DB-F77A-B44F-B3F7-F3894F36872A}" type="pres">
      <dgm:prSet presAssocID="{1EA944AD-327D-427D-A5F0-7AE39B4AFACB}" presName="vert1" presStyleCnt="0"/>
      <dgm:spPr/>
    </dgm:pt>
    <dgm:pt modelId="{A11F9CE2-7889-D042-B67A-3B946F072596}" type="pres">
      <dgm:prSet presAssocID="{0C6B1536-6269-470E-891B-548B1A1741C8}" presName="thickLine" presStyleLbl="alignNode1" presStyleIdx="1" presStyleCnt="8"/>
      <dgm:spPr/>
    </dgm:pt>
    <dgm:pt modelId="{FDBEDC87-8791-4D44-8FD8-85B48AD39373}" type="pres">
      <dgm:prSet presAssocID="{0C6B1536-6269-470E-891B-548B1A1741C8}" presName="horz1" presStyleCnt="0"/>
      <dgm:spPr/>
    </dgm:pt>
    <dgm:pt modelId="{8D7BB36B-DCB0-1945-8136-BD40AAFC958C}" type="pres">
      <dgm:prSet presAssocID="{0C6B1536-6269-470E-891B-548B1A1741C8}" presName="tx1" presStyleLbl="revTx" presStyleIdx="1" presStyleCnt="8"/>
      <dgm:spPr/>
    </dgm:pt>
    <dgm:pt modelId="{DCBD3594-6E80-0B41-BD87-AFAFE90B7B0C}" type="pres">
      <dgm:prSet presAssocID="{0C6B1536-6269-470E-891B-548B1A1741C8}" presName="vert1" presStyleCnt="0"/>
      <dgm:spPr/>
    </dgm:pt>
    <dgm:pt modelId="{9D950D6B-5C89-8A48-9960-CA8B4C499A1A}" type="pres">
      <dgm:prSet presAssocID="{A5BBF571-5253-6E40-82D7-7DFA55C403EE}" presName="thickLine" presStyleLbl="alignNode1" presStyleIdx="2" presStyleCnt="8"/>
      <dgm:spPr/>
    </dgm:pt>
    <dgm:pt modelId="{743C7BE5-F107-5047-8108-35976C730BE6}" type="pres">
      <dgm:prSet presAssocID="{A5BBF571-5253-6E40-82D7-7DFA55C403EE}" presName="horz1" presStyleCnt="0"/>
      <dgm:spPr/>
    </dgm:pt>
    <dgm:pt modelId="{1B96839A-94C6-3747-AECB-6AFE26E91254}" type="pres">
      <dgm:prSet presAssocID="{A5BBF571-5253-6E40-82D7-7DFA55C403EE}" presName="tx1" presStyleLbl="revTx" presStyleIdx="2" presStyleCnt="8"/>
      <dgm:spPr/>
    </dgm:pt>
    <dgm:pt modelId="{437624BB-39AA-794C-B0F6-B2CF5CA2B5A0}" type="pres">
      <dgm:prSet presAssocID="{A5BBF571-5253-6E40-82D7-7DFA55C403EE}" presName="vert1" presStyleCnt="0"/>
      <dgm:spPr/>
    </dgm:pt>
    <dgm:pt modelId="{34CF0AAF-5C3E-5349-AD9D-2034F634313C}" type="pres">
      <dgm:prSet presAssocID="{5F8A9840-886B-1549-86FA-DFF28283C6F7}" presName="thickLine" presStyleLbl="alignNode1" presStyleIdx="3" presStyleCnt="8"/>
      <dgm:spPr/>
    </dgm:pt>
    <dgm:pt modelId="{2F409A89-4A7E-3D4A-93C7-15493EA49A4E}" type="pres">
      <dgm:prSet presAssocID="{5F8A9840-886B-1549-86FA-DFF28283C6F7}" presName="horz1" presStyleCnt="0"/>
      <dgm:spPr/>
    </dgm:pt>
    <dgm:pt modelId="{D2ABD2C0-EDD7-194E-81CA-D9A5311A1607}" type="pres">
      <dgm:prSet presAssocID="{5F8A9840-886B-1549-86FA-DFF28283C6F7}" presName="tx1" presStyleLbl="revTx" presStyleIdx="3" presStyleCnt="8"/>
      <dgm:spPr/>
    </dgm:pt>
    <dgm:pt modelId="{F666EF11-8510-CD40-BB10-489FF0DA3CFF}" type="pres">
      <dgm:prSet presAssocID="{5F8A9840-886B-1549-86FA-DFF28283C6F7}" presName="vert1" presStyleCnt="0"/>
      <dgm:spPr/>
    </dgm:pt>
    <dgm:pt modelId="{8A505F94-65E4-9D41-AC2C-CCE8BD4C175F}" type="pres">
      <dgm:prSet presAssocID="{288D3E87-5781-4F83-84CB-1610EAD21773}" presName="thickLine" presStyleLbl="alignNode1" presStyleIdx="4" presStyleCnt="8"/>
      <dgm:spPr/>
    </dgm:pt>
    <dgm:pt modelId="{B678B193-63FE-3044-8C53-579A035591F8}" type="pres">
      <dgm:prSet presAssocID="{288D3E87-5781-4F83-84CB-1610EAD21773}" presName="horz1" presStyleCnt="0"/>
      <dgm:spPr/>
    </dgm:pt>
    <dgm:pt modelId="{6E572D5D-DE9A-BF49-8B86-50D4250D1411}" type="pres">
      <dgm:prSet presAssocID="{288D3E87-5781-4F83-84CB-1610EAD21773}" presName="tx1" presStyleLbl="revTx" presStyleIdx="4" presStyleCnt="8"/>
      <dgm:spPr/>
    </dgm:pt>
    <dgm:pt modelId="{7F071049-5D5A-2445-8B31-652B1063C281}" type="pres">
      <dgm:prSet presAssocID="{288D3E87-5781-4F83-84CB-1610EAD21773}" presName="vert1" presStyleCnt="0"/>
      <dgm:spPr/>
    </dgm:pt>
    <dgm:pt modelId="{322460D7-6763-F646-87E9-10A1FE9FDC20}" type="pres">
      <dgm:prSet presAssocID="{769F0AC1-E7CF-C944-B9AF-EA28932D2656}" presName="thickLine" presStyleLbl="alignNode1" presStyleIdx="5" presStyleCnt="8"/>
      <dgm:spPr/>
    </dgm:pt>
    <dgm:pt modelId="{2E474F08-D54F-E14D-9A99-2C037C893DD5}" type="pres">
      <dgm:prSet presAssocID="{769F0AC1-E7CF-C944-B9AF-EA28932D2656}" presName="horz1" presStyleCnt="0"/>
      <dgm:spPr/>
    </dgm:pt>
    <dgm:pt modelId="{9B5DA0EB-3C02-EE40-A02E-5B28D39BEF31}" type="pres">
      <dgm:prSet presAssocID="{769F0AC1-E7CF-C944-B9AF-EA28932D2656}" presName="tx1" presStyleLbl="revTx" presStyleIdx="5" presStyleCnt="8"/>
      <dgm:spPr/>
    </dgm:pt>
    <dgm:pt modelId="{062608B4-F5A4-C943-8091-EEFBA40E325A}" type="pres">
      <dgm:prSet presAssocID="{769F0AC1-E7CF-C944-B9AF-EA28932D2656}" presName="vert1" presStyleCnt="0"/>
      <dgm:spPr/>
    </dgm:pt>
    <dgm:pt modelId="{3D5DC94A-13EE-9348-AB63-BA6D7AB77EF3}" type="pres">
      <dgm:prSet presAssocID="{DDA901FD-5C05-41F1-A824-5C833C35698E}" presName="thickLine" presStyleLbl="alignNode1" presStyleIdx="6" presStyleCnt="8"/>
      <dgm:spPr/>
    </dgm:pt>
    <dgm:pt modelId="{27EB4548-6597-7A48-B8EB-8D5D075E0879}" type="pres">
      <dgm:prSet presAssocID="{DDA901FD-5C05-41F1-A824-5C833C35698E}" presName="horz1" presStyleCnt="0"/>
      <dgm:spPr/>
    </dgm:pt>
    <dgm:pt modelId="{B71E94BA-938F-EC4F-AA59-749EE236EA14}" type="pres">
      <dgm:prSet presAssocID="{DDA901FD-5C05-41F1-A824-5C833C35698E}" presName="tx1" presStyleLbl="revTx" presStyleIdx="6" presStyleCnt="8"/>
      <dgm:spPr/>
    </dgm:pt>
    <dgm:pt modelId="{AB286E63-B7A7-4244-8719-A27E1E499373}" type="pres">
      <dgm:prSet presAssocID="{DDA901FD-5C05-41F1-A824-5C833C35698E}" presName="vert1" presStyleCnt="0"/>
      <dgm:spPr/>
    </dgm:pt>
    <dgm:pt modelId="{20D72B1E-AD82-9E49-86D8-09A4DD4D6212}" type="pres">
      <dgm:prSet presAssocID="{5F30F6BE-7A6E-4F0D-B3AA-2B05FD8FA60B}" presName="thickLine" presStyleLbl="alignNode1" presStyleIdx="7" presStyleCnt="8"/>
      <dgm:spPr/>
    </dgm:pt>
    <dgm:pt modelId="{FE30EA44-022B-FF41-BE9E-EF735E26A50E}" type="pres">
      <dgm:prSet presAssocID="{5F30F6BE-7A6E-4F0D-B3AA-2B05FD8FA60B}" presName="horz1" presStyleCnt="0"/>
      <dgm:spPr/>
    </dgm:pt>
    <dgm:pt modelId="{08701614-A5A0-9544-95A3-640A46D860BF}" type="pres">
      <dgm:prSet presAssocID="{5F30F6BE-7A6E-4F0D-B3AA-2B05FD8FA60B}" presName="tx1" presStyleLbl="revTx" presStyleIdx="7" presStyleCnt="8"/>
      <dgm:spPr/>
    </dgm:pt>
    <dgm:pt modelId="{5BC0372B-66B7-0640-8199-37B331256C9A}" type="pres">
      <dgm:prSet presAssocID="{5F30F6BE-7A6E-4F0D-B3AA-2B05FD8FA60B}" presName="vert1" presStyleCnt="0"/>
      <dgm:spPr/>
    </dgm:pt>
  </dgm:ptLst>
  <dgm:cxnLst>
    <dgm:cxn modelId="{48E2F92B-7174-CF40-BB56-062756623EA4}" type="presOf" srcId="{288D3E87-5781-4F83-84CB-1610EAD21773}" destId="{6E572D5D-DE9A-BF49-8B86-50D4250D1411}" srcOrd="0" destOrd="0" presId="urn:microsoft.com/office/officeart/2008/layout/LinedList"/>
    <dgm:cxn modelId="{7F381230-3114-44FB-913E-0CD35BF36BA2}" srcId="{56648FB5-C09B-4C87-AEF3-A553C798BCF5}" destId="{0C6B1536-6269-470E-891B-548B1A1741C8}" srcOrd="1" destOrd="0" parTransId="{BA3188B2-0301-4CA0-AC58-59A0732D4CC9}" sibTransId="{E7BF0292-5C5E-44B5-9020-5B605116E8F8}"/>
    <dgm:cxn modelId="{47933137-DA02-BE4A-92B7-574CA30C7525}" srcId="{56648FB5-C09B-4C87-AEF3-A553C798BCF5}" destId="{A5BBF571-5253-6E40-82D7-7DFA55C403EE}" srcOrd="2" destOrd="0" parTransId="{3F510184-3A7A-F04A-AB3A-A6DA046D9501}" sibTransId="{EBB0758C-E85A-AE4B-A658-5E0A4625321C}"/>
    <dgm:cxn modelId="{76557D45-55A9-46E4-80D0-E1396A52CE52}" srcId="{56648FB5-C09B-4C87-AEF3-A553C798BCF5}" destId="{DDA901FD-5C05-41F1-A824-5C833C35698E}" srcOrd="6" destOrd="0" parTransId="{D760294E-1D9B-408E-B689-8391D4CF7D9C}" sibTransId="{EDCB14DE-D3C3-4E5C-A331-71113C0250BD}"/>
    <dgm:cxn modelId="{DC6A2B55-9959-9E41-8C4C-FB8FF415BF70}" type="presOf" srcId="{A5BBF571-5253-6E40-82D7-7DFA55C403EE}" destId="{1B96839A-94C6-3747-AECB-6AFE26E91254}" srcOrd="0" destOrd="0" presId="urn:microsoft.com/office/officeart/2008/layout/LinedList"/>
    <dgm:cxn modelId="{5328FF68-AF12-2640-82DD-4A8558848644}" type="presOf" srcId="{5F8A9840-886B-1549-86FA-DFF28283C6F7}" destId="{D2ABD2C0-EDD7-194E-81CA-D9A5311A1607}" srcOrd="0" destOrd="0" presId="urn:microsoft.com/office/officeart/2008/layout/LinedList"/>
    <dgm:cxn modelId="{B8B43377-1557-2042-BB5A-D55D04913284}" type="presOf" srcId="{0C6B1536-6269-470E-891B-548B1A1741C8}" destId="{8D7BB36B-DCB0-1945-8136-BD40AAFC958C}" srcOrd="0" destOrd="0" presId="urn:microsoft.com/office/officeart/2008/layout/LinedList"/>
    <dgm:cxn modelId="{C625FD7A-ECA1-B44B-8D2B-E9E9504CD922}" type="presOf" srcId="{5F30F6BE-7A6E-4F0D-B3AA-2B05FD8FA60B}" destId="{08701614-A5A0-9544-95A3-640A46D860BF}" srcOrd="0" destOrd="0" presId="urn:microsoft.com/office/officeart/2008/layout/LinedList"/>
    <dgm:cxn modelId="{D9602A80-E4B9-A44F-8F18-41878FC23717}" type="presOf" srcId="{1EA944AD-327D-427D-A5F0-7AE39B4AFACB}" destId="{D28CB533-C51E-334E-9261-65C425A19706}" srcOrd="0" destOrd="0" presId="urn:microsoft.com/office/officeart/2008/layout/LinedList"/>
    <dgm:cxn modelId="{4B05A8AF-8E44-411A-9840-24940C52F31E}" srcId="{56648FB5-C09B-4C87-AEF3-A553C798BCF5}" destId="{288D3E87-5781-4F83-84CB-1610EAD21773}" srcOrd="4" destOrd="0" parTransId="{5D1CA44E-A2B8-416C-AF5D-FE642F689AF8}" sibTransId="{E930F8F9-CD27-4F21-8645-528352089D37}"/>
    <dgm:cxn modelId="{946460B5-6A24-4AD5-9BDB-D5E7AE78994B}" srcId="{56648FB5-C09B-4C87-AEF3-A553C798BCF5}" destId="{1EA944AD-327D-427D-A5F0-7AE39B4AFACB}" srcOrd="0" destOrd="0" parTransId="{C379FD06-505A-41F8-9A66-4E9F695F9C1A}" sibTransId="{AD9B37F6-7A60-4E62-AE70-54601B347097}"/>
    <dgm:cxn modelId="{5E824FB9-2CC4-6F45-B749-FE401FFAEECB}" type="presOf" srcId="{769F0AC1-E7CF-C944-B9AF-EA28932D2656}" destId="{9B5DA0EB-3C02-EE40-A02E-5B28D39BEF31}" srcOrd="0" destOrd="0" presId="urn:microsoft.com/office/officeart/2008/layout/LinedList"/>
    <dgm:cxn modelId="{B2C31AC5-CC8D-7848-BF48-4E93CF15F78C}" srcId="{56648FB5-C09B-4C87-AEF3-A553C798BCF5}" destId="{769F0AC1-E7CF-C944-B9AF-EA28932D2656}" srcOrd="5" destOrd="0" parTransId="{8FBFB482-1FAC-2647-9582-FBF2BE51B42C}" sibTransId="{202C7746-1898-184B-8901-869D8C7ADB05}"/>
    <dgm:cxn modelId="{AA560ECB-5494-694A-8753-2D77B2337369}" type="presOf" srcId="{DDA901FD-5C05-41F1-A824-5C833C35698E}" destId="{B71E94BA-938F-EC4F-AA59-749EE236EA14}" srcOrd="0" destOrd="0" presId="urn:microsoft.com/office/officeart/2008/layout/LinedList"/>
    <dgm:cxn modelId="{336AE3DC-37F1-4955-813F-D94B74C0A559}" srcId="{56648FB5-C09B-4C87-AEF3-A553C798BCF5}" destId="{5F30F6BE-7A6E-4F0D-B3AA-2B05FD8FA60B}" srcOrd="7" destOrd="0" parTransId="{204DD833-1CD5-42F1-B596-8D8B6D369E5E}" sibTransId="{838162BB-5917-468F-85CC-DC0FE427929A}"/>
    <dgm:cxn modelId="{9C4437E1-A996-CF40-B2F7-2FD90BC18B8E}" srcId="{56648FB5-C09B-4C87-AEF3-A553C798BCF5}" destId="{5F8A9840-886B-1549-86FA-DFF28283C6F7}" srcOrd="3" destOrd="0" parTransId="{A0E52CAA-BC0A-2241-8286-5195FC90ACDB}" sibTransId="{1EDED046-CF50-0248-AC64-C3620E7361E1}"/>
    <dgm:cxn modelId="{83FBB8F5-9153-F24C-B359-92AB22A3F5BF}" type="presOf" srcId="{56648FB5-C09B-4C87-AEF3-A553C798BCF5}" destId="{7852B3C2-A44C-F446-9060-CA21A0D28991}" srcOrd="0" destOrd="0" presId="urn:microsoft.com/office/officeart/2008/layout/LinedList"/>
    <dgm:cxn modelId="{F5D2E861-C6DE-FB42-B7C6-B065F1F84377}" type="presParOf" srcId="{7852B3C2-A44C-F446-9060-CA21A0D28991}" destId="{4F1690E2-16BD-2B42-AE98-F2A735104EFA}" srcOrd="0" destOrd="0" presId="urn:microsoft.com/office/officeart/2008/layout/LinedList"/>
    <dgm:cxn modelId="{5FEB1837-8E5A-1842-B761-DF83A11712CF}" type="presParOf" srcId="{7852B3C2-A44C-F446-9060-CA21A0D28991}" destId="{7B746AAE-0D31-DE44-A5F6-86F76B8A3E80}" srcOrd="1" destOrd="0" presId="urn:microsoft.com/office/officeart/2008/layout/LinedList"/>
    <dgm:cxn modelId="{1E7396B7-9F8F-C842-AA84-A2108E4A965E}" type="presParOf" srcId="{7B746AAE-0D31-DE44-A5F6-86F76B8A3E80}" destId="{D28CB533-C51E-334E-9261-65C425A19706}" srcOrd="0" destOrd="0" presId="urn:microsoft.com/office/officeart/2008/layout/LinedList"/>
    <dgm:cxn modelId="{CA0E3B6D-3363-5D4D-B209-9374F0EBED3A}" type="presParOf" srcId="{7B746AAE-0D31-DE44-A5F6-86F76B8A3E80}" destId="{4B5756DB-F77A-B44F-B3F7-F3894F36872A}" srcOrd="1" destOrd="0" presId="urn:microsoft.com/office/officeart/2008/layout/LinedList"/>
    <dgm:cxn modelId="{42B9A5E9-078D-054D-AE14-35198416E7C7}" type="presParOf" srcId="{7852B3C2-A44C-F446-9060-CA21A0D28991}" destId="{A11F9CE2-7889-D042-B67A-3B946F072596}" srcOrd="2" destOrd="0" presId="urn:microsoft.com/office/officeart/2008/layout/LinedList"/>
    <dgm:cxn modelId="{4BADE72C-6502-F84A-A2A5-96C97CB0161C}" type="presParOf" srcId="{7852B3C2-A44C-F446-9060-CA21A0D28991}" destId="{FDBEDC87-8791-4D44-8FD8-85B48AD39373}" srcOrd="3" destOrd="0" presId="urn:microsoft.com/office/officeart/2008/layout/LinedList"/>
    <dgm:cxn modelId="{9F8EDEB8-D0BF-BC4D-99ED-6B9A4F9D4E71}" type="presParOf" srcId="{FDBEDC87-8791-4D44-8FD8-85B48AD39373}" destId="{8D7BB36B-DCB0-1945-8136-BD40AAFC958C}" srcOrd="0" destOrd="0" presId="urn:microsoft.com/office/officeart/2008/layout/LinedList"/>
    <dgm:cxn modelId="{6C4C1680-6204-3647-A71D-185D971F8D06}" type="presParOf" srcId="{FDBEDC87-8791-4D44-8FD8-85B48AD39373}" destId="{DCBD3594-6E80-0B41-BD87-AFAFE90B7B0C}" srcOrd="1" destOrd="0" presId="urn:microsoft.com/office/officeart/2008/layout/LinedList"/>
    <dgm:cxn modelId="{7D8B3A70-16CC-F84A-9F91-D5B131994F10}" type="presParOf" srcId="{7852B3C2-A44C-F446-9060-CA21A0D28991}" destId="{9D950D6B-5C89-8A48-9960-CA8B4C499A1A}" srcOrd="4" destOrd="0" presId="urn:microsoft.com/office/officeart/2008/layout/LinedList"/>
    <dgm:cxn modelId="{D70F27A6-397A-DC46-AAEC-F9F14C2305DE}" type="presParOf" srcId="{7852B3C2-A44C-F446-9060-CA21A0D28991}" destId="{743C7BE5-F107-5047-8108-35976C730BE6}" srcOrd="5" destOrd="0" presId="urn:microsoft.com/office/officeart/2008/layout/LinedList"/>
    <dgm:cxn modelId="{CC4867C0-5011-5F4E-9804-22ED95B3CC58}" type="presParOf" srcId="{743C7BE5-F107-5047-8108-35976C730BE6}" destId="{1B96839A-94C6-3747-AECB-6AFE26E91254}" srcOrd="0" destOrd="0" presId="urn:microsoft.com/office/officeart/2008/layout/LinedList"/>
    <dgm:cxn modelId="{FD8C6B51-C075-9B49-B1E3-2F72B8A0DF12}" type="presParOf" srcId="{743C7BE5-F107-5047-8108-35976C730BE6}" destId="{437624BB-39AA-794C-B0F6-B2CF5CA2B5A0}" srcOrd="1" destOrd="0" presId="urn:microsoft.com/office/officeart/2008/layout/LinedList"/>
    <dgm:cxn modelId="{A0D8D8B1-D102-CD41-9B65-91AB43686584}" type="presParOf" srcId="{7852B3C2-A44C-F446-9060-CA21A0D28991}" destId="{34CF0AAF-5C3E-5349-AD9D-2034F634313C}" srcOrd="6" destOrd="0" presId="urn:microsoft.com/office/officeart/2008/layout/LinedList"/>
    <dgm:cxn modelId="{157023DC-8251-F747-A790-8E9B78B3C8BE}" type="presParOf" srcId="{7852B3C2-A44C-F446-9060-CA21A0D28991}" destId="{2F409A89-4A7E-3D4A-93C7-15493EA49A4E}" srcOrd="7" destOrd="0" presId="urn:microsoft.com/office/officeart/2008/layout/LinedList"/>
    <dgm:cxn modelId="{D1200007-6A5D-FF43-8575-646BBC8E6C4E}" type="presParOf" srcId="{2F409A89-4A7E-3D4A-93C7-15493EA49A4E}" destId="{D2ABD2C0-EDD7-194E-81CA-D9A5311A1607}" srcOrd="0" destOrd="0" presId="urn:microsoft.com/office/officeart/2008/layout/LinedList"/>
    <dgm:cxn modelId="{87263814-0091-8A4A-828B-0F2A3C686C09}" type="presParOf" srcId="{2F409A89-4A7E-3D4A-93C7-15493EA49A4E}" destId="{F666EF11-8510-CD40-BB10-489FF0DA3CFF}" srcOrd="1" destOrd="0" presId="urn:microsoft.com/office/officeart/2008/layout/LinedList"/>
    <dgm:cxn modelId="{40CF11BD-58ED-0E4F-B3B7-F9CAAA40AD73}" type="presParOf" srcId="{7852B3C2-A44C-F446-9060-CA21A0D28991}" destId="{8A505F94-65E4-9D41-AC2C-CCE8BD4C175F}" srcOrd="8" destOrd="0" presId="urn:microsoft.com/office/officeart/2008/layout/LinedList"/>
    <dgm:cxn modelId="{0B980FB1-5585-2342-BD3C-2366897F0984}" type="presParOf" srcId="{7852B3C2-A44C-F446-9060-CA21A0D28991}" destId="{B678B193-63FE-3044-8C53-579A035591F8}" srcOrd="9" destOrd="0" presId="urn:microsoft.com/office/officeart/2008/layout/LinedList"/>
    <dgm:cxn modelId="{240D9A74-D193-CC40-97CA-ADC859B1D81F}" type="presParOf" srcId="{B678B193-63FE-3044-8C53-579A035591F8}" destId="{6E572D5D-DE9A-BF49-8B86-50D4250D1411}" srcOrd="0" destOrd="0" presId="urn:microsoft.com/office/officeart/2008/layout/LinedList"/>
    <dgm:cxn modelId="{3B1F9830-A4D6-E140-AE33-31C05CB5B37E}" type="presParOf" srcId="{B678B193-63FE-3044-8C53-579A035591F8}" destId="{7F071049-5D5A-2445-8B31-652B1063C281}" srcOrd="1" destOrd="0" presId="urn:microsoft.com/office/officeart/2008/layout/LinedList"/>
    <dgm:cxn modelId="{9A7F5AD0-DD95-3843-95C2-CCB3573D0F7B}" type="presParOf" srcId="{7852B3C2-A44C-F446-9060-CA21A0D28991}" destId="{322460D7-6763-F646-87E9-10A1FE9FDC20}" srcOrd="10" destOrd="0" presId="urn:microsoft.com/office/officeart/2008/layout/LinedList"/>
    <dgm:cxn modelId="{0F8C97D4-B05E-6947-AB11-E0CE7BA1FBBB}" type="presParOf" srcId="{7852B3C2-A44C-F446-9060-CA21A0D28991}" destId="{2E474F08-D54F-E14D-9A99-2C037C893DD5}" srcOrd="11" destOrd="0" presId="urn:microsoft.com/office/officeart/2008/layout/LinedList"/>
    <dgm:cxn modelId="{24B86091-C966-5641-9975-3A18E8CC2451}" type="presParOf" srcId="{2E474F08-D54F-E14D-9A99-2C037C893DD5}" destId="{9B5DA0EB-3C02-EE40-A02E-5B28D39BEF31}" srcOrd="0" destOrd="0" presId="urn:microsoft.com/office/officeart/2008/layout/LinedList"/>
    <dgm:cxn modelId="{C6076B37-8BDA-7348-B420-D00A46E8547E}" type="presParOf" srcId="{2E474F08-D54F-E14D-9A99-2C037C893DD5}" destId="{062608B4-F5A4-C943-8091-EEFBA40E325A}" srcOrd="1" destOrd="0" presId="urn:microsoft.com/office/officeart/2008/layout/LinedList"/>
    <dgm:cxn modelId="{7A9EE529-C307-D440-8910-336F08C35B83}" type="presParOf" srcId="{7852B3C2-A44C-F446-9060-CA21A0D28991}" destId="{3D5DC94A-13EE-9348-AB63-BA6D7AB77EF3}" srcOrd="12" destOrd="0" presId="urn:microsoft.com/office/officeart/2008/layout/LinedList"/>
    <dgm:cxn modelId="{B6134942-BB7E-6A49-B625-7DF71CC12E8A}" type="presParOf" srcId="{7852B3C2-A44C-F446-9060-CA21A0D28991}" destId="{27EB4548-6597-7A48-B8EB-8D5D075E0879}" srcOrd="13" destOrd="0" presId="urn:microsoft.com/office/officeart/2008/layout/LinedList"/>
    <dgm:cxn modelId="{305C651D-0D92-1E46-AC15-0FFBF9C77550}" type="presParOf" srcId="{27EB4548-6597-7A48-B8EB-8D5D075E0879}" destId="{B71E94BA-938F-EC4F-AA59-749EE236EA14}" srcOrd="0" destOrd="0" presId="urn:microsoft.com/office/officeart/2008/layout/LinedList"/>
    <dgm:cxn modelId="{6A8C2A6C-DA48-E74E-9F29-7B72A279E967}" type="presParOf" srcId="{27EB4548-6597-7A48-B8EB-8D5D075E0879}" destId="{AB286E63-B7A7-4244-8719-A27E1E499373}" srcOrd="1" destOrd="0" presId="urn:microsoft.com/office/officeart/2008/layout/LinedList"/>
    <dgm:cxn modelId="{D4FDD938-A0E5-1344-91E8-DB626E229B73}" type="presParOf" srcId="{7852B3C2-A44C-F446-9060-CA21A0D28991}" destId="{20D72B1E-AD82-9E49-86D8-09A4DD4D6212}" srcOrd="14" destOrd="0" presId="urn:microsoft.com/office/officeart/2008/layout/LinedList"/>
    <dgm:cxn modelId="{3CB3EB14-3FB4-7040-B2C6-572E38DFBAF8}" type="presParOf" srcId="{7852B3C2-A44C-F446-9060-CA21A0D28991}" destId="{FE30EA44-022B-FF41-BE9E-EF735E26A50E}" srcOrd="15" destOrd="0" presId="urn:microsoft.com/office/officeart/2008/layout/LinedList"/>
    <dgm:cxn modelId="{0ECA1AF6-D499-C74C-B742-8D288CCF75FA}" type="presParOf" srcId="{FE30EA44-022B-FF41-BE9E-EF735E26A50E}" destId="{08701614-A5A0-9544-95A3-640A46D860BF}" srcOrd="0" destOrd="0" presId="urn:microsoft.com/office/officeart/2008/layout/LinedList"/>
    <dgm:cxn modelId="{AD84564D-97AD-C847-ACA7-6607F1C92514}" type="presParOf" srcId="{FE30EA44-022B-FF41-BE9E-EF735E26A50E}" destId="{5BC0372B-66B7-0640-8199-37B331256C9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1690E2-16BD-2B42-AE98-F2A735104EFA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CB533-C51E-334E-9261-65C425A19706}">
      <dsp:nvSpPr>
        <dsp:cNvPr id="0" name=""/>
        <dsp:cNvSpPr/>
      </dsp:nvSpPr>
      <dsp:spPr>
        <a:xfrm>
          <a:off x="0" y="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0" kern="1200" dirty="0"/>
            <a:t>Deep Learning</a:t>
          </a:r>
          <a:endParaRPr lang="en-US" sz="2500" b="0" kern="1200" dirty="0"/>
        </a:p>
      </dsp:txBody>
      <dsp:txXfrm>
        <a:off x="0" y="0"/>
        <a:ext cx="10515600" cy="543917"/>
      </dsp:txXfrm>
    </dsp:sp>
    <dsp:sp modelId="{A11F9CE2-7889-D042-B67A-3B946F072596}">
      <dsp:nvSpPr>
        <dsp:cNvPr id="0" name=""/>
        <dsp:cNvSpPr/>
      </dsp:nvSpPr>
      <dsp:spPr>
        <a:xfrm>
          <a:off x="0" y="54391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7BB36B-DCB0-1945-8136-BD40AAFC958C}">
      <dsp:nvSpPr>
        <dsp:cNvPr id="0" name=""/>
        <dsp:cNvSpPr/>
      </dsp:nvSpPr>
      <dsp:spPr>
        <a:xfrm>
          <a:off x="0" y="543917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0" kern="1200" dirty="0"/>
            <a:t>Transformer</a:t>
          </a:r>
          <a:endParaRPr lang="en-US" sz="2500" b="0" kern="1200" dirty="0"/>
        </a:p>
      </dsp:txBody>
      <dsp:txXfrm>
        <a:off x="0" y="543917"/>
        <a:ext cx="10515600" cy="543917"/>
      </dsp:txXfrm>
    </dsp:sp>
    <dsp:sp modelId="{9D950D6B-5C89-8A48-9960-CA8B4C499A1A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6839A-94C6-3747-AECB-6AFE26E91254}">
      <dsp:nvSpPr>
        <dsp:cNvPr id="0" name=""/>
        <dsp:cNvSpPr/>
      </dsp:nvSpPr>
      <dsp:spPr>
        <a:xfrm>
          <a:off x="0" y="1087834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dirty="0"/>
            <a:t>LLMs</a:t>
          </a:r>
        </a:p>
      </dsp:txBody>
      <dsp:txXfrm>
        <a:off x="0" y="1087834"/>
        <a:ext cx="10515600" cy="543917"/>
      </dsp:txXfrm>
    </dsp:sp>
    <dsp:sp modelId="{34CF0AAF-5C3E-5349-AD9D-2034F634313C}">
      <dsp:nvSpPr>
        <dsp:cNvPr id="0" name=""/>
        <dsp:cNvSpPr/>
      </dsp:nvSpPr>
      <dsp:spPr>
        <a:xfrm>
          <a:off x="0" y="1631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BD2C0-EDD7-194E-81CA-D9A5311A1607}">
      <dsp:nvSpPr>
        <dsp:cNvPr id="0" name=""/>
        <dsp:cNvSpPr/>
      </dsp:nvSpPr>
      <dsp:spPr>
        <a:xfrm>
          <a:off x="0" y="1631751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dirty="0"/>
            <a:t>Context Engineering</a:t>
          </a:r>
        </a:p>
      </dsp:txBody>
      <dsp:txXfrm>
        <a:off x="0" y="1631751"/>
        <a:ext cx="10515600" cy="543917"/>
      </dsp:txXfrm>
    </dsp:sp>
    <dsp:sp modelId="{8A505F94-65E4-9D41-AC2C-CCE8BD4C175F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572D5D-DE9A-BF49-8B86-50D4250D1411}">
      <dsp:nvSpPr>
        <dsp:cNvPr id="0" name=""/>
        <dsp:cNvSpPr/>
      </dsp:nvSpPr>
      <dsp:spPr>
        <a:xfrm>
          <a:off x="0" y="2175669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0" kern="1200" dirty="0"/>
            <a:t>Finetuning</a:t>
          </a:r>
          <a:endParaRPr lang="en-US" sz="2500" b="0" kern="1200" dirty="0"/>
        </a:p>
      </dsp:txBody>
      <dsp:txXfrm>
        <a:off x="0" y="2175669"/>
        <a:ext cx="10515600" cy="543917"/>
      </dsp:txXfrm>
    </dsp:sp>
    <dsp:sp modelId="{322460D7-6763-F646-87E9-10A1FE9FDC20}">
      <dsp:nvSpPr>
        <dsp:cNvPr id="0" name=""/>
        <dsp:cNvSpPr/>
      </dsp:nvSpPr>
      <dsp:spPr>
        <a:xfrm>
          <a:off x="0" y="2719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DA0EB-3C02-EE40-A02E-5B28D39BEF31}">
      <dsp:nvSpPr>
        <dsp:cNvPr id="0" name=""/>
        <dsp:cNvSpPr/>
      </dsp:nvSpPr>
      <dsp:spPr>
        <a:xfrm>
          <a:off x="0" y="2719586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dirty="0"/>
            <a:t>Instruction Tuning</a:t>
          </a:r>
        </a:p>
      </dsp:txBody>
      <dsp:txXfrm>
        <a:off x="0" y="2719586"/>
        <a:ext cx="10515600" cy="543917"/>
      </dsp:txXfrm>
    </dsp:sp>
    <dsp:sp modelId="{3D5DC94A-13EE-9348-AB63-BA6D7AB77EF3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E94BA-938F-EC4F-AA59-749EE236EA14}">
      <dsp:nvSpPr>
        <dsp:cNvPr id="0" name=""/>
        <dsp:cNvSpPr/>
      </dsp:nvSpPr>
      <dsp:spPr>
        <a:xfrm>
          <a:off x="0" y="3263503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dirty="0" err="1"/>
            <a:t>Agents</a:t>
          </a:r>
          <a:endParaRPr lang="en-US" sz="2500" b="1" kern="1200" dirty="0"/>
        </a:p>
      </dsp:txBody>
      <dsp:txXfrm>
        <a:off x="0" y="3263503"/>
        <a:ext cx="10515600" cy="543917"/>
      </dsp:txXfrm>
    </dsp:sp>
    <dsp:sp modelId="{20D72B1E-AD82-9E49-86D8-09A4DD4D6212}">
      <dsp:nvSpPr>
        <dsp:cNvPr id="0" name=""/>
        <dsp:cNvSpPr/>
      </dsp:nvSpPr>
      <dsp:spPr>
        <a:xfrm>
          <a:off x="0" y="380742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01614-A5A0-9544-95A3-640A46D860BF}">
      <dsp:nvSpPr>
        <dsp:cNvPr id="0" name=""/>
        <dsp:cNvSpPr/>
      </dsp:nvSpPr>
      <dsp:spPr>
        <a:xfrm>
          <a:off x="0" y="380742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0" kern="1200" dirty="0"/>
            <a:t>The Bigger Picture</a:t>
          </a:r>
          <a:endParaRPr lang="en-US" sz="2500" b="0" kern="1200" dirty="0"/>
        </a:p>
      </dsp:txBody>
      <dsp:txXfrm>
        <a:off x="0" y="3807420"/>
        <a:ext cx="10515600" cy="543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7B4AA-1AD3-B645-8C46-4DD33D66A771}" type="datetimeFigureOut">
              <a:rPr lang="de-DE" smtClean="0"/>
              <a:t>18.07.25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E142D-FA49-2A47-97D1-0BC6D85AD0B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5849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8F3381-758E-0A6B-C899-EE7B45C91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BE904A-0D34-BF1F-C60B-AB2B79C21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7F2103-A9E7-0F7A-20F0-3D0D2254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820F7-6C91-3C46-AB35-1A00849882C2}" type="datetime1">
              <a:rPr lang="de-DE" smtClean="0"/>
              <a:t>18.07.25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A4E0A6-36C8-1189-39ED-220EA3F96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3ED9AC-2E2B-7D50-57E1-82DB568B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26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50051-6EFD-35CE-85D9-C783C6D66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B0DD0C-3A69-15AB-3CD0-2DBF5BFE6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C661AC-11CB-9C29-3643-17779ED2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C22EE-8BC1-4F47-9F25-6E6DC0837CD0}" type="datetime1">
              <a:rPr lang="de-DE" smtClean="0"/>
              <a:t>18.07.25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074B47-69F2-8E3F-A878-A5B29BA96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059C75-0843-9F52-F09A-45713AED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25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3008531-46C2-C27E-E410-4D516F6E3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82FE20-CC8E-8053-BE5E-79D752050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F817AE-96C8-22CB-55CB-28DE3F75C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7086-E239-CB4C-AE08-764D923FF446}" type="datetime1">
              <a:rPr lang="de-DE" smtClean="0"/>
              <a:t>18.07.25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C57D71-8770-E80A-1931-13A2BF38E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0A003E-85F4-1C42-C7F1-F9E6A0E17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5349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F0CFF6-86AD-6ADD-B20D-10768B81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16DF11-A587-5A55-A9C7-00ECEB974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5515BA-ADCD-3F33-A6C7-EA3050DA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3D0D4-D4D8-A942-9E01-A0F3487CA2AE}" type="datetime1">
              <a:rPr lang="de-DE" smtClean="0"/>
              <a:t>18.07.25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095CDF-844D-CC6E-6717-53613FEAE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40EC7B-EDAB-00A6-6F74-C7093265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60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AC1590-182F-2FCF-C924-4F3EE8443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E60AF3-91B0-8C3D-5523-C00018D8E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008590-6CEA-A08F-D3D5-07D3C501D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6364B-D759-F14C-A18A-77E1D17B19D4}" type="datetime1">
              <a:rPr lang="de-DE" smtClean="0"/>
              <a:t>18.07.25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9E25F9-B12A-A47E-8A66-43CB636EE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58A3A1-1ED4-2B00-F774-0770579A1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446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74FDE-7C6E-8847-DDBD-9E1BB18D1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82620F-4E5D-4917-8505-0C755E884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BEAEB3-4A3B-9231-1314-64AB817B0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E2B1EE-5C88-59AD-4B9E-761AE2475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646AF-F89F-2E4E-92DF-9EEE6DD3C59D}" type="datetime1">
              <a:rPr lang="de-DE" smtClean="0"/>
              <a:t>18.07.25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FE95AD-80EB-62FF-C99A-9E3800069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92B332-87AD-48FB-7E02-68E35772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911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CF542A-653F-1437-8B84-07A7E33D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DC182E-D365-DE63-5600-920A7C060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DFDA3A-9427-025F-5994-3996B4E12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CAF632-C1ED-1E3C-10F3-CDCE7FCFF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A83CEB-0EF1-FFA3-73F4-99558B22D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AEEAC70-EC21-893E-AC85-B37AD25AC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AE3CD-AF3C-CB44-B965-65B6EC4247CF}" type="datetime1">
              <a:rPr lang="de-DE" smtClean="0"/>
              <a:t>18.07.25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A1FA19-17AC-5EB2-96AD-6F9D8538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823032A-0F25-C17F-2A05-0CCD6E87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66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3C254-D066-3A14-91DE-A70EBF110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A743DC-54A8-CD48-26ED-0D2A07C8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7B66C-CFE0-CA4E-9046-939F1A7C2E41}" type="datetime1">
              <a:rPr lang="de-DE" smtClean="0"/>
              <a:t>18.07.25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D36842-29E9-EF66-8D63-2BCBAE41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C2C2E3-CAD7-E9F5-63AD-736D4A12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14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908658-FD8E-0CEF-21BC-B8FF7950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2A422-F575-E249-A0DB-51723ECD1D10}" type="datetime1">
              <a:rPr lang="de-DE" smtClean="0"/>
              <a:t>18.07.25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4EC9D7A-C677-3F2C-74CE-431B846FD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A1F798-6679-1AE5-2207-1932FDD3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328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89BBD-7D97-E0F7-1065-25AA23667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C46EEB-64CF-7A84-CB75-32E6DA50F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B4EAAF5-AD44-3515-D676-A2172B694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9EECB0-76E8-CEAF-655D-BFF6669C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C53E8-F479-1249-A1B6-5903063FF698}" type="datetime1">
              <a:rPr lang="de-DE" smtClean="0"/>
              <a:t>18.07.25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8A5A91-F424-7E07-D578-0E7CC98DE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DD5CA1-07D1-05B6-EA2B-31CBAB224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31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DB213C-7480-D134-315D-EADD8D28A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467DD8-B9BD-A36F-5B4F-3CE366207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00F4BA-D8C5-5332-F436-B65FF860B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77A1C9-E1E6-58BE-52E8-34EC9B8B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E5EAB-7032-2B41-ACE6-C364C7875874}" type="datetime1">
              <a:rPr lang="de-DE" smtClean="0"/>
              <a:t>18.07.25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D30B87-C20C-7EF3-B7A1-61799D63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61909B-4950-379F-8A9A-81A057F2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29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B6AFC4F-27C6-4EAD-2564-2A708281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CFAFB6-DFBC-D5F1-F54C-1D25DA0AE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4B3817-4790-FF66-D7D8-C88331745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5E179E-33AE-1B4B-8EB8-E924F1C7104A}" type="datetime1">
              <a:rPr lang="de-DE" smtClean="0"/>
              <a:t>18.07.25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415EF2-7973-74A4-106A-53509B65B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F25449-14F8-CDD0-9C9E-976594BAF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606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210.03629" TargetMode="External"/><Relationship Id="rId2" Type="http://schemas.openxmlformats.org/officeDocument/2006/relationships/hyperlink" Target="https://arxiv.org/abs/2201.11903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2309.03409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rxiv.org/abs/2309.03409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411.07279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odelcontextprotocol.io/introduction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4E766EFC-9D2F-C966-C022-20067A8F5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Agents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BD8156-C5C8-1852-17C9-3396BF98F4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3672236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867864-9E11-5FB5-BC1E-A808910F4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Prompting</a:t>
            </a:r>
            <a:r>
              <a:rPr lang="de-DE" dirty="0"/>
              <a:t> </a:t>
            </a:r>
            <a:r>
              <a:rPr lang="de-DE" dirty="0" err="1"/>
              <a:t>Strategies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7254E2-EEF9-35D3-FA17-64F0E3B00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let LLM agents show reasoning capabilities by clever prompts</a:t>
            </a:r>
          </a:p>
          <a:p>
            <a:r>
              <a:rPr lang="en-GB" dirty="0">
                <a:solidFill>
                  <a:srgbClr val="212529"/>
                </a:solidFill>
              </a:rPr>
              <a:t>… </a:t>
            </a:r>
            <a:r>
              <a:rPr lang="en-GB" dirty="0">
                <a:solidFill>
                  <a:srgbClr val="212529"/>
                </a:solidFill>
                <a:hlinkClick r:id="rId2"/>
              </a:rPr>
              <a:t>chain-of-thought prompting</a:t>
            </a:r>
            <a:endParaRPr lang="en-GB" dirty="0">
              <a:solidFill>
                <a:srgbClr val="212529"/>
              </a:solidFill>
            </a:endParaRPr>
          </a:p>
          <a:p>
            <a:r>
              <a:rPr lang="en-GB" dirty="0">
                <a:solidFill>
                  <a:srgbClr val="212529"/>
                </a:solidFill>
              </a:rPr>
              <a:t>… </a:t>
            </a:r>
            <a:r>
              <a:rPr lang="en-GB" dirty="0">
                <a:solidFill>
                  <a:srgbClr val="212529"/>
                </a:solidFill>
                <a:hlinkClick r:id="rId3"/>
              </a:rPr>
              <a:t>ReAct</a:t>
            </a:r>
            <a:endParaRPr lang="en-GB" dirty="0">
              <a:solidFill>
                <a:srgbClr val="212529"/>
              </a:solidFill>
            </a:endParaRPr>
          </a:p>
          <a:p>
            <a:r>
              <a:rPr lang="en-GB" dirty="0"/>
              <a:t>prompt optimization (</a:t>
            </a:r>
            <a:r>
              <a:rPr lang="en-GB" dirty="0">
                <a:hlinkClick r:id="rId4"/>
              </a:rPr>
              <a:t>OPRO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de-DE" dirty="0">
                <a:sym typeface="Wingdings" pitchFamily="2" charset="2"/>
              </a:rPr>
              <a:t> </a:t>
            </a:r>
            <a:r>
              <a:rPr lang="de-DE" dirty="0"/>
              <a:t>test-time </a:t>
            </a:r>
            <a:r>
              <a:rPr lang="de-DE" dirty="0" err="1"/>
              <a:t>scaling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2BACC79-FB8B-ECD2-C82F-7F0CC817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4855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7318C8-73B9-EC43-542B-973C6D5D7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Chain-</a:t>
            </a:r>
            <a:r>
              <a:rPr lang="de-DE" dirty="0" err="1"/>
              <a:t>of</a:t>
            </a:r>
            <a:r>
              <a:rPr lang="de-DE" dirty="0"/>
              <a:t>-</a:t>
            </a:r>
            <a:r>
              <a:rPr lang="de-DE" dirty="0" err="1"/>
              <a:t>Thought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423DBD-2794-C31A-80DB-8E96FCD1E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3817CB-7601-B6C0-8EE5-823BC42E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836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0CEEA0-8B29-3C1D-D0C6-FC1028591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ReAct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E4A5B7-F54B-4BB6-7F6A-6CFDE25BA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21C98F-0DA1-1BC2-0CB9-BCBEFCA8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0067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5646C0-9DE6-1614-0D5F-7524EEA1A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OPRO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EAFB34-87BB-A05E-1496-1D217F535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…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36A156-69CB-BD1E-116E-70E5767C6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13</a:t>
            </a:fld>
            <a:endParaRPr lang="de-DE"/>
          </a:p>
        </p:txBody>
      </p:sp>
      <p:pic>
        <p:nvPicPr>
          <p:cNvPr id="6" name="Grafik 5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FBAE8D1C-F934-A573-7E5F-4333C6290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454668"/>
            <a:ext cx="7772400" cy="426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591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C186D0-81C0-6D65-DD79-FFED278A1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Test-Time </a:t>
            </a:r>
            <a:r>
              <a:rPr lang="de-DE" dirty="0" err="1"/>
              <a:t>Scaling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E73D71-9010-09DA-2EB7-5F1CA7198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thinking</a:t>
            </a:r>
            <a:r>
              <a:rPr lang="de-DE" dirty="0"/>
              <a:t> time (i.e., </a:t>
            </a:r>
            <a:r>
              <a:rPr lang="de-DE" dirty="0" err="1"/>
              <a:t>compute</a:t>
            </a:r>
            <a:r>
              <a:rPr lang="de-DE" dirty="0"/>
              <a:t>),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reasoning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…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52094D-0E7C-4795-9CA0-BBEBEE72E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56533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1C5D31-09E7-37D3-7B4B-64D7BF2DF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Reasoning</a:t>
            </a:r>
            <a:r>
              <a:rPr lang="de-DE" dirty="0"/>
              <a:t> Models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836B4B-ECB5-59A6-0FED-B3140FC37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finetuning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improve</a:t>
            </a:r>
            <a:r>
              <a:rPr lang="de-DE" dirty="0"/>
              <a:t> </a:t>
            </a:r>
            <a:r>
              <a:rPr lang="de-DE" dirty="0" err="1"/>
              <a:t>reasoning</a:t>
            </a:r>
            <a:r>
              <a:rPr lang="de-DE" dirty="0"/>
              <a:t> </a:t>
            </a:r>
            <a:r>
              <a:rPr lang="de-DE" dirty="0" err="1"/>
              <a:t>capabilities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LLMs</a:t>
            </a:r>
          </a:p>
          <a:p>
            <a:endParaRPr lang="de-DE" dirty="0"/>
          </a:p>
          <a:p>
            <a:r>
              <a:rPr lang="de-DE" dirty="0" err="1"/>
              <a:t>explicitly</a:t>
            </a:r>
            <a:r>
              <a:rPr lang="de-DE" dirty="0"/>
              <a:t> </a:t>
            </a:r>
            <a:r>
              <a:rPr lang="de-DE" dirty="0" err="1"/>
              <a:t>trained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perform native </a:t>
            </a:r>
            <a:r>
              <a:rPr lang="de-DE" dirty="0" err="1"/>
              <a:t>thinking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chain-of-thought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B650135-6F1E-0A6A-7FAD-339FF4010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159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C20C4-5209-19D7-483A-98696C46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Test-Time Training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BB78A2-9831-C082-306C-27212A8FF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TTT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…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0A53C98-BCF2-DF15-62E2-53F1B7EE2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4914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6BB335-B909-3481-F78C-2F6FA8F65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AutoGPT</a:t>
            </a:r>
            <a:r>
              <a:rPr lang="de-DE" dirty="0"/>
              <a:t>, </a:t>
            </a:r>
            <a:r>
              <a:rPr lang="de-DE" dirty="0" err="1"/>
              <a:t>BabyAGI</a:t>
            </a:r>
            <a:r>
              <a:rPr lang="de-DE" dirty="0"/>
              <a:t>, …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B74722-F2FE-4CB7-44ED-EDB2E891B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 err="1"/>
              <a:t>prompting</a:t>
            </a:r>
            <a:r>
              <a:rPr lang="de-DE" b="1" dirty="0"/>
              <a:t> </a:t>
            </a:r>
            <a:r>
              <a:rPr lang="de-DE" b="1" dirty="0" err="1"/>
              <a:t>strategies</a:t>
            </a:r>
            <a:r>
              <a:rPr lang="de-DE" b="1" dirty="0"/>
              <a:t> + </a:t>
            </a:r>
            <a:r>
              <a:rPr lang="de-DE" b="1" dirty="0" err="1"/>
              <a:t>orchestration</a:t>
            </a:r>
            <a:r>
              <a:rPr lang="de-DE" b="1" dirty="0"/>
              <a:t> </a:t>
            </a:r>
            <a:r>
              <a:rPr lang="de-DE" b="1" dirty="0" err="1"/>
              <a:t>logic</a:t>
            </a:r>
            <a:r>
              <a:rPr lang="de-DE" b="1" dirty="0"/>
              <a:t> + </a:t>
            </a:r>
            <a:r>
              <a:rPr lang="de-DE" b="1" dirty="0" err="1"/>
              <a:t>access</a:t>
            </a:r>
            <a:r>
              <a:rPr lang="de-DE" b="1" dirty="0"/>
              <a:t> </a:t>
            </a:r>
            <a:r>
              <a:rPr lang="de-DE" b="1" dirty="0" err="1"/>
              <a:t>to</a:t>
            </a:r>
            <a:r>
              <a:rPr lang="de-DE" b="1" dirty="0"/>
              <a:t> </a:t>
            </a:r>
            <a:r>
              <a:rPr lang="de-DE" b="1" dirty="0" err="1"/>
              <a:t>tools</a:t>
            </a:r>
            <a:r>
              <a:rPr lang="de-DE" b="1" dirty="0"/>
              <a:t>/</a:t>
            </a:r>
            <a:r>
              <a:rPr lang="de-DE" b="1" dirty="0" err="1"/>
              <a:t>memory</a:t>
            </a:r>
            <a:r>
              <a:rPr lang="de-DE" dirty="0"/>
              <a:t> </a:t>
            </a:r>
            <a:br>
              <a:rPr lang="de-DE" dirty="0"/>
            </a:br>
            <a:endParaRPr lang="de-DE" dirty="0"/>
          </a:p>
          <a:p>
            <a:pPr marL="0" indent="0">
              <a:buNone/>
            </a:pP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b="1" dirty="0" err="1"/>
              <a:t>wrap</a:t>
            </a:r>
            <a:r>
              <a:rPr lang="de-DE" dirty="0"/>
              <a:t> an LLM (like GPT-4) in an </a:t>
            </a:r>
            <a:r>
              <a:rPr lang="de-DE" dirty="0" err="1"/>
              <a:t>architecture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:</a:t>
            </a:r>
          </a:p>
          <a:p>
            <a:r>
              <a:rPr lang="de-DE" b="1" dirty="0"/>
              <a:t>Prompt </a:t>
            </a:r>
            <a:r>
              <a:rPr lang="de-DE" b="1" dirty="0" err="1"/>
              <a:t>itself</a:t>
            </a:r>
            <a:r>
              <a:rPr lang="de-DE" b="1" dirty="0"/>
              <a:t> in a loop</a:t>
            </a:r>
            <a:r>
              <a:rPr lang="de-DE" dirty="0"/>
              <a:t> (</a:t>
            </a:r>
            <a:r>
              <a:rPr lang="de-DE" dirty="0" err="1"/>
              <a:t>self-reflect</a:t>
            </a:r>
            <a:r>
              <a:rPr lang="de-DE" dirty="0"/>
              <a:t>, plan, </a:t>
            </a:r>
            <a:r>
              <a:rPr lang="de-DE" dirty="0" err="1"/>
              <a:t>re</a:t>
            </a:r>
            <a:r>
              <a:rPr lang="de-DE" dirty="0"/>
              <a:t>-prompt).</a:t>
            </a:r>
          </a:p>
          <a:p>
            <a:r>
              <a:rPr lang="de-DE" b="1" dirty="0" err="1"/>
              <a:t>Persist</a:t>
            </a:r>
            <a:r>
              <a:rPr lang="de-DE" b="1" dirty="0"/>
              <a:t> </a:t>
            </a:r>
            <a:r>
              <a:rPr lang="de-DE" b="1" dirty="0" err="1"/>
              <a:t>state</a:t>
            </a:r>
            <a:r>
              <a:rPr lang="de-DE" dirty="0"/>
              <a:t> (via </a:t>
            </a:r>
            <a:r>
              <a:rPr lang="de-DE" dirty="0" err="1"/>
              <a:t>memory</a:t>
            </a:r>
            <a:r>
              <a:rPr lang="de-DE" dirty="0"/>
              <a:t>, </a:t>
            </a:r>
            <a:r>
              <a:rPr lang="de-DE" dirty="0" err="1"/>
              <a:t>databases</a:t>
            </a:r>
            <a:r>
              <a:rPr lang="de-DE" dirty="0"/>
              <a:t>).</a:t>
            </a:r>
          </a:p>
          <a:p>
            <a:r>
              <a:rPr lang="de-DE" b="1" dirty="0"/>
              <a:t>Call external </a:t>
            </a:r>
            <a:r>
              <a:rPr lang="de-DE" b="1" dirty="0" err="1"/>
              <a:t>tools</a:t>
            </a:r>
            <a:r>
              <a:rPr lang="de-DE" b="1" dirty="0"/>
              <a:t>/APIs</a:t>
            </a:r>
            <a:r>
              <a:rPr lang="de-DE" dirty="0"/>
              <a:t> (web </a:t>
            </a:r>
            <a:r>
              <a:rPr lang="de-DE" dirty="0" err="1"/>
              <a:t>search</a:t>
            </a:r>
            <a:r>
              <a:rPr lang="de-DE" dirty="0"/>
              <a:t>, code </a:t>
            </a:r>
            <a:r>
              <a:rPr lang="de-DE" dirty="0" err="1"/>
              <a:t>execution</a:t>
            </a:r>
            <a:r>
              <a:rPr lang="de-DE" dirty="0"/>
              <a:t>,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systems</a:t>
            </a:r>
            <a:r>
              <a:rPr lang="de-DE" dirty="0"/>
              <a:t>).</a:t>
            </a:r>
          </a:p>
          <a:p>
            <a:r>
              <a:rPr lang="de-DE" b="1" dirty="0" err="1"/>
              <a:t>Iteratively</a:t>
            </a:r>
            <a:r>
              <a:rPr lang="de-DE" b="1" dirty="0"/>
              <a:t> </a:t>
            </a:r>
            <a:r>
              <a:rPr lang="de-DE" b="1" dirty="0" err="1"/>
              <a:t>refine</a:t>
            </a:r>
            <a:r>
              <a:rPr lang="de-DE" b="1" dirty="0"/>
              <a:t> </a:t>
            </a:r>
            <a:r>
              <a:rPr lang="de-DE" b="1" dirty="0" err="1"/>
              <a:t>output</a:t>
            </a:r>
            <a:r>
              <a:rPr lang="de-DE" dirty="0"/>
              <a:t> </a:t>
            </a:r>
            <a:r>
              <a:rPr lang="de-DE" dirty="0" err="1"/>
              <a:t>toward</a:t>
            </a:r>
            <a:r>
              <a:rPr lang="de-DE" dirty="0"/>
              <a:t> a </a:t>
            </a:r>
            <a:r>
              <a:rPr lang="de-DE" dirty="0" err="1"/>
              <a:t>goal</a:t>
            </a:r>
            <a:r>
              <a:rPr lang="de-DE" dirty="0"/>
              <a:t>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68C356-CB0F-390F-3607-F244D67E9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6534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303D78-315B-F9C7-BAA4-AC1A14712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Structured Outputs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BAD284-115D-8814-3F2F-20FCF4F8C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turn </a:t>
            </a:r>
            <a:r>
              <a:rPr lang="de-DE" dirty="0" err="1"/>
              <a:t>freeform</a:t>
            </a:r>
            <a:r>
              <a:rPr lang="de-DE" dirty="0"/>
              <a:t> </a:t>
            </a:r>
            <a:r>
              <a:rPr lang="de-DE" dirty="0" err="1"/>
              <a:t>generation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parsable</a:t>
            </a:r>
            <a:r>
              <a:rPr lang="de-DE" dirty="0"/>
              <a:t> </a:t>
            </a:r>
            <a:r>
              <a:rPr lang="de-DE" dirty="0" err="1"/>
              <a:t>formats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…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2ACC4D-CF30-105F-C4EC-D49CA20E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6823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A793F-C8E0-AABA-06EF-BF5916C1A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Goal: Autonomous End-to-End Workflow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1DA0A-3394-1274-5D3F-3D2BFD3C2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EA844-D84E-46D3-B34D-D5A70E978FE4}" type="slidenum">
              <a:rPr lang="en-GB" smtClean="0"/>
              <a:t>19</a:t>
            </a:fld>
            <a:endParaRPr lang="en-GB"/>
          </a:p>
        </p:txBody>
      </p:sp>
      <p:sp>
        <p:nvSpPr>
          <p:cNvPr id="6" name="Rectangle: Rounded Corners 3">
            <a:extLst>
              <a:ext uri="{FF2B5EF4-FFF2-40B4-BE49-F238E27FC236}">
                <a16:creationId xmlns:a16="http://schemas.microsoft.com/office/drawing/2014/main" id="{2F2BF518-07A9-BED3-6560-8450C6DBE3A2}"/>
              </a:ext>
            </a:extLst>
          </p:cNvPr>
          <p:cNvSpPr/>
          <p:nvPr/>
        </p:nvSpPr>
        <p:spPr>
          <a:xfrm>
            <a:off x="695324" y="3834677"/>
            <a:ext cx="1808207" cy="955589"/>
          </a:xfrm>
          <a:prstGeom prst="roundRect">
            <a:avLst/>
          </a:prstGeom>
          <a:solidFill>
            <a:srgbClr val="EEEE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90000" bIns="9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游ゴシック Medium"/>
                <a:ea typeface="游ゴシック Medium"/>
                <a:cs typeface="+mn-cs"/>
              </a:rPr>
              <a:t>domain knowledge</a:t>
            </a:r>
          </a:p>
        </p:txBody>
      </p:sp>
      <p:sp>
        <p:nvSpPr>
          <p:cNvPr id="7" name="Rectangle: Rounded Corners 4">
            <a:extLst>
              <a:ext uri="{FF2B5EF4-FFF2-40B4-BE49-F238E27FC236}">
                <a16:creationId xmlns:a16="http://schemas.microsoft.com/office/drawing/2014/main" id="{9FEFB8F3-1491-ACB8-B1CC-C2FA3D36AF2D}"/>
              </a:ext>
            </a:extLst>
          </p:cNvPr>
          <p:cNvSpPr/>
          <p:nvPr/>
        </p:nvSpPr>
        <p:spPr>
          <a:xfrm>
            <a:off x="4756965" y="1940796"/>
            <a:ext cx="2678064" cy="604023"/>
          </a:xfrm>
          <a:prstGeom prst="roundRect">
            <a:avLst/>
          </a:prstGeom>
          <a:solidFill>
            <a:srgbClr val="EEEE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90000" bIns="9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游ゴシック Medium"/>
                <a:ea typeface="游ゴシック Medium"/>
                <a:cs typeface="+mn-cs"/>
              </a:rPr>
              <a:t>LLM/VLM agent</a:t>
            </a:r>
          </a:p>
        </p:txBody>
      </p:sp>
      <p:sp>
        <p:nvSpPr>
          <p:cNvPr id="8" name="Rectangle: Rounded Corners 5">
            <a:extLst>
              <a:ext uri="{FF2B5EF4-FFF2-40B4-BE49-F238E27FC236}">
                <a16:creationId xmlns:a16="http://schemas.microsoft.com/office/drawing/2014/main" id="{01F8A2ED-E962-AC35-C77A-ACD3A0F83A1C}"/>
              </a:ext>
            </a:extLst>
          </p:cNvPr>
          <p:cNvSpPr/>
          <p:nvPr/>
        </p:nvSpPr>
        <p:spPr>
          <a:xfrm>
            <a:off x="4846516" y="3824830"/>
            <a:ext cx="2498963" cy="955589"/>
          </a:xfrm>
          <a:prstGeom prst="roundRect">
            <a:avLst/>
          </a:prstGeom>
          <a:solidFill>
            <a:srgbClr val="EEEE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90000" bIns="9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2400" kern="0" dirty="0">
                <a:solidFill>
                  <a:srgbClr val="000000"/>
                </a:solidFill>
                <a:latin typeface="游ゴシック Medium"/>
                <a:ea typeface="游ゴシック Medium"/>
              </a:rPr>
              <a:t>e.g., tabular models</a:t>
            </a:r>
            <a:endParaRPr kumimoji="0" lang="en-GB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游ゴシック Medium"/>
              <a:ea typeface="游ゴシック Medium"/>
              <a:cs typeface="+mn-cs"/>
            </a:endParaRPr>
          </a:p>
        </p:txBody>
      </p:sp>
      <p:sp>
        <p:nvSpPr>
          <p:cNvPr id="9" name="Rectangle: Rounded Corners 6">
            <a:extLst>
              <a:ext uri="{FF2B5EF4-FFF2-40B4-BE49-F238E27FC236}">
                <a16:creationId xmlns:a16="http://schemas.microsoft.com/office/drawing/2014/main" id="{8003EAA6-3C28-60E0-DB6E-72A6996578AE}"/>
              </a:ext>
            </a:extLst>
          </p:cNvPr>
          <p:cNvSpPr/>
          <p:nvPr/>
        </p:nvSpPr>
        <p:spPr>
          <a:xfrm>
            <a:off x="9688467" y="3834677"/>
            <a:ext cx="1454751" cy="955589"/>
          </a:xfrm>
          <a:prstGeom prst="roundRect">
            <a:avLst/>
          </a:prstGeom>
          <a:solidFill>
            <a:srgbClr val="EEEE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90000" bIns="9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游ゴシック Medium"/>
                <a:ea typeface="游ゴシック Medium"/>
                <a:cs typeface="+mn-cs"/>
              </a:rPr>
              <a:t>decision making</a:t>
            </a:r>
          </a:p>
        </p:txBody>
      </p:sp>
      <p:sp>
        <p:nvSpPr>
          <p:cNvPr id="10" name="Rectangle: Rounded Corners 7">
            <a:extLst>
              <a:ext uri="{FF2B5EF4-FFF2-40B4-BE49-F238E27FC236}">
                <a16:creationId xmlns:a16="http://schemas.microsoft.com/office/drawing/2014/main" id="{6924054E-8F83-0BC5-7558-3B02C5C90C2A}"/>
              </a:ext>
            </a:extLst>
          </p:cNvPr>
          <p:cNvSpPr/>
          <p:nvPr/>
        </p:nvSpPr>
        <p:spPr>
          <a:xfrm>
            <a:off x="5214550" y="5726160"/>
            <a:ext cx="1762897" cy="539577"/>
          </a:xfrm>
          <a:prstGeom prst="roundRect">
            <a:avLst/>
          </a:prstGeom>
          <a:solidFill>
            <a:srgbClr val="EEEEE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tIns="90000" bIns="90000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游ゴシック Medium"/>
                <a:ea typeface="游ゴシック Medium"/>
                <a:cs typeface="+mn-cs"/>
              </a:rPr>
              <a:t>perception</a:t>
            </a:r>
          </a:p>
        </p:txBody>
      </p:sp>
      <p:cxnSp>
        <p:nvCxnSpPr>
          <p:cNvPr id="11" name="Straight Arrow Connector 8">
            <a:extLst>
              <a:ext uri="{FF2B5EF4-FFF2-40B4-BE49-F238E27FC236}">
                <a16:creationId xmlns:a16="http://schemas.microsoft.com/office/drawing/2014/main" id="{445DD9E3-67CA-0242-7493-68440CA6EE28}"/>
              </a:ext>
            </a:extLst>
          </p:cNvPr>
          <p:cNvCxnSpPr>
            <a:cxnSpLocks/>
            <a:stCxn id="10" idx="1"/>
            <a:endCxn id="6" idx="2"/>
          </p:cNvCxnSpPr>
          <p:nvPr/>
        </p:nvCxnSpPr>
        <p:spPr>
          <a:xfrm flipH="1" flipV="1">
            <a:off x="1599428" y="4790266"/>
            <a:ext cx="3615122" cy="1205683"/>
          </a:xfrm>
          <a:prstGeom prst="straightConnector1">
            <a:avLst/>
          </a:prstGeom>
          <a:noFill/>
          <a:ln w="12700" cap="flat" cmpd="sng" algn="ctr">
            <a:solidFill>
              <a:srgbClr val="00B7F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" name="Straight Arrow Connector 9">
            <a:extLst>
              <a:ext uri="{FF2B5EF4-FFF2-40B4-BE49-F238E27FC236}">
                <a16:creationId xmlns:a16="http://schemas.microsoft.com/office/drawing/2014/main" id="{9DD17454-C864-0612-AE33-1F39D1432C7A}"/>
              </a:ext>
            </a:extLst>
          </p:cNvPr>
          <p:cNvCxnSpPr>
            <a:cxnSpLocks/>
            <a:stCxn id="10" idx="3"/>
            <a:endCxn id="9" idx="2"/>
          </p:cNvCxnSpPr>
          <p:nvPr/>
        </p:nvCxnSpPr>
        <p:spPr>
          <a:xfrm flipV="1">
            <a:off x="6977447" y="4790266"/>
            <a:ext cx="3438396" cy="1205683"/>
          </a:xfrm>
          <a:prstGeom prst="straightConnector1">
            <a:avLst/>
          </a:prstGeom>
          <a:noFill/>
          <a:ln w="12700" cap="flat" cmpd="sng" algn="ctr">
            <a:solidFill>
              <a:srgbClr val="00B7F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" name="Straight Arrow Connector 10">
            <a:extLst>
              <a:ext uri="{FF2B5EF4-FFF2-40B4-BE49-F238E27FC236}">
                <a16:creationId xmlns:a16="http://schemas.microsoft.com/office/drawing/2014/main" id="{BAC7DCF3-924D-7ACC-EE4E-847BFD48E622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flipV="1">
            <a:off x="1599428" y="2242808"/>
            <a:ext cx="3157537" cy="1591869"/>
          </a:xfrm>
          <a:prstGeom prst="straightConnector1">
            <a:avLst/>
          </a:prstGeom>
          <a:noFill/>
          <a:ln w="12700" cap="flat" cmpd="sng" algn="ctr">
            <a:solidFill>
              <a:srgbClr val="00B7F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" name="TextBox 11">
            <a:extLst>
              <a:ext uri="{FF2B5EF4-FFF2-40B4-BE49-F238E27FC236}">
                <a16:creationId xmlns:a16="http://schemas.microsoft.com/office/drawing/2014/main" id="{B44A87B9-60FC-D03A-E54D-BA7AB01ED288}"/>
              </a:ext>
            </a:extLst>
          </p:cNvPr>
          <p:cNvSpPr txBox="1"/>
          <p:nvPr/>
        </p:nvSpPr>
        <p:spPr>
          <a:xfrm>
            <a:off x="2675058" y="3148177"/>
            <a:ext cx="811441" cy="551090"/>
          </a:xfrm>
          <a:prstGeom prst="rect">
            <a:avLst/>
          </a:prstGeom>
          <a:noFill/>
        </p:spPr>
        <p:txBody>
          <a:bodyPr wrap="none" tIns="90000" bIns="90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dirty="0">
                <a:solidFill>
                  <a:srgbClr val="000000"/>
                </a:solidFill>
                <a:latin typeface="游ゴシック Medium"/>
              </a:rPr>
              <a:t>RAG</a:t>
            </a:r>
          </a:p>
        </p:txBody>
      </p:sp>
      <p:cxnSp>
        <p:nvCxnSpPr>
          <p:cNvPr id="15" name="Straight Arrow Connector 12">
            <a:extLst>
              <a:ext uri="{FF2B5EF4-FFF2-40B4-BE49-F238E27FC236}">
                <a16:creationId xmlns:a16="http://schemas.microsoft.com/office/drawing/2014/main" id="{3EB9ABF8-9E31-3CC5-6EDD-0B0CA9E317FB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H="1" flipV="1">
            <a:off x="6095997" y="2544819"/>
            <a:ext cx="1" cy="1280011"/>
          </a:xfrm>
          <a:prstGeom prst="straightConnector1">
            <a:avLst/>
          </a:prstGeom>
          <a:noFill/>
          <a:ln w="12700" cap="flat" cmpd="sng" algn="ctr">
            <a:solidFill>
              <a:srgbClr val="00B7F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" name="Straight Arrow Connector 13">
            <a:extLst>
              <a:ext uri="{FF2B5EF4-FFF2-40B4-BE49-F238E27FC236}">
                <a16:creationId xmlns:a16="http://schemas.microsoft.com/office/drawing/2014/main" id="{D8A3BD67-1B65-A31B-58E4-E93E3FDE7373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>
            <a:off x="7435029" y="2242808"/>
            <a:ext cx="2980814" cy="1591869"/>
          </a:xfrm>
          <a:prstGeom prst="straightConnector1">
            <a:avLst/>
          </a:prstGeom>
          <a:noFill/>
          <a:ln w="12700" cap="flat" cmpd="sng" algn="ctr">
            <a:solidFill>
              <a:srgbClr val="00B7F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" name="TextBox 14">
            <a:extLst>
              <a:ext uri="{FF2B5EF4-FFF2-40B4-BE49-F238E27FC236}">
                <a16:creationId xmlns:a16="http://schemas.microsoft.com/office/drawing/2014/main" id="{49E8EA8B-2736-A0C1-5132-3856F4EC14D4}"/>
              </a:ext>
            </a:extLst>
          </p:cNvPr>
          <p:cNvSpPr txBox="1"/>
          <p:nvPr/>
        </p:nvSpPr>
        <p:spPr>
          <a:xfrm>
            <a:off x="5416640" y="3050446"/>
            <a:ext cx="1648208" cy="551090"/>
          </a:xfrm>
          <a:prstGeom prst="rect">
            <a:avLst/>
          </a:prstGeom>
          <a:noFill/>
        </p:spPr>
        <p:txBody>
          <a:bodyPr wrap="none" tIns="90000" bIns="90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dirty="0">
                <a:solidFill>
                  <a:srgbClr val="000000"/>
                </a:solidFill>
                <a:latin typeface="游ゴシック Medium"/>
              </a:rPr>
              <a:t>tool usage</a:t>
            </a:r>
          </a:p>
        </p:txBody>
      </p:sp>
      <p:sp>
        <p:nvSpPr>
          <p:cNvPr id="18" name="TextBox 15">
            <a:extLst>
              <a:ext uri="{FF2B5EF4-FFF2-40B4-BE49-F238E27FC236}">
                <a16:creationId xmlns:a16="http://schemas.microsoft.com/office/drawing/2014/main" id="{9EA84B78-F0E6-D602-EFD6-4ACE12E34908}"/>
              </a:ext>
            </a:extLst>
          </p:cNvPr>
          <p:cNvSpPr txBox="1"/>
          <p:nvPr/>
        </p:nvSpPr>
        <p:spPr>
          <a:xfrm>
            <a:off x="9832188" y="3050446"/>
            <a:ext cx="1167307" cy="551090"/>
          </a:xfrm>
          <a:prstGeom prst="rect">
            <a:avLst/>
          </a:prstGeom>
          <a:noFill/>
        </p:spPr>
        <p:txBody>
          <a:bodyPr wrap="none" tIns="90000" bIns="90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>
                <a:solidFill>
                  <a:srgbClr val="000000"/>
                </a:solidFill>
                <a:latin typeface="游ゴシック Medium"/>
              </a:rPr>
              <a:t>control</a:t>
            </a:r>
          </a:p>
        </p:txBody>
      </p:sp>
      <p:sp>
        <p:nvSpPr>
          <p:cNvPr id="19" name="TextBox 26">
            <a:extLst>
              <a:ext uri="{FF2B5EF4-FFF2-40B4-BE49-F238E27FC236}">
                <a16:creationId xmlns:a16="http://schemas.microsoft.com/office/drawing/2014/main" id="{CA4DEEFE-6684-8CD5-E3F1-184373D0975C}"/>
              </a:ext>
            </a:extLst>
          </p:cNvPr>
          <p:cNvSpPr txBox="1"/>
          <p:nvPr/>
        </p:nvSpPr>
        <p:spPr>
          <a:xfrm>
            <a:off x="2503531" y="5393107"/>
            <a:ext cx="907621" cy="551090"/>
          </a:xfrm>
          <a:prstGeom prst="rect">
            <a:avLst/>
          </a:prstGeom>
          <a:noFill/>
        </p:spPr>
        <p:txBody>
          <a:bodyPr wrap="none" tIns="90000" bIns="90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dirty="0">
                <a:solidFill>
                  <a:srgbClr val="000000"/>
                </a:solidFill>
                <a:latin typeface="游ゴシック Medium"/>
              </a:rPr>
              <a:t>input</a:t>
            </a:r>
          </a:p>
        </p:txBody>
      </p:sp>
      <p:sp>
        <p:nvSpPr>
          <p:cNvPr id="20" name="TextBox 27">
            <a:extLst>
              <a:ext uri="{FF2B5EF4-FFF2-40B4-BE49-F238E27FC236}">
                <a16:creationId xmlns:a16="http://schemas.microsoft.com/office/drawing/2014/main" id="{BF1ACE61-3336-BEB1-3010-893B4093EC2C}"/>
              </a:ext>
            </a:extLst>
          </p:cNvPr>
          <p:cNvSpPr txBox="1"/>
          <p:nvPr/>
        </p:nvSpPr>
        <p:spPr>
          <a:xfrm>
            <a:off x="8441358" y="5393107"/>
            <a:ext cx="907621" cy="551090"/>
          </a:xfrm>
          <a:prstGeom prst="rect">
            <a:avLst/>
          </a:prstGeom>
          <a:noFill/>
        </p:spPr>
        <p:txBody>
          <a:bodyPr wrap="none" tIns="90000" bIns="9000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dirty="0">
                <a:solidFill>
                  <a:srgbClr val="000000"/>
                </a:solidFill>
                <a:latin typeface="游ゴシック Medium"/>
              </a:rPr>
              <a:t>input</a:t>
            </a:r>
          </a:p>
        </p:txBody>
      </p:sp>
      <p:cxnSp>
        <p:nvCxnSpPr>
          <p:cNvPr id="21" name="Straight Arrow Connector 31">
            <a:extLst>
              <a:ext uri="{FF2B5EF4-FFF2-40B4-BE49-F238E27FC236}">
                <a16:creationId xmlns:a16="http://schemas.microsoft.com/office/drawing/2014/main" id="{B8011727-3418-FD68-02B0-1455C5636B4E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2503531" y="4302625"/>
            <a:ext cx="2342985" cy="9847"/>
          </a:xfrm>
          <a:prstGeom prst="straightConnector1">
            <a:avLst/>
          </a:prstGeom>
          <a:noFill/>
          <a:ln w="12700" cap="flat" cmpd="sng" algn="ctr">
            <a:solidFill>
              <a:srgbClr val="00B7F1"/>
            </a:solidFill>
            <a:prstDash val="solid"/>
            <a:miter lim="800000"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3737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1DC26F-F544-96F9-A23C-5F55F871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Course Contents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4E61397-BED1-A35E-59D6-1913902B18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060529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0D4E3E1-7C49-4A90-7447-9372AC25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028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BD2127B-53C4-3F52-0483-3AFB5EBED99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 anchor="b">
                <a:normAutofit/>
              </a:bodyPr>
              <a:lstStyle/>
              <a:p>
                <a:r>
                  <a:rPr lang="en-GB" sz="5400" dirty="0"/>
                  <a:t>LLMs </a:t>
                </a:r>
                <a14:m>
                  <m:oMath xmlns:m="http://schemas.openxmlformats.org/officeDocument/2006/math">
                    <m:r>
                      <a:rPr lang="en-GB" sz="5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GB" sz="5400" dirty="0"/>
                  <a:t> AGI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BD2127B-53C4-3F52-0483-3AFB5EBED9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136" b="-285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F923F-79BC-C031-E369-846A413E8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5337"/>
            <a:ext cx="4473502" cy="3801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/>
              <a:t>current AI good at learning statistical patterns and making predictions</a:t>
            </a:r>
          </a:p>
          <a:p>
            <a:pPr marL="0" indent="0">
              <a:buNone/>
            </a:pPr>
            <a:endParaRPr lang="en-GB" sz="2600" dirty="0"/>
          </a:p>
          <a:p>
            <a:pPr marL="0" indent="0">
              <a:buNone/>
            </a:pPr>
            <a:r>
              <a:rPr lang="en-GB" sz="2600" dirty="0"/>
              <a:t>but no real “understanding” or world model</a:t>
            </a:r>
          </a:p>
          <a:p>
            <a:pPr marL="0" indent="0">
              <a:buNone/>
            </a:pPr>
            <a:endParaRPr lang="en-GB" sz="2600" dirty="0"/>
          </a:p>
          <a:p>
            <a:pPr marL="0" indent="0">
              <a:buNone/>
            </a:pPr>
            <a:r>
              <a:rPr lang="en-GB" sz="2000" dirty="0"/>
              <a:t>And don’t get fooled by alignment ;).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EE254-08CF-85F9-193B-E90D024E5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49D05A8-43E9-1C49-8606-50AB68220DEC}" type="slidenum">
              <a:rPr lang="en-DE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20</a:t>
            </a:fld>
            <a:endParaRPr lang="en-DE">
              <a:solidFill>
                <a:srgbClr val="FFFFFF"/>
              </a:solidFill>
            </a:endParaRPr>
          </a:p>
        </p:txBody>
      </p:sp>
      <p:pic>
        <p:nvPicPr>
          <p:cNvPr id="5" name="Grafik 4" descr="Ein Bild, das Clipart, Cartoon, Animierter Cartoon, Menschliches Gesicht enthält.&#10;&#10;KI-generierte Inhalte können fehlerhaft sein.">
            <a:extLst>
              <a:ext uri="{FF2B5EF4-FFF2-40B4-BE49-F238E27FC236}">
                <a16:creationId xmlns:a16="http://schemas.microsoft.com/office/drawing/2014/main" id="{2C84D3D4-5D6D-4D71-AFE2-8873EC57ED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52" b="3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48304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8D9AF-2ADC-CA80-8AD9-E05797B87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This Part: </a:t>
            </a:r>
            <a:r>
              <a:rPr lang="de-DE" dirty="0" err="1"/>
              <a:t>Agents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03915B-1207-B8C7-B3C1-7DCBD8CC5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tool</a:t>
            </a:r>
            <a:r>
              <a:rPr lang="de-DE" dirty="0"/>
              <a:t> </a:t>
            </a:r>
            <a:r>
              <a:rPr lang="de-DE" dirty="0" err="1"/>
              <a:t>usage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memory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reasoning</a:t>
            </a:r>
            <a:r>
              <a:rPr lang="de-DE" dirty="0"/>
              <a:t> &amp; </a:t>
            </a:r>
            <a:r>
              <a:rPr lang="de-DE" dirty="0" err="1"/>
              <a:t>planning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62424F2-CE49-5AE1-5F30-B17910029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5351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0BB7E3-B91B-49C3-7C09-E55514F77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Agentic</a:t>
            </a:r>
            <a:r>
              <a:rPr lang="de-DE" dirty="0"/>
              <a:t> </a:t>
            </a:r>
            <a:r>
              <a:rPr lang="de-DE" dirty="0" err="1"/>
              <a:t>Intelligence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8BFECA-516D-6E83-3D25-17E2897C9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goal</a:t>
            </a:r>
            <a:r>
              <a:rPr lang="de-DE" dirty="0"/>
              <a:t>: </a:t>
            </a:r>
            <a:r>
              <a:rPr lang="de-DE" dirty="0" err="1"/>
              <a:t>autonomous</a:t>
            </a:r>
            <a:r>
              <a:rPr lang="de-DE" dirty="0"/>
              <a:t> problem-</a:t>
            </a:r>
            <a:r>
              <a:rPr lang="de-DE" dirty="0" err="1"/>
              <a:t>solving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8BE5CD-7768-B975-FEF2-2972908F0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4</a:t>
            </a:fld>
            <a:endParaRPr lang="de-DE"/>
          </a:p>
        </p:txBody>
      </p:sp>
      <p:pic>
        <p:nvPicPr>
          <p:cNvPr id="6" name="Grafik 5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006EE481-2657-354D-0453-140F5CCFB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453" y="2567975"/>
            <a:ext cx="6598287" cy="429002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DB1972CF-786C-E926-9DE7-52A60518937E}"/>
              </a:ext>
            </a:extLst>
          </p:cNvPr>
          <p:cNvSpPr txBox="1"/>
          <p:nvPr/>
        </p:nvSpPr>
        <p:spPr>
          <a:xfrm>
            <a:off x="7664667" y="3795556"/>
            <a:ext cx="39492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decomposition of complex task in simpler steps</a:t>
            </a:r>
          </a:p>
          <a:p>
            <a:r>
              <a:rPr lang="en-GB" sz="2400" dirty="0"/>
              <a:t>(uses reasoning capabilities)</a:t>
            </a:r>
            <a:endParaRPr lang="de-DE" sz="2400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3111587-2BBC-2606-9B27-1EEEE55309E7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6400800" y="4395721"/>
            <a:ext cx="1263867" cy="11713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728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45563-25D9-F873-91CB-D77F3E960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D4821-200B-1485-D46E-11D1AEED8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Intuitive and Analytical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E02AA-9A7F-6AF9-6A26-7532DCEF6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 sz="2400" dirty="0"/>
              <a:t>two systems of human thinking (from Kahneman, </a:t>
            </a:r>
            <a:r>
              <a:rPr lang="en-GB" sz="2400" i="1" dirty="0"/>
              <a:t>Thinking, Fast and Slow</a:t>
            </a:r>
            <a:r>
              <a:rPr lang="en-GB" sz="2400" dirty="0"/>
              <a:t>):</a:t>
            </a:r>
            <a:endParaRPr lang="de-DE" sz="2400" b="1" i="1" dirty="0"/>
          </a:p>
          <a:p>
            <a:r>
              <a:rPr lang="de-DE" sz="2400" dirty="0" err="1"/>
              <a:t>system</a:t>
            </a:r>
            <a:r>
              <a:rPr lang="de-DE" sz="2400" dirty="0"/>
              <a:t> 1: fast, </a:t>
            </a:r>
            <a:r>
              <a:rPr lang="de-DE" sz="2400" dirty="0" err="1"/>
              <a:t>automatic</a:t>
            </a:r>
            <a:r>
              <a:rPr lang="de-DE" sz="2400" dirty="0"/>
              <a:t>, intuitive, </a:t>
            </a:r>
            <a:r>
              <a:rPr lang="de-DE" sz="2400" dirty="0" err="1"/>
              <a:t>effortless</a:t>
            </a:r>
            <a:r>
              <a:rPr lang="de-DE" sz="2400" dirty="0"/>
              <a:t>, </a:t>
            </a:r>
            <a:r>
              <a:rPr lang="de-DE" sz="2400" dirty="0" err="1"/>
              <a:t>often</a:t>
            </a:r>
            <a:r>
              <a:rPr lang="de-DE" sz="2400" dirty="0"/>
              <a:t> </a:t>
            </a:r>
            <a:r>
              <a:rPr lang="de-DE" sz="2400" dirty="0" err="1"/>
              <a:t>subconscious</a:t>
            </a:r>
            <a:endParaRPr lang="de-DE" sz="2400" dirty="0"/>
          </a:p>
          <a:p>
            <a:r>
              <a:rPr lang="de-DE" sz="2400" dirty="0" err="1"/>
              <a:t>system</a:t>
            </a:r>
            <a:r>
              <a:rPr lang="de-DE" sz="2400" dirty="0"/>
              <a:t> 2: slow, </a:t>
            </a:r>
            <a:r>
              <a:rPr lang="de-DE" sz="2400" dirty="0" err="1"/>
              <a:t>deliberate</a:t>
            </a:r>
            <a:r>
              <a:rPr lang="de-DE" sz="2400" dirty="0"/>
              <a:t>, </a:t>
            </a:r>
            <a:r>
              <a:rPr lang="de-DE" sz="2400" dirty="0" err="1"/>
              <a:t>analytical</a:t>
            </a:r>
            <a:r>
              <a:rPr lang="de-DE" sz="2400" dirty="0"/>
              <a:t>, </a:t>
            </a:r>
            <a:r>
              <a:rPr lang="de-DE" sz="2400" dirty="0" err="1"/>
              <a:t>effortful</a:t>
            </a:r>
            <a:r>
              <a:rPr lang="de-DE" sz="2400" dirty="0"/>
              <a:t>, </a:t>
            </a:r>
            <a:r>
              <a:rPr lang="de-DE" sz="2400" dirty="0" err="1"/>
              <a:t>conscious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LLMs analogous to system 1 (although without true intuition or understanding), </a:t>
            </a:r>
            <a:r>
              <a:rPr lang="de-DE" sz="2400" dirty="0" err="1"/>
              <a:t>lacking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depth</a:t>
            </a:r>
            <a:r>
              <a:rPr lang="de-DE" sz="2400" dirty="0"/>
              <a:t> </a:t>
            </a:r>
            <a:r>
              <a:rPr lang="de-DE" sz="2400" dirty="0" err="1"/>
              <a:t>of</a:t>
            </a:r>
            <a:r>
              <a:rPr lang="de-DE" sz="2400" dirty="0"/>
              <a:t> </a:t>
            </a:r>
            <a:r>
              <a:rPr lang="de-DE" sz="2400" dirty="0" err="1"/>
              <a:t>reflective</a:t>
            </a:r>
            <a:r>
              <a:rPr lang="de-DE" sz="2400" dirty="0"/>
              <a:t>, </a:t>
            </a:r>
            <a:r>
              <a:rPr lang="de-DE" sz="2400" dirty="0" err="1"/>
              <a:t>analytic</a:t>
            </a:r>
            <a:r>
              <a:rPr lang="de-DE" sz="2400" dirty="0"/>
              <a:t> </a:t>
            </a:r>
            <a:r>
              <a:rPr lang="de-DE" sz="2400" dirty="0" err="1"/>
              <a:t>reasoning</a:t>
            </a:r>
            <a:endParaRPr lang="en-GB" sz="2400" dirty="0">
              <a:sym typeface="Wingdings" pitchFamily="2" charset="2"/>
            </a:endParaRP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>
                <a:sym typeface="Wingdings" pitchFamily="2" charset="2"/>
              </a:rPr>
              <a:t> for agentic intelligence, </a:t>
            </a:r>
            <a:r>
              <a:rPr lang="en-GB" sz="2400" dirty="0"/>
              <a:t>need to enhance LLMs with system 2 capabilities, including tool usage and fact-checking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78AD7-D90D-C416-C73B-7036A625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44520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6C3C3A-7924-319A-EBB3-B5140800E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Tool </a:t>
            </a:r>
            <a:r>
              <a:rPr lang="de-DE" dirty="0" err="1"/>
              <a:t>Usage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C2ADF3-1505-1CF0-7E92-6CAF79291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 err="1"/>
              <a:t>crucial</a:t>
            </a:r>
            <a:r>
              <a:rPr lang="de-DE" dirty="0"/>
              <a:t> LLM </a:t>
            </a:r>
            <a:r>
              <a:rPr lang="de-DE" dirty="0" err="1"/>
              <a:t>capabilities</a:t>
            </a:r>
            <a:r>
              <a:rPr lang="de-DE" dirty="0"/>
              <a:t>:</a:t>
            </a:r>
          </a:p>
          <a:p>
            <a:pPr marL="0" indent="0">
              <a:buNone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different </a:t>
            </a:r>
            <a:r>
              <a:rPr lang="de-DE" dirty="0" err="1"/>
              <a:t>tools</a:t>
            </a:r>
            <a:endParaRPr lang="de-DE" dirty="0"/>
          </a:p>
          <a:p>
            <a:pPr lvl="1"/>
            <a:r>
              <a:rPr lang="de-DE" dirty="0"/>
              <a:t>code </a:t>
            </a:r>
            <a:r>
              <a:rPr lang="de-DE" dirty="0" err="1"/>
              <a:t>interpreters</a:t>
            </a:r>
            <a:endParaRPr lang="de-DE" dirty="0"/>
          </a:p>
          <a:p>
            <a:pPr lvl="1"/>
            <a:r>
              <a:rPr lang="de-DE" dirty="0"/>
              <a:t>web </a:t>
            </a:r>
            <a:r>
              <a:rPr lang="de-DE" dirty="0" err="1"/>
              <a:t>search</a:t>
            </a:r>
            <a:endParaRPr lang="de-DE" dirty="0"/>
          </a:p>
          <a:p>
            <a:pPr lvl="1"/>
            <a:r>
              <a:rPr lang="de-DE" dirty="0" err="1"/>
              <a:t>calculators</a:t>
            </a:r>
            <a:r>
              <a:rPr lang="de-DE" dirty="0"/>
              <a:t> (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overcome</a:t>
            </a:r>
            <a:r>
              <a:rPr lang="de-DE" dirty="0"/>
              <a:t> lack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mathematical</a:t>
            </a:r>
            <a:r>
              <a:rPr lang="de-DE" dirty="0"/>
              <a:t> </a:t>
            </a:r>
            <a:r>
              <a:rPr lang="de-DE" dirty="0" err="1"/>
              <a:t>understanding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…</a:t>
            </a:r>
          </a:p>
          <a:p>
            <a:pPr marL="0" indent="0">
              <a:buNone/>
            </a:pPr>
            <a:endParaRPr lang="de-DE" dirty="0"/>
          </a:p>
          <a:p>
            <a:pPr marL="514350" indent="-514350">
              <a:buFont typeface="+mj-lt"/>
              <a:buAutoNum type="arabicPeriod" startAt="2"/>
            </a:pPr>
            <a:r>
              <a:rPr lang="de-DE" dirty="0" err="1"/>
              <a:t>select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tool</a:t>
            </a:r>
            <a:r>
              <a:rPr lang="de-DE" dirty="0"/>
              <a:t> at </a:t>
            </a:r>
            <a:r>
              <a:rPr lang="de-DE" dirty="0" err="1"/>
              <a:t>right</a:t>
            </a:r>
            <a:r>
              <a:rPr lang="de-DE" dirty="0"/>
              <a:t> time</a:t>
            </a:r>
            <a:endParaRPr lang="en-GB" dirty="0">
              <a:solidFill>
                <a:srgbClr val="212529"/>
              </a:solidFill>
              <a:sym typeface="Wingdings" pitchFamily="2" charset="2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7C9A03-4B7E-FBE8-3DAF-F50864031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8016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4A5D67-7C42-E76A-2BE8-AF634D18F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Acquistion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Tool </a:t>
            </a:r>
            <a:r>
              <a:rPr lang="de-DE" dirty="0" err="1"/>
              <a:t>Usage</a:t>
            </a:r>
            <a:r>
              <a:rPr lang="de-DE" dirty="0"/>
              <a:t> Skills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5C6A02-312A-F33B-325E-62CABF3DD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600" dirty="0" err="1"/>
              <a:t>using</a:t>
            </a:r>
            <a:r>
              <a:rPr lang="de-DE" sz="2600" dirty="0"/>
              <a:t> </a:t>
            </a:r>
            <a:r>
              <a:rPr lang="de-DE" sz="2600" dirty="0" err="1"/>
              <a:t>instruction-tuned</a:t>
            </a:r>
            <a:r>
              <a:rPr lang="de-DE" sz="2600" dirty="0"/>
              <a:t> LLMs (like ChatGPT) </a:t>
            </a:r>
            <a:r>
              <a:rPr lang="de-DE" sz="2600" dirty="0" err="1"/>
              <a:t>as</a:t>
            </a:r>
            <a:r>
              <a:rPr lang="de-DE" sz="2600" dirty="0"/>
              <a:t> </a:t>
            </a:r>
            <a:r>
              <a:rPr lang="de-DE" sz="2600" dirty="0" err="1"/>
              <a:t>agent</a:t>
            </a:r>
            <a:r>
              <a:rPr lang="de-DE" sz="2600" dirty="0"/>
              <a:t>:</a:t>
            </a:r>
          </a:p>
          <a:p>
            <a:r>
              <a:rPr lang="de-DE" sz="2600" dirty="0" err="1"/>
              <a:t>core</a:t>
            </a:r>
            <a:r>
              <a:rPr lang="de-DE" sz="2600" dirty="0"/>
              <a:t> </a:t>
            </a:r>
            <a:r>
              <a:rPr lang="de-DE" sz="2600" dirty="0" err="1"/>
              <a:t>capability</a:t>
            </a:r>
            <a:r>
              <a:rPr lang="de-DE" sz="2600" dirty="0"/>
              <a:t> (</a:t>
            </a:r>
            <a:r>
              <a:rPr lang="de-DE" sz="2600" i="1" dirty="0" err="1"/>
              <a:t>how</a:t>
            </a:r>
            <a:r>
              <a:rPr lang="de-DE" sz="2600" dirty="0"/>
              <a:t> </a:t>
            </a:r>
            <a:r>
              <a:rPr lang="de-DE" sz="2600" dirty="0" err="1"/>
              <a:t>to</a:t>
            </a:r>
            <a:r>
              <a:rPr lang="de-DE" sz="2600" dirty="0"/>
              <a:t> </a:t>
            </a:r>
            <a:r>
              <a:rPr lang="de-DE" sz="2600" dirty="0" err="1"/>
              <a:t>use</a:t>
            </a:r>
            <a:r>
              <a:rPr lang="de-DE" sz="2600" dirty="0"/>
              <a:t> a </a:t>
            </a:r>
            <a:r>
              <a:rPr lang="de-DE" sz="2600" dirty="0" err="1"/>
              <a:t>tool</a:t>
            </a:r>
            <a:r>
              <a:rPr lang="de-DE" sz="2600" dirty="0"/>
              <a:t>) </a:t>
            </a:r>
            <a:r>
              <a:rPr lang="de-DE" sz="2600" dirty="0" err="1"/>
              <a:t>comes</a:t>
            </a:r>
            <a:r>
              <a:rPr lang="de-DE" sz="2600" dirty="0"/>
              <a:t> </a:t>
            </a:r>
            <a:r>
              <a:rPr lang="de-DE" sz="2600" dirty="0" err="1"/>
              <a:t>from</a:t>
            </a:r>
            <a:r>
              <a:rPr lang="de-DE" sz="2600" dirty="0"/>
              <a:t> </a:t>
            </a:r>
            <a:r>
              <a:rPr lang="de-DE" sz="2600" dirty="0" err="1"/>
              <a:t>pretraining</a:t>
            </a:r>
            <a:r>
              <a:rPr lang="de-DE" sz="2600" dirty="0"/>
              <a:t> and different </a:t>
            </a:r>
            <a:r>
              <a:rPr lang="de-DE" sz="2600" dirty="0" err="1"/>
              <a:t>finetuning</a:t>
            </a:r>
            <a:r>
              <a:rPr lang="de-DE" sz="2600" dirty="0"/>
              <a:t> </a:t>
            </a:r>
            <a:r>
              <a:rPr lang="de-DE" sz="2600" dirty="0" err="1"/>
              <a:t>stages</a:t>
            </a:r>
            <a:r>
              <a:rPr lang="de-DE" sz="2600" dirty="0"/>
              <a:t> </a:t>
            </a:r>
          </a:p>
          <a:p>
            <a:r>
              <a:rPr lang="de-DE" sz="2600" dirty="0" err="1"/>
              <a:t>tool</a:t>
            </a:r>
            <a:r>
              <a:rPr lang="de-DE" sz="2600" dirty="0"/>
              <a:t> </a:t>
            </a:r>
            <a:r>
              <a:rPr lang="de-DE" sz="2600" dirty="0" err="1"/>
              <a:t>access</a:t>
            </a:r>
            <a:r>
              <a:rPr lang="de-DE" sz="2600" dirty="0"/>
              <a:t> </a:t>
            </a:r>
            <a:r>
              <a:rPr lang="de-DE" sz="2600" dirty="0" err="1"/>
              <a:t>controlled</a:t>
            </a:r>
            <a:r>
              <a:rPr lang="de-DE" sz="2600" dirty="0"/>
              <a:t> at </a:t>
            </a:r>
            <a:r>
              <a:rPr lang="de-DE" sz="2600" dirty="0" err="1"/>
              <a:t>runtime</a:t>
            </a:r>
            <a:r>
              <a:rPr lang="de-DE" sz="2600" dirty="0"/>
              <a:t> via </a:t>
            </a:r>
            <a:r>
              <a:rPr lang="de-DE" sz="2600" dirty="0" err="1"/>
              <a:t>prompting</a:t>
            </a:r>
            <a:r>
              <a:rPr lang="de-DE" sz="2600" dirty="0"/>
              <a:t> and </a:t>
            </a:r>
            <a:r>
              <a:rPr lang="de-DE" sz="2600" dirty="0" err="1"/>
              <a:t>system</a:t>
            </a:r>
            <a:r>
              <a:rPr lang="de-DE" sz="2600" dirty="0"/>
              <a:t> </a:t>
            </a:r>
            <a:r>
              <a:rPr lang="de-DE" sz="2600" dirty="0" err="1"/>
              <a:t>messages</a:t>
            </a:r>
            <a:endParaRPr lang="de-DE" sz="2600" dirty="0"/>
          </a:p>
          <a:p>
            <a:r>
              <a:rPr lang="de-DE" sz="2600" dirty="0" err="1"/>
              <a:t>tool</a:t>
            </a:r>
            <a:r>
              <a:rPr lang="de-DE" sz="2600" dirty="0"/>
              <a:t> </a:t>
            </a:r>
            <a:r>
              <a:rPr lang="de-DE" sz="2600" dirty="0" err="1"/>
              <a:t>selection</a:t>
            </a:r>
            <a:r>
              <a:rPr lang="de-DE" sz="2600" dirty="0"/>
              <a:t> (</a:t>
            </a:r>
            <a:r>
              <a:rPr lang="de-DE" sz="2600" i="1" dirty="0" err="1"/>
              <a:t>when</a:t>
            </a:r>
            <a:r>
              <a:rPr lang="de-DE" sz="2600" dirty="0"/>
              <a:t> </a:t>
            </a:r>
            <a:r>
              <a:rPr lang="de-DE" sz="2600" dirty="0" err="1"/>
              <a:t>to</a:t>
            </a:r>
            <a:r>
              <a:rPr lang="de-DE" sz="2600" dirty="0"/>
              <a:t> </a:t>
            </a:r>
            <a:r>
              <a:rPr lang="de-DE" sz="2600" dirty="0" err="1"/>
              <a:t>use</a:t>
            </a:r>
            <a:r>
              <a:rPr lang="de-DE" sz="2600" dirty="0"/>
              <a:t> </a:t>
            </a:r>
            <a:r>
              <a:rPr lang="de-DE" sz="2600" i="1" dirty="0" err="1"/>
              <a:t>which</a:t>
            </a:r>
            <a:r>
              <a:rPr lang="de-DE" sz="2600" dirty="0"/>
              <a:t> </a:t>
            </a:r>
            <a:r>
              <a:rPr lang="de-DE" sz="2600" dirty="0" err="1"/>
              <a:t>tool</a:t>
            </a:r>
            <a:r>
              <a:rPr lang="de-DE" sz="2600" dirty="0"/>
              <a:t>) </a:t>
            </a:r>
            <a:r>
              <a:rPr lang="de-DE" sz="2600" dirty="0" err="1"/>
              <a:t>decided</a:t>
            </a:r>
            <a:r>
              <a:rPr lang="de-DE" sz="2600" dirty="0"/>
              <a:t> </a:t>
            </a:r>
            <a:r>
              <a:rPr lang="de-DE" sz="2600" dirty="0" err="1"/>
              <a:t>from</a:t>
            </a:r>
            <a:r>
              <a:rPr lang="de-DE" sz="2600" dirty="0"/>
              <a:t> </a:t>
            </a:r>
            <a:r>
              <a:rPr lang="de-DE" sz="2600" dirty="0" err="1"/>
              <a:t>context</a:t>
            </a:r>
            <a:endParaRPr lang="de-DE" sz="2600" dirty="0"/>
          </a:p>
          <a:p>
            <a:pPr marL="0" indent="0">
              <a:buNone/>
            </a:pPr>
            <a:endParaRPr lang="de-DE" sz="2600" dirty="0"/>
          </a:p>
          <a:p>
            <a:pPr marL="0" indent="0">
              <a:buNone/>
            </a:pPr>
            <a:r>
              <a:rPr lang="de-DE" sz="2600" dirty="0" err="1"/>
              <a:t>potentially</a:t>
            </a:r>
            <a:r>
              <a:rPr lang="de-DE" sz="2600" dirty="0"/>
              <a:t>, </a:t>
            </a:r>
            <a:r>
              <a:rPr lang="de-DE" sz="2600" dirty="0" err="1"/>
              <a:t>custom</a:t>
            </a:r>
            <a:r>
              <a:rPr lang="de-DE" sz="2600" dirty="0"/>
              <a:t> </a:t>
            </a:r>
            <a:r>
              <a:rPr lang="de-DE" sz="2600" dirty="0" err="1"/>
              <a:t>finetuning</a:t>
            </a:r>
            <a:r>
              <a:rPr lang="de-DE" sz="2600" dirty="0"/>
              <a:t> </a:t>
            </a:r>
            <a:r>
              <a:rPr lang="de-DE" sz="2600" dirty="0" err="1"/>
              <a:t>for</a:t>
            </a:r>
            <a:r>
              <a:rPr lang="de-DE" sz="2600" dirty="0"/>
              <a:t> </a:t>
            </a:r>
            <a:r>
              <a:rPr lang="de-DE" sz="2600" dirty="0" err="1"/>
              <a:t>specific</a:t>
            </a:r>
            <a:r>
              <a:rPr lang="de-DE" sz="2600" dirty="0"/>
              <a:t> </a:t>
            </a:r>
            <a:r>
              <a:rPr lang="de-DE" sz="2600" dirty="0" err="1"/>
              <a:t>tools</a:t>
            </a:r>
            <a:r>
              <a:rPr lang="de-DE" sz="2600" dirty="0"/>
              <a:t> </a:t>
            </a:r>
            <a:r>
              <a:rPr lang="de-DE" sz="2600" dirty="0" err="1"/>
              <a:t>or</a:t>
            </a:r>
            <a:r>
              <a:rPr lang="de-DE" sz="2600" dirty="0"/>
              <a:t> </a:t>
            </a:r>
            <a:r>
              <a:rPr lang="de-DE" sz="2600" dirty="0" err="1"/>
              <a:t>workflows</a:t>
            </a:r>
            <a:endParaRPr lang="de-DE" sz="260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6F68EB6-B573-6360-A87A-A5012C442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693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58EEC439-5980-AF14-BFE2-B2A099648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 </a:t>
            </a:r>
            <a:r>
              <a:rPr lang="de-DE" dirty="0" err="1"/>
              <a:t>Context</a:t>
            </a:r>
            <a:r>
              <a:rPr lang="de-DE" dirty="0"/>
              <a:t> Protocol (</a:t>
            </a:r>
            <a:r>
              <a:rPr lang="de-DE" dirty="0">
                <a:hlinkClick r:id="rId2"/>
              </a:rPr>
              <a:t>MCP</a:t>
            </a:r>
            <a:r>
              <a:rPr lang="de-DE" dirty="0"/>
              <a:t>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DA45A15-D672-2C65-179B-A2FBA8A42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open </a:t>
            </a:r>
            <a:r>
              <a:rPr lang="de-DE" dirty="0" err="1"/>
              <a:t>protocol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connect LLMs </a:t>
            </a:r>
            <a:r>
              <a:rPr lang="de-DE" dirty="0" err="1"/>
              <a:t>to</a:t>
            </a:r>
            <a:r>
              <a:rPr lang="de-DE" dirty="0"/>
              <a:t> different </a:t>
            </a:r>
            <a:r>
              <a:rPr lang="de-DE" dirty="0" err="1"/>
              <a:t>tools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sources</a:t>
            </a:r>
            <a:endParaRPr lang="de-DE" dirty="0"/>
          </a:p>
          <a:p>
            <a:pPr marL="0" indent="0">
              <a:buNone/>
            </a:pPr>
            <a:r>
              <a:rPr lang="de-DE" dirty="0" err="1"/>
              <a:t>standardization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provisioning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external </a:t>
            </a:r>
            <a:r>
              <a:rPr lang="de-DE" dirty="0" err="1"/>
              <a:t>context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158712B2-110F-48C6-5B59-8EF4D18D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8</a:t>
            </a:fld>
            <a:endParaRPr lang="de-DE"/>
          </a:p>
        </p:txBody>
      </p:sp>
      <p:pic>
        <p:nvPicPr>
          <p:cNvPr id="8" name="Grafik 7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4A02D602-91C1-34D1-7D3F-C9EDF43BD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377" y="2935069"/>
            <a:ext cx="7043245" cy="378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84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D1AB9C-F483-1DA5-2828-63D2C685A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Memory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825E1B-6E1D-169A-2810-6B77D95DC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… </a:t>
            </a:r>
            <a:r>
              <a:rPr lang="de-DE" dirty="0" err="1"/>
              <a:t>short</a:t>
            </a:r>
            <a:r>
              <a:rPr lang="de-DE" dirty="0"/>
              <a:t>-term </a:t>
            </a:r>
            <a:r>
              <a:rPr lang="de-DE" dirty="0" err="1"/>
              <a:t>memory</a:t>
            </a:r>
            <a:r>
              <a:rPr lang="de-DE" dirty="0"/>
              <a:t> in </a:t>
            </a:r>
            <a:r>
              <a:rPr lang="de-DE" dirty="0" err="1"/>
              <a:t>context</a:t>
            </a:r>
            <a:r>
              <a:rPr lang="de-DE" dirty="0"/>
              <a:t> (</a:t>
            </a:r>
            <a:r>
              <a:rPr lang="de-DE" dirty="0" err="1"/>
              <a:t>sufficient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b="1" dirty="0" err="1"/>
              <a:t>long</a:t>
            </a:r>
            <a:r>
              <a:rPr lang="de-DE" b="1" dirty="0"/>
              <a:t>-term </a:t>
            </a:r>
            <a:r>
              <a:rPr lang="de-DE" b="1" dirty="0" err="1"/>
              <a:t>storage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survives</a:t>
            </a:r>
            <a:r>
              <a:rPr lang="de-DE" dirty="0"/>
              <a:t> </a:t>
            </a:r>
            <a:r>
              <a:rPr lang="de-DE" dirty="0" err="1"/>
              <a:t>across</a:t>
            </a:r>
            <a:r>
              <a:rPr lang="de-DE" dirty="0"/>
              <a:t> </a:t>
            </a:r>
            <a:r>
              <a:rPr lang="de-DE" dirty="0" err="1"/>
              <a:t>conversations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 err="1"/>
              <a:t>typically</a:t>
            </a:r>
            <a:r>
              <a:rPr lang="de-DE" dirty="0"/>
              <a:t> </a:t>
            </a:r>
            <a:r>
              <a:rPr lang="de-DE" dirty="0" err="1"/>
              <a:t>implemented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external </a:t>
            </a:r>
            <a:r>
              <a:rPr lang="de-DE" dirty="0" err="1"/>
              <a:t>vector</a:t>
            </a:r>
            <a:r>
              <a:rPr lang="de-DE" dirty="0"/>
              <a:t> </a:t>
            </a:r>
            <a:r>
              <a:rPr lang="de-DE" dirty="0" err="1"/>
              <a:t>stores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… not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common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...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F1F577-87BF-23C2-1F88-3311AF5AC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1127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507</Words>
  <Application>Microsoft Macintosh PowerPoint</Application>
  <PresentationFormat>Breitbild</PresentationFormat>
  <Paragraphs>128</Paragraphs>
  <Slides>20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7" baseType="lpstr">
      <vt:lpstr>游ゴシック Medium</vt:lpstr>
      <vt:lpstr>Aptos</vt:lpstr>
      <vt:lpstr>Aptos Display</vt:lpstr>
      <vt:lpstr>Arial</vt:lpstr>
      <vt:lpstr>Cambria Math</vt:lpstr>
      <vt:lpstr>Wingdings</vt:lpstr>
      <vt:lpstr>Office</vt:lpstr>
      <vt:lpstr>Agents</vt:lpstr>
      <vt:lpstr>Course Contents</vt:lpstr>
      <vt:lpstr>This Part: Agents</vt:lpstr>
      <vt:lpstr>Agentic Intelligence</vt:lpstr>
      <vt:lpstr>Intuitive and Analytical Thinking</vt:lpstr>
      <vt:lpstr>Tool Usage</vt:lpstr>
      <vt:lpstr>Acquistion of Tool Usage Skills</vt:lpstr>
      <vt:lpstr>Model Context Protocol (MCP)</vt:lpstr>
      <vt:lpstr>Memory</vt:lpstr>
      <vt:lpstr>Prompting Strategies</vt:lpstr>
      <vt:lpstr>Chain-of-Thought</vt:lpstr>
      <vt:lpstr>ReAct</vt:lpstr>
      <vt:lpstr>OPRO</vt:lpstr>
      <vt:lpstr>Test-Time Scaling</vt:lpstr>
      <vt:lpstr>Reasoning Models</vt:lpstr>
      <vt:lpstr>Test-Time Training</vt:lpstr>
      <vt:lpstr>AutoGPT, BabyAGI, …</vt:lpstr>
      <vt:lpstr>Structured Outputs</vt:lpstr>
      <vt:lpstr>Goal: Autonomous End-to-End Workflow</vt:lpstr>
      <vt:lpstr>LLMs ≠ AGI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Felix Wick</dc:creator>
  <cp:lastModifiedBy>Felix Wick</cp:lastModifiedBy>
  <cp:revision>78</cp:revision>
  <dcterms:created xsi:type="dcterms:W3CDTF">2025-07-07T13:23:51Z</dcterms:created>
  <dcterms:modified xsi:type="dcterms:W3CDTF">2025-07-18T13:47:29Z</dcterms:modified>
</cp:coreProperties>
</file>