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7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346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3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611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01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4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1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6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5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1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2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BA1C-2037-4689-BD79-B20AFB3A410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B44A5C-2C34-4672-AB46-4B69402C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oracle_microsoft/article/details/4332980" TargetMode="External"/><Relationship Id="rId2" Type="http://schemas.openxmlformats.org/officeDocument/2006/relationships/hyperlink" Target="https://kknews.cc/code/4k3482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7257569" TargetMode="External"/><Relationship Id="rId5" Type="http://schemas.openxmlformats.org/officeDocument/2006/relationships/hyperlink" Target="https://blog.csdn.net/mp624183768/article/details/80575843" TargetMode="External"/><Relationship Id="rId4" Type="http://schemas.openxmlformats.org/officeDocument/2006/relationships/hyperlink" Target="https://blog.csdn.net/qiulongtianshi/article/details/952647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code/kbqp4bb.html" TargetMode="External"/><Relationship Id="rId2" Type="http://schemas.openxmlformats.org/officeDocument/2006/relationships/hyperlink" Target="https://zh.wikipedia.org/wiki/%E8%B3%87%E6%96%99%E5%8A%A0%E5%AF%86%E6%A8%99%E6%BA%9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read01.com/articles/1501720695.html" TargetMode="External"/><Relationship Id="rId5" Type="http://schemas.openxmlformats.org/officeDocument/2006/relationships/hyperlink" Target="https://blog.csdn.net/jerry81333/article/details/78091145" TargetMode="External"/><Relationship Id="rId4" Type="http://schemas.openxmlformats.org/officeDocument/2006/relationships/hyperlink" Target="https://www.itread01.com/content/154098840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528F9-77D4-4136-9071-FE58D2BED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Encryption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6D8390-843E-4C1F-913D-6DFF6DEF4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組長</a:t>
            </a:r>
            <a:r>
              <a:rPr lang="en-US" altLang="zh-TW" dirty="0"/>
              <a:t>:</a:t>
            </a:r>
            <a:r>
              <a:rPr lang="zh-TW" altLang="en-US" dirty="0"/>
              <a:t> 陳力維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 陳寬祐，陳凱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5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D9E52-6980-4866-B2B4-9457B05A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MD5</a:t>
            </a:r>
            <a:r>
              <a:rPr lang="zh-TW" altLang="en-US" sz="4800" dirty="0"/>
              <a:t>特點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F65882-6A04-4809-9BF3-38101DD9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3600" dirty="0"/>
              <a:t>1.</a:t>
            </a:r>
            <a:r>
              <a:rPr lang="zh-TW" altLang="en-US" sz="3600" dirty="0"/>
              <a:t>長度固定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	</a:t>
            </a:r>
          </a:p>
          <a:p>
            <a:r>
              <a:rPr lang="en-US" altLang="zh-TW" sz="3600" dirty="0"/>
              <a:t>2.</a:t>
            </a:r>
            <a:r>
              <a:rPr lang="zh-TW" altLang="en-US" sz="3600" dirty="0"/>
              <a:t>抗修改性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3.</a:t>
            </a:r>
            <a:r>
              <a:rPr lang="zh-TW" altLang="en-US" sz="3600" dirty="0"/>
              <a:t>不可逆性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4.</a:t>
            </a:r>
            <a:r>
              <a:rPr lang="zh-TW" altLang="en-US" sz="3600" dirty="0"/>
              <a:t>強抗碰撞</a:t>
            </a:r>
          </a:p>
        </p:txBody>
      </p:sp>
    </p:spTree>
    <p:extLst>
      <p:ext uri="{BB962C8B-B14F-4D97-AF65-F5344CB8AC3E}">
        <p14:creationId xmlns:p14="http://schemas.microsoft.com/office/powerpoint/2010/main" val="423460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5591B-C184-4B12-9C9C-0874FCB8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MD5</a:t>
            </a:r>
            <a:r>
              <a:rPr lang="zh-TW" altLang="en-US" dirty="0"/>
              <a:t>加密原理步驟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7A5460-A762-4958-9310-3C55EF65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3600" dirty="0"/>
              <a:t>1.</a:t>
            </a:r>
            <a:r>
              <a:rPr lang="zh-TW" altLang="en-US" sz="3600" dirty="0"/>
              <a:t>填充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	</a:t>
            </a:r>
            <a:r>
              <a:rPr lang="zh-TW" altLang="en-US" dirty="0"/>
              <a:t>將資料變為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512</a:t>
            </a:r>
            <a:r>
              <a:rPr lang="zh-TW" altLang="en-US" dirty="0"/>
              <a:t>位長</a:t>
            </a:r>
            <a:endParaRPr lang="en-US" altLang="zh-TW" dirty="0"/>
          </a:p>
          <a:p>
            <a:r>
              <a:rPr lang="en-US" altLang="zh-TW" sz="3600" dirty="0"/>
              <a:t>2.</a:t>
            </a:r>
            <a:r>
              <a:rPr lang="zh-TW" altLang="en-US" sz="3600" dirty="0"/>
              <a:t>初始化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初始化</a:t>
            </a:r>
            <a:r>
              <a:rPr lang="en-US" altLang="zh-TW" dirty="0"/>
              <a:t>(4</a:t>
            </a:r>
            <a:r>
              <a:rPr lang="zh-TW" altLang="en-US" dirty="0"/>
              <a:t>個參數</a:t>
            </a:r>
            <a:r>
              <a:rPr lang="en-US" altLang="zh-TW" dirty="0"/>
              <a:t>)</a:t>
            </a:r>
          </a:p>
          <a:p>
            <a:r>
              <a:rPr lang="en-US" altLang="zh-TW" sz="3600" dirty="0"/>
              <a:t>3.</a:t>
            </a:r>
            <a:r>
              <a:rPr lang="zh-TW" altLang="en-US" sz="3600" dirty="0"/>
              <a:t>處理分組數據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個數據各做</a:t>
            </a:r>
            <a:r>
              <a:rPr lang="en-US" altLang="zh-TW" dirty="0"/>
              <a:t>4</a:t>
            </a:r>
            <a:r>
              <a:rPr lang="zh-TW" altLang="en-US" dirty="0"/>
              <a:t>輪運算</a:t>
            </a:r>
            <a:endParaRPr lang="en-US" altLang="zh-TW" sz="3600" dirty="0"/>
          </a:p>
          <a:p>
            <a:r>
              <a:rPr lang="en-US" altLang="zh-TW" sz="3600" dirty="0"/>
              <a:t>4.</a:t>
            </a:r>
            <a:r>
              <a:rPr lang="zh-TW" altLang="en-US" sz="3600" dirty="0"/>
              <a:t>合併</a:t>
            </a:r>
            <a:r>
              <a:rPr lang="en-US" altLang="zh-TW" sz="3600" dirty="0"/>
              <a:t>&amp;</a:t>
            </a:r>
            <a:r>
              <a:rPr lang="zh-TW" altLang="en-US" sz="3600" dirty="0"/>
              <a:t>輸出</a:t>
            </a:r>
            <a:endParaRPr lang="en-US" altLang="zh-TW" sz="3600" dirty="0"/>
          </a:p>
          <a:p>
            <a:pPr marL="0" indent="0">
              <a:buNone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067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73F6A-EC0E-4B76-9C6C-00B79A66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MD5</a:t>
            </a:r>
            <a:r>
              <a:rPr lang="zh-TW" altLang="en-US" dirty="0"/>
              <a:t>安全性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9EA7D-ECC1-4429-B9B4-92986137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/>
              <a:t>現已不安全</a:t>
            </a:r>
            <a:r>
              <a:rPr lang="en-US" altLang="zh-TW" sz="3600" dirty="0"/>
              <a:t>:</a:t>
            </a:r>
          </a:p>
          <a:p>
            <a:pPr marL="0" indent="0">
              <a:buNone/>
            </a:pPr>
            <a:r>
              <a:rPr lang="en-US" altLang="zh-TW" sz="3600" dirty="0"/>
              <a:t>	</a:t>
            </a:r>
            <a:r>
              <a:rPr lang="zh-TW" altLang="en-US" dirty="0"/>
              <a:t>根據統計通過窮舉字符組合的方式，創建了明文密文對應查詢資料庫，創建的記錄約</a:t>
            </a:r>
            <a:r>
              <a:rPr lang="en-US" altLang="zh-TW" dirty="0"/>
              <a:t>90</a:t>
            </a:r>
            <a:r>
              <a:rPr lang="zh-TW" altLang="en-US" dirty="0"/>
              <a:t>萬億條，占用硬碟超過</a:t>
            </a:r>
            <a:r>
              <a:rPr lang="en-US" altLang="zh-TW" dirty="0"/>
              <a:t>500TB</a:t>
            </a:r>
            <a:r>
              <a:rPr lang="zh-TW" altLang="en-US" dirty="0"/>
              <a:t>，查詢成功率</a:t>
            </a:r>
            <a:r>
              <a:rPr lang="en-US" altLang="zh-TW" dirty="0"/>
              <a:t>95%</a:t>
            </a:r>
            <a:r>
              <a:rPr lang="zh-TW" altLang="en-US" dirty="0"/>
              <a:t>以上</a:t>
            </a:r>
            <a:br>
              <a:rPr lang="zh-TW" altLang="en-US" dirty="0"/>
            </a:br>
            <a:endParaRPr lang="en-US" altLang="zh-TW" dirty="0"/>
          </a:p>
          <a:p>
            <a:r>
              <a:rPr lang="zh-TW" altLang="en-US" sz="3600" dirty="0"/>
              <a:t>改善方式</a:t>
            </a:r>
            <a:r>
              <a:rPr lang="en-US" altLang="zh-TW" sz="3600" dirty="0"/>
              <a:t>:</a:t>
            </a:r>
            <a:r>
              <a:rPr lang="zh-TW" altLang="en-US" sz="3600" dirty="0"/>
              <a:t> 加鹽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385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A4B5D-27F2-4F56-9B60-47848C62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C90E6-4FBF-4D2A-B5A9-F55CC587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https://kknews.cc/code/4k3482v.html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https://blog.csdn.net/oracle_microsoft/article/details/4332980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https://blog.csdn.net/qiulongtianshi/article/details/9526475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https://blog.csdn.net/mp624183768/article/details/80575843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https://zhuanlan.zhihu.com/p/37257569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99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F13422-1230-4156-914E-37E0E812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RSA</a:t>
            </a:r>
            <a:r>
              <a:rPr lang="zh-TW" altLang="en-US" dirty="0"/>
              <a:t>加密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2D8C6B-D1A4-4C9F-896A-DA7B219C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非對稱加密演算法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r>
              <a:rPr lang="zh-TW" altLang="en-US" sz="3200" dirty="0"/>
              <a:t>目前滿廣泛在用的加密方式</a:t>
            </a:r>
            <a:endParaRPr lang="en-US" altLang="zh-TW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zh-TW" altLang="en-US" sz="3200" dirty="0"/>
              <a:t>主要會用到同餘的觀念還有歐拉函數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073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B1F46-78B5-426B-B48E-B207A86D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優缺點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769BC6-23FE-4EDE-A984-136A3971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solidFill>
                  <a:srgbClr val="FF0000"/>
                </a:solidFill>
              </a:rPr>
              <a:t>優點 </a:t>
            </a:r>
            <a:r>
              <a:rPr lang="en-US" altLang="zh-TW" sz="3600" dirty="0">
                <a:solidFill>
                  <a:srgbClr val="FF0000"/>
                </a:solidFill>
              </a:rPr>
              <a:t>:</a:t>
            </a:r>
          </a:p>
          <a:p>
            <a:r>
              <a:rPr lang="zh-TW" altLang="en-US" sz="2800" dirty="0"/>
              <a:t>很難從已知公鑰去推加密使用之兩質數</a:t>
            </a:r>
            <a:endParaRPr lang="en-US" altLang="zh-TW" sz="28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zh-TW" altLang="en-US" sz="3600" dirty="0">
                <a:solidFill>
                  <a:srgbClr val="FF0000"/>
                </a:solidFill>
              </a:rPr>
              <a:t>缺點 </a:t>
            </a:r>
            <a:r>
              <a:rPr lang="en-US" altLang="zh-TW" sz="3600" dirty="0">
                <a:solidFill>
                  <a:srgbClr val="FF0000"/>
                </a:solidFill>
              </a:rPr>
              <a:t>:</a:t>
            </a:r>
          </a:p>
          <a:p>
            <a:r>
              <a:rPr lang="zh-TW" altLang="en-US" sz="3200" dirty="0"/>
              <a:t>產生密鑰麻煩</a:t>
            </a:r>
            <a:endParaRPr lang="en-US" altLang="zh-TW" sz="3200" dirty="0"/>
          </a:p>
          <a:p>
            <a:r>
              <a:rPr lang="zh-TW" altLang="en-US" sz="3200" dirty="0"/>
              <a:t>只能加密少量數據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953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FFCA0-1C11-4B73-9189-7F2D3DF0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</a:t>
            </a:r>
            <a:r>
              <a:rPr lang="zh-TW" altLang="en-US" dirty="0"/>
              <a:t>整體結構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3B2AF-CA21-44C2-BBAF-9B4DFF9E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將待加密的明文分組 </a:t>
            </a:r>
            <a:r>
              <a:rPr lang="en-US" altLang="zh-TW" dirty="0"/>
              <a:t>(</a:t>
            </a:r>
            <a:r>
              <a:rPr lang="zh-TW" altLang="en-US" dirty="0"/>
              <a:t>每組</a:t>
            </a:r>
            <a:r>
              <a:rPr lang="en-US" altLang="zh-TW" dirty="0"/>
              <a:t>64</a:t>
            </a:r>
            <a:r>
              <a:rPr lang="zh-TW" altLang="en-US" dirty="0"/>
              <a:t>位元</a:t>
            </a:r>
            <a:r>
              <a:rPr lang="en-US" altLang="zh-TW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/>
              <a:t>對於每一組，進行初始置換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將明文分為左和右半部分各</a:t>
            </a:r>
            <a:r>
              <a:rPr lang="en-US" altLang="zh-TW" dirty="0"/>
              <a:t>32</a:t>
            </a:r>
            <a:r>
              <a:rPr lang="zh-TW" altLang="en-US" dirty="0"/>
              <a:t>位元進行</a:t>
            </a:r>
            <a:r>
              <a:rPr lang="en-US" altLang="zh-TW" dirty="0"/>
              <a:t>16</a:t>
            </a:r>
            <a:r>
              <a:rPr lang="zh-TW" altLang="en-US" dirty="0"/>
              <a:t>圈迭代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「</a:t>
            </a:r>
            <a:r>
              <a:rPr lang="en-US" altLang="zh-TW" dirty="0"/>
              <a:t>F</a:t>
            </a:r>
            <a:r>
              <a:rPr lang="zh-TW" altLang="en-US" dirty="0"/>
              <a:t>函式」將資料右半塊與某個子金鑰進行處理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一個</a:t>
            </a:r>
            <a:r>
              <a:rPr lang="en-US" altLang="zh-TW" dirty="0"/>
              <a:t>F</a:t>
            </a:r>
            <a:r>
              <a:rPr lang="zh-TW" altLang="en-US" dirty="0"/>
              <a:t>函式的輸出與左半塊互斥或之後，產生的</a:t>
            </a:r>
            <a:r>
              <a:rPr lang="en-US" altLang="zh-TW" dirty="0"/>
              <a:t>32</a:t>
            </a:r>
            <a:r>
              <a:rPr lang="zh-TW" altLang="en-US" dirty="0"/>
              <a:t>位元資料作為下一圈迭代的右半部分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原右半部分直接作為下一圈迭代的左半部分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在第</a:t>
            </a:r>
            <a:r>
              <a:rPr lang="en-US" altLang="zh-TW" dirty="0"/>
              <a:t>16</a:t>
            </a:r>
            <a:r>
              <a:rPr lang="zh-TW" altLang="en-US" dirty="0"/>
              <a:t>圈迭代完成後，兩個半塊需要交換順序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5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F12B9A-62A0-4857-ACF7-A430417BC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15" y="0"/>
            <a:ext cx="2543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5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076A1-4B9D-416F-B4A6-86FDED9A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費斯妥函式</a:t>
            </a:r>
            <a:r>
              <a:rPr lang="en-US" altLang="zh-TW" dirty="0"/>
              <a:t>(F</a:t>
            </a:r>
            <a:r>
              <a:rPr lang="zh-TW" altLang="en-US" dirty="0"/>
              <a:t>函式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F6787B-94F8-4471-954E-5A3582FB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4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b="1" dirty="0"/>
              <a:t>擴張</a:t>
            </a:r>
            <a:r>
              <a:rPr lang="en-US" altLang="zh-TW" b="1" dirty="0"/>
              <a:t>—</a:t>
            </a:r>
            <a:r>
              <a:rPr lang="zh-TW" altLang="en-US" dirty="0"/>
              <a:t>用擴張置換將</a:t>
            </a:r>
            <a:r>
              <a:rPr lang="en-US" altLang="zh-TW" dirty="0"/>
              <a:t>32</a:t>
            </a:r>
            <a:r>
              <a:rPr lang="zh-TW" altLang="en-US" dirty="0"/>
              <a:t>位元的半塊擴充到</a:t>
            </a:r>
            <a:r>
              <a:rPr lang="en-US" altLang="zh-TW" dirty="0"/>
              <a:t>48</a:t>
            </a:r>
            <a:r>
              <a:rPr lang="zh-TW" altLang="en-US" dirty="0"/>
              <a:t>位元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b="1" dirty="0"/>
              <a:t>與金鑰混合</a:t>
            </a:r>
            <a:r>
              <a:rPr lang="en-US" altLang="zh-TW" b="1" dirty="0"/>
              <a:t>—</a:t>
            </a:r>
            <a:r>
              <a:rPr lang="zh-TW" altLang="en-US" dirty="0"/>
              <a:t>用互斥或操作將擴張的結果和一個子金鑰進行混合</a:t>
            </a:r>
          </a:p>
          <a:p>
            <a:pPr>
              <a:lnSpc>
                <a:spcPct val="100000"/>
              </a:lnSpc>
            </a:pPr>
            <a:r>
              <a:rPr lang="en-US" altLang="zh-TW" b="1" dirty="0"/>
              <a:t>S</a:t>
            </a:r>
            <a:r>
              <a:rPr lang="zh-TW" altLang="en-US" b="1" dirty="0"/>
              <a:t>盒</a:t>
            </a:r>
            <a:r>
              <a:rPr lang="en-US" altLang="zh-TW" b="1" dirty="0"/>
              <a:t>—</a:t>
            </a:r>
            <a:r>
              <a:rPr lang="zh-TW" altLang="en-US" b="1" dirty="0"/>
              <a:t> </a:t>
            </a:r>
            <a:r>
              <a:rPr lang="zh-TW" altLang="en-US" dirty="0"/>
              <a:t>分成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位的塊，然後使用「</a:t>
            </a:r>
            <a:r>
              <a:rPr lang="en-US" altLang="zh-TW" dirty="0"/>
              <a:t>S</a:t>
            </a:r>
            <a:r>
              <a:rPr lang="zh-TW" altLang="en-US" dirty="0"/>
              <a:t>盒」，或稱「置換盒」進行處理。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S</a:t>
            </a:r>
            <a:r>
              <a:rPr lang="zh-TW" altLang="en-US" dirty="0"/>
              <a:t>盒皆以 </a:t>
            </a:r>
            <a:r>
              <a:rPr lang="en-US" altLang="zh-TW" dirty="0"/>
              <a:t>“</a:t>
            </a:r>
            <a:r>
              <a:rPr lang="zh-TW" altLang="en-US" dirty="0"/>
              <a:t>尋找表</a:t>
            </a:r>
            <a:r>
              <a:rPr lang="en-US" altLang="zh-TW" dirty="0"/>
              <a:t>”</a:t>
            </a:r>
            <a:r>
              <a:rPr lang="zh-TW" altLang="en-US" dirty="0"/>
              <a:t> 提供的非線性變換，將它的</a:t>
            </a:r>
            <a:r>
              <a:rPr lang="en-US" altLang="zh-TW" dirty="0"/>
              <a:t>6</a:t>
            </a:r>
            <a:r>
              <a:rPr lang="zh-TW" altLang="en-US" dirty="0"/>
              <a:t>個輸入位變成</a:t>
            </a:r>
            <a:r>
              <a:rPr lang="en-US" altLang="zh-TW" dirty="0"/>
              <a:t>4</a:t>
            </a:r>
            <a:r>
              <a:rPr lang="zh-TW" altLang="en-US" dirty="0"/>
              <a:t>個輸出位。</a:t>
            </a:r>
            <a:r>
              <a:rPr lang="en-US" altLang="zh-TW" dirty="0"/>
              <a:t>S</a:t>
            </a:r>
            <a:r>
              <a:rPr lang="zh-TW" altLang="en-US" dirty="0"/>
              <a:t>盒提供了</a:t>
            </a:r>
            <a:r>
              <a:rPr lang="en-US" altLang="zh-TW" dirty="0"/>
              <a:t>DES</a:t>
            </a:r>
            <a:r>
              <a:rPr lang="zh-TW" altLang="en-US" dirty="0"/>
              <a:t>的核心安全性 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/>
              <a:t>   *如果沒有</a:t>
            </a:r>
            <a:r>
              <a:rPr lang="en-US" altLang="zh-TW" dirty="0"/>
              <a:t>S</a:t>
            </a:r>
            <a:r>
              <a:rPr lang="zh-TW" altLang="en-US" dirty="0"/>
              <a:t>盒，密碼會是線性的，很容易破解*</a:t>
            </a:r>
          </a:p>
          <a:p>
            <a:pPr>
              <a:lnSpc>
                <a:spcPct val="100000"/>
              </a:lnSpc>
            </a:pPr>
            <a:r>
              <a:rPr lang="en-US" altLang="zh-TW" b="1" dirty="0"/>
              <a:t>P</a:t>
            </a:r>
            <a:r>
              <a:rPr lang="zh-TW" altLang="en-US" b="1" dirty="0"/>
              <a:t>置換</a:t>
            </a:r>
            <a:r>
              <a:rPr lang="en-US" altLang="zh-TW" b="1" dirty="0"/>
              <a:t>—</a:t>
            </a:r>
            <a:r>
              <a:rPr lang="zh-TW" altLang="en-US" b="1" dirty="0"/>
              <a:t> </a:t>
            </a:r>
            <a:r>
              <a:rPr lang="en-US" altLang="zh-TW" dirty="0"/>
              <a:t>S</a:t>
            </a:r>
            <a:r>
              <a:rPr lang="zh-TW" altLang="en-US" dirty="0"/>
              <a:t>盒的</a:t>
            </a:r>
            <a:r>
              <a:rPr lang="en-US" altLang="zh-TW" dirty="0"/>
              <a:t>32</a:t>
            </a:r>
            <a:r>
              <a:rPr lang="zh-TW" altLang="en-US" dirty="0"/>
              <a:t>個輸出位利用固定的</a:t>
            </a:r>
            <a:r>
              <a:rPr lang="en-US" altLang="zh-TW" dirty="0"/>
              <a:t>P</a:t>
            </a:r>
            <a:r>
              <a:rPr lang="zh-TW" altLang="en-US" dirty="0"/>
              <a:t>置換進行重組。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9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611E4C4-8BD0-4D2B-AF1E-7AA52AE03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41502"/>
            <a:ext cx="5882640" cy="56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0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BCE50-5D55-4AB8-8626-D026E29E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安全性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7D408-9002-4E63-9667-D643642D9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</a:t>
            </a:r>
            <a:r>
              <a:rPr lang="zh-TW" altLang="en-US" dirty="0"/>
              <a:t>現在已經不是一種安全的加密方法</a:t>
            </a:r>
            <a:endParaRPr lang="en-US" altLang="zh-TW" dirty="0"/>
          </a:p>
          <a:p>
            <a:r>
              <a:rPr lang="en-US" altLang="zh-TW" dirty="0"/>
              <a:t>DES</a:t>
            </a:r>
            <a:r>
              <a:rPr lang="zh-TW" altLang="en-US" dirty="0"/>
              <a:t>已經不再作為國家標準科技協會的一個標準</a:t>
            </a:r>
            <a:endParaRPr lang="en-US" altLang="zh-TW" dirty="0"/>
          </a:p>
          <a:p>
            <a:r>
              <a:rPr lang="en-US" altLang="zh-TW" dirty="0"/>
              <a:t>56</a:t>
            </a:r>
            <a:r>
              <a:rPr lang="zh-TW" altLang="en-US" dirty="0"/>
              <a:t>位金鑰過短</a:t>
            </a:r>
            <a:endParaRPr lang="en-US" altLang="zh-TW" dirty="0"/>
          </a:p>
          <a:p>
            <a:r>
              <a:rPr lang="en-US" altLang="zh-TW" dirty="0"/>
              <a:t>distributed.net</a:t>
            </a:r>
            <a:r>
              <a:rPr lang="zh-TW" altLang="en-US" dirty="0"/>
              <a:t>與電子前哨基金會合作，在</a:t>
            </a:r>
            <a:r>
              <a:rPr lang="en-US" altLang="zh-TW" dirty="0"/>
              <a:t>22</a:t>
            </a:r>
            <a:r>
              <a:rPr lang="zh-TW" altLang="en-US" dirty="0"/>
              <a:t>小時</a:t>
            </a:r>
            <a:r>
              <a:rPr lang="en-US" altLang="zh-TW" dirty="0"/>
              <a:t>15</a:t>
            </a:r>
            <a:r>
              <a:rPr lang="zh-TW" altLang="en-US" dirty="0"/>
              <a:t>分鐘內破解了一個</a:t>
            </a:r>
            <a:r>
              <a:rPr lang="en-US" altLang="zh-TW" dirty="0"/>
              <a:t>DES</a:t>
            </a:r>
            <a:r>
              <a:rPr lang="zh-TW" altLang="en-US" dirty="0"/>
              <a:t>金鑰</a:t>
            </a:r>
            <a:endParaRPr lang="en-US" altLang="zh-TW" dirty="0"/>
          </a:p>
          <a:p>
            <a:r>
              <a:rPr lang="zh-TW" altLang="en-US" dirty="0"/>
              <a:t>衍生出較安全的</a:t>
            </a:r>
            <a:r>
              <a:rPr lang="en-US" dirty="0"/>
              <a:t>3DES</a:t>
            </a:r>
            <a:r>
              <a:rPr lang="zh-TW" altLang="en-US" dirty="0"/>
              <a:t>演算法來進行加密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9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A02B2-B4E1-4996-8890-5DB2C9E1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來源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7ED6A-DEE0-4AB5-AA9E-1434A314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https://zh.wikipedia.org/wiki/%E8%B3%87%E6%96%99%E5%8A%A0%E5%AF%86%E6%A8%99%E6%BA%96</a:t>
            </a:r>
            <a:endParaRPr lang="en-US" dirty="0"/>
          </a:p>
          <a:p>
            <a:r>
              <a:rPr lang="en-US" dirty="0">
                <a:hlinkClick r:id="rId3"/>
              </a:rPr>
              <a:t>https://kknews.cc/code/kbqp4bb.html</a:t>
            </a:r>
            <a:endParaRPr lang="en-US" dirty="0"/>
          </a:p>
          <a:p>
            <a:r>
              <a:rPr lang="en-US" dirty="0">
                <a:hlinkClick r:id="rId4"/>
              </a:rPr>
              <a:t>https://www.itread01.com/content/1540988403.html</a:t>
            </a:r>
            <a:endParaRPr lang="en-US" dirty="0"/>
          </a:p>
          <a:p>
            <a:r>
              <a:rPr lang="en-US" dirty="0">
                <a:hlinkClick r:id="rId5"/>
              </a:rPr>
              <a:t>https://blog.csdn.net/jerry81333/article/details/78091145</a:t>
            </a:r>
            <a:endParaRPr lang="en-US" dirty="0"/>
          </a:p>
          <a:p>
            <a:r>
              <a:rPr lang="en-US" dirty="0">
                <a:hlinkClick r:id="rId6"/>
              </a:rPr>
              <a:t>https://www.itread01.com/articles/1501720695.html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4334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569</Words>
  <Application>Microsoft Office PowerPoint</Application>
  <PresentationFormat>寬螢幕</PresentationFormat>
  <Paragraphs>68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多面向</vt:lpstr>
      <vt:lpstr>Data Encryption</vt:lpstr>
      <vt:lpstr>RSA加密</vt:lpstr>
      <vt:lpstr>優缺點</vt:lpstr>
      <vt:lpstr>DES整體結構</vt:lpstr>
      <vt:lpstr>PowerPoint 簡報</vt:lpstr>
      <vt:lpstr>費斯妥函式(F函式)</vt:lpstr>
      <vt:lpstr>PowerPoint 簡報</vt:lpstr>
      <vt:lpstr>安全性</vt:lpstr>
      <vt:lpstr>來源</vt:lpstr>
      <vt:lpstr>MD5特點</vt:lpstr>
      <vt:lpstr>MD5加密原理步驟</vt:lpstr>
      <vt:lpstr>MD5安全性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Encryption</dc:title>
  <dc:creator>Kunayu Chen</dc:creator>
  <cp:lastModifiedBy>Kunayu Chen</cp:lastModifiedBy>
  <cp:revision>7</cp:revision>
  <dcterms:created xsi:type="dcterms:W3CDTF">2019-09-04T12:36:49Z</dcterms:created>
  <dcterms:modified xsi:type="dcterms:W3CDTF">2019-09-05T13:54:29Z</dcterms:modified>
</cp:coreProperties>
</file>