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1802129" y="1716325"/>
            <a:ext cx="6631939" cy="4673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7200" spc="89" dirty="0">
                <a:solidFill>
                  <a:srgbClr val="FEFEFE"/>
                </a:solidFill>
                <a:latin typeface="PMingLiU"/>
                <a:ea typeface="PMingLiU"/>
              </a:rPr>
              <a:t>GitHub</a:t>
            </a:r>
            <a:r>
              <a:rPr lang="zh-CN" altLang="en-US" sz="7200" spc="-139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7200" spc="189" dirty="0">
                <a:solidFill>
                  <a:srgbClr val="FEFEFE"/>
                </a:solidFill>
                <a:latin typeface="PMingLiU"/>
                <a:ea typeface="PMingLiU"/>
              </a:rPr>
              <a:t>用法介紹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9"/>
              </a:lnSpc>
            </a:pPr>
            <a:endParaRPr lang="en-US" dirty="0" smtClean="0"/>
          </a:p>
          <a:p>
            <a:pPr marL="1626870" hangingPunct="0">
              <a:lnSpc>
                <a:spcPct val="95833"/>
              </a:lnSpc>
            </a:pPr>
            <a:r>
              <a:rPr lang="zh-CN" altLang="en-US" sz="3200" spc="265" dirty="0">
                <a:solidFill>
                  <a:srgbClr val="FEFEFE"/>
                </a:solidFill>
                <a:latin typeface="PMingLiU"/>
                <a:ea typeface="PMingLiU"/>
              </a:rPr>
              <a:t>范思佳</a:t>
            </a:r>
            <a:r>
              <a:rPr lang="zh-CN" altLang="en-US" sz="3200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114" dirty="0">
                <a:solidFill>
                  <a:srgbClr val="FEFEFE"/>
                </a:solidFill>
                <a:latin typeface="PMingLiU"/>
                <a:ea typeface="PMingLiU"/>
              </a:rPr>
              <a:t>(10627212)</a:t>
            </a:r>
            <a:r>
              <a:t/>
            </a:r>
            <a:br/>
            <a:r>
              <a:rPr lang="zh-CN" altLang="en-US" sz="3200" spc="265" dirty="0">
                <a:solidFill>
                  <a:srgbClr val="FEFEFE"/>
                </a:solidFill>
                <a:latin typeface="PMingLiU"/>
                <a:ea typeface="PMingLiU"/>
              </a:rPr>
              <a:t>黃欣誼</a:t>
            </a:r>
            <a:r>
              <a:rPr lang="zh-CN" altLang="en-US" sz="3200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114" dirty="0">
                <a:solidFill>
                  <a:srgbClr val="FEFEFE"/>
                </a:solidFill>
                <a:latin typeface="PMingLiU"/>
                <a:ea typeface="PMingLiU"/>
              </a:rPr>
              <a:t>(10627214)</a:t>
            </a:r>
            <a:r>
              <a:t/>
            </a:r>
            <a:br/>
            <a:r>
              <a:rPr lang="zh-CN" altLang="en-US" sz="3200" spc="265" dirty="0">
                <a:solidFill>
                  <a:srgbClr val="FEFEFE"/>
                </a:solidFill>
                <a:latin typeface="PMingLiU"/>
                <a:ea typeface="PMingLiU"/>
              </a:rPr>
              <a:t>李哲雅</a:t>
            </a:r>
            <a:r>
              <a:rPr lang="zh-CN" altLang="en-US" sz="3200" spc="-1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114" dirty="0">
                <a:solidFill>
                  <a:srgbClr val="FEFEFE"/>
                </a:solidFill>
                <a:latin typeface="PMingLiU"/>
                <a:ea typeface="PMingLiU"/>
              </a:rPr>
              <a:t>(10627246)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20"/>
          <p:cNvSpPr txBox="1"/>
          <p:nvPr/>
        </p:nvSpPr>
        <p:spPr>
          <a:xfrm>
            <a:off x="2399029" y="390777"/>
            <a:ext cx="5438139" cy="743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zh-CN" altLang="en-US" sz="4400" spc="325" dirty="0">
                <a:solidFill>
                  <a:srgbClr val="FEFEFE"/>
                </a:solidFill>
                <a:latin typeface="PMingLiU"/>
                <a:ea typeface="PMingLiU"/>
              </a:rPr>
              <a:t>Pull</a:t>
            </a:r>
            <a:r>
              <a:rPr lang="zh-CN" altLang="en-US" sz="4400" spc="22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4400" spc="359" dirty="0">
                <a:solidFill>
                  <a:srgbClr val="FEFEFE"/>
                </a:solidFill>
                <a:latin typeface="PMingLiU"/>
                <a:ea typeface="PMingLiU"/>
              </a:rPr>
              <a:t>Request(</a:t>
            </a:r>
            <a:r>
              <a:rPr lang="zh-CN" altLang="en-US" sz="4400" spc="22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en-US" altLang="zh-CN" sz="4400" spc="880" dirty="0">
                <a:solidFill>
                  <a:srgbClr val="FEFEFE"/>
                </a:solidFill>
                <a:latin typeface="Microsoft JhengHei"/>
                <a:ea typeface="Microsoft JhengHei"/>
              </a:rPr>
              <a:t>原作</a:t>
            </a:r>
            <a:r>
              <a:rPr lang="en-US" altLang="zh-CN" sz="4400" spc="215" dirty="0">
                <a:solidFill>
                  <a:srgbClr val="FEFEFE"/>
                </a:solidFill>
                <a:latin typeface="Microsoft JhengHei"/>
                <a:cs typeface="Microsoft JhengHei"/>
              </a:rPr>
              <a:t> </a:t>
            </a:r>
            <a:r>
              <a:rPr lang="zh-CN" altLang="en-US" sz="4400" spc="279" dirty="0">
                <a:solidFill>
                  <a:srgbClr val="FEFEFE"/>
                </a:solidFill>
                <a:latin typeface="PMingLiU"/>
                <a:ea typeface="PMingLiU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23"/>
          <p:cNvSpPr txBox="1"/>
          <p:nvPr/>
        </p:nvSpPr>
        <p:spPr>
          <a:xfrm>
            <a:off x="2796539" y="488513"/>
            <a:ext cx="4608017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4400" spc="15" dirty="0">
                <a:solidFill>
                  <a:srgbClr val="FEFEFE"/>
                </a:solidFill>
                <a:latin typeface="PMingLiU"/>
                <a:ea typeface="PMingLiU"/>
              </a:rPr>
              <a:t>我們所遇</a:t>
            </a:r>
            <a:r>
              <a:rPr lang="zh-CN" altLang="en-US" sz="4400" spc="5" dirty="0">
                <a:solidFill>
                  <a:srgbClr val="FEFEFE"/>
                </a:solidFill>
                <a:latin typeface="PMingLiU"/>
                <a:ea typeface="PMingLiU"/>
              </a:rPr>
              <a:t>到的問題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25"/>
          <p:cNvSpPr txBox="1"/>
          <p:nvPr/>
        </p:nvSpPr>
        <p:spPr>
          <a:xfrm>
            <a:off x="659130" y="390777"/>
            <a:ext cx="8921811" cy="6233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261360">
              <a:lnSpc>
                <a:spcPct val="110833"/>
              </a:lnSpc>
            </a:pPr>
            <a:r>
              <a:rPr lang="en-US" altLang="zh-CN" sz="4400" spc="-5" dirty="0">
                <a:solidFill>
                  <a:srgbClr val="FEFEFE"/>
                </a:solidFill>
                <a:latin typeface="Microsoft JhengHei"/>
                <a:ea typeface="Microsoft JhengHei"/>
              </a:rPr>
              <a:t>資</a:t>
            </a:r>
            <a:r>
              <a:rPr lang="en-US" altLang="zh-CN" sz="4400" dirty="0">
                <a:solidFill>
                  <a:srgbClr val="FEFEFE"/>
                </a:solidFill>
                <a:latin typeface="Microsoft JhengHei"/>
                <a:ea typeface="Microsoft JhengHei"/>
              </a:rPr>
              <a:t>料來源</a:t>
            </a:r>
          </a:p>
          <a:p>
            <a:pPr>
              <a:lnSpc>
                <a:spcPts val="1720"/>
              </a:lnSpc>
            </a:pPr>
            <a:endParaRPr lang="en-US" dirty="0" smtClean="0"/>
          </a:p>
          <a:p>
            <a:pPr marL="0">
              <a:lnSpc>
                <a:spcPts val="3575"/>
              </a:lnSpc>
            </a:pPr>
            <a:r>
              <a:rPr lang="en-US" altLang="zh-CN" sz="1450" spc="75" dirty="0">
                <a:solidFill>
                  <a:srgbClr val="000000"/>
                </a:solidFill>
                <a:latin typeface="Symbol"/>
                <a:ea typeface="Symbol"/>
              </a:rPr>
              <a:t>●</a:t>
            </a:r>
            <a:r>
              <a:rPr lang="en-US" altLang="zh-CN" sz="1450" spc="44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3200" spc="110" dirty="0">
                <a:solidFill>
                  <a:srgbClr val="00007E"/>
                </a:solidFill>
                <a:latin typeface="Times New Roman"/>
                <a:ea typeface="Times New Roman"/>
              </a:rPr>
              <a:t>https://gitbook.tw/chapters/github/pull-request.h</a:t>
            </a:r>
          </a:p>
          <a:p>
            <a:pPr marL="0" indent="323850">
              <a:lnSpc>
                <a:spcPct val="100000"/>
              </a:lnSpc>
              <a:spcBef>
                <a:spcPts val="120"/>
              </a:spcBef>
            </a:pPr>
            <a:r>
              <a:rPr lang="en-US" altLang="zh-CN" sz="3200" spc="-5" dirty="0">
                <a:solidFill>
                  <a:srgbClr val="00007E"/>
                </a:solidFill>
                <a:latin typeface="Times New Roman"/>
                <a:ea typeface="Times New Roman"/>
              </a:rPr>
              <a:t>tml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ts val="3575"/>
              </a:lnSpc>
            </a:pPr>
            <a:r>
              <a:rPr lang="en-US" altLang="zh-CN" sz="1450" spc="75" dirty="0">
                <a:solidFill>
                  <a:srgbClr val="000000"/>
                </a:solidFill>
                <a:latin typeface="Symbol"/>
                <a:ea typeface="Symbol"/>
              </a:rPr>
              <a:t>●</a:t>
            </a:r>
            <a:r>
              <a:rPr lang="en-US" altLang="zh-CN" sz="1450" spc="75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3200" spc="110" dirty="0">
                <a:solidFill>
                  <a:srgbClr val="00007E"/>
                </a:solidFill>
                <a:latin typeface="Times New Roman"/>
                <a:ea typeface="Times New Roman"/>
              </a:rPr>
              <a:t>https://gitbook.tw/chapters/github/clone-reposito</a:t>
            </a:r>
          </a:p>
          <a:p>
            <a:pPr marL="0" indent="323850">
              <a:lnSpc>
                <a:spcPct val="100000"/>
              </a:lnSpc>
              <a:spcBef>
                <a:spcPts val="120"/>
              </a:spcBef>
            </a:pPr>
            <a:r>
              <a:rPr lang="en-US" altLang="zh-CN" sz="3200" spc="-5" dirty="0">
                <a:solidFill>
                  <a:srgbClr val="00007E"/>
                </a:solidFill>
                <a:latin typeface="Times New Roman"/>
                <a:ea typeface="Times New Roman"/>
              </a:rPr>
              <a:t>r</a:t>
            </a:r>
            <a:r>
              <a:rPr lang="en-US" altLang="zh-CN" sz="3200" dirty="0">
                <a:solidFill>
                  <a:srgbClr val="00007E"/>
                </a:solidFill>
                <a:latin typeface="Times New Roman"/>
                <a:ea typeface="Times New Roman"/>
              </a:rPr>
              <a:t>y.html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ts val="3575"/>
              </a:lnSpc>
            </a:pPr>
            <a:r>
              <a:rPr lang="en-US" altLang="zh-CN" sz="1450" spc="64" dirty="0">
                <a:solidFill>
                  <a:srgbClr val="000000"/>
                </a:solidFill>
                <a:latin typeface="Symbol"/>
                <a:ea typeface="Symbol"/>
              </a:rPr>
              <a:t>●</a:t>
            </a:r>
            <a:r>
              <a:rPr lang="en-US" altLang="zh-CN" sz="1450" spc="34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3200" spc="100" dirty="0">
                <a:solidFill>
                  <a:srgbClr val="00007E"/>
                </a:solidFill>
                <a:latin typeface="Times New Roman"/>
                <a:ea typeface="Times New Roman"/>
              </a:rPr>
              <a:t>https://gitbook.tw/chapters/github/clone-vs-pull.</a:t>
            </a:r>
          </a:p>
          <a:p>
            <a:pPr marL="0" indent="323850">
              <a:lnSpc>
                <a:spcPct val="100000"/>
              </a:lnSpc>
              <a:spcBef>
                <a:spcPts val="120"/>
              </a:spcBef>
            </a:pPr>
            <a:r>
              <a:rPr lang="en-US" altLang="zh-CN" sz="3200" spc="44" dirty="0">
                <a:solidFill>
                  <a:srgbClr val="00007E"/>
                </a:solidFill>
                <a:latin typeface="Times New Roman"/>
                <a:ea typeface="Times New Roman"/>
              </a:rPr>
              <a:t>ht</a:t>
            </a:r>
            <a:r>
              <a:rPr lang="en-US" altLang="zh-CN" sz="3200" spc="34" dirty="0">
                <a:solidFill>
                  <a:srgbClr val="00007E"/>
                </a:solidFill>
                <a:latin typeface="Times New Roman"/>
                <a:ea typeface="Times New Roman"/>
              </a:rPr>
              <a:t>ml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ts val="3575"/>
              </a:lnSpc>
            </a:pPr>
            <a:r>
              <a:rPr lang="en-US" altLang="zh-CN" sz="1450" spc="64" dirty="0">
                <a:solidFill>
                  <a:srgbClr val="000000"/>
                </a:solidFill>
                <a:latin typeface="Symbol"/>
                <a:ea typeface="Symbol"/>
              </a:rPr>
              <a:t>●</a:t>
            </a:r>
            <a:r>
              <a:rPr lang="en-US" altLang="zh-CN" sz="1450" spc="8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3200" spc="110" dirty="0">
                <a:solidFill>
                  <a:srgbClr val="00007E"/>
                </a:solidFill>
                <a:latin typeface="Times New Roman"/>
                <a:ea typeface="Times New Roman"/>
              </a:rPr>
              <a:t>https://www.ithome.com.tw/news/95283</a:t>
            </a:r>
          </a:p>
          <a:p>
            <a:pPr>
              <a:lnSpc>
                <a:spcPts val="1675"/>
              </a:lnSpc>
            </a:pPr>
            <a:endParaRPr lang="en-US" dirty="0" smtClean="0"/>
          </a:p>
          <a:p>
            <a:pPr marL="0">
              <a:lnSpc>
                <a:spcPts val="3575"/>
              </a:lnSpc>
            </a:pPr>
            <a:r>
              <a:rPr lang="en-US" altLang="zh-CN" sz="1450" spc="55" dirty="0">
                <a:solidFill>
                  <a:srgbClr val="000000"/>
                </a:solidFill>
                <a:latin typeface="Symbol"/>
                <a:ea typeface="Symbol"/>
              </a:rPr>
              <a:t>●</a:t>
            </a:r>
            <a:r>
              <a:rPr lang="en-US" altLang="zh-CN" sz="1450" spc="44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3200" spc="94" dirty="0">
                <a:solidFill>
                  <a:srgbClr val="00007E"/>
                </a:solidFill>
                <a:latin typeface="Times New Roman"/>
                <a:ea typeface="Times New Roman"/>
              </a:rPr>
              <a:t>https://www.liaoxuefeng.com/wiki/896043488</a:t>
            </a:r>
          </a:p>
          <a:p>
            <a:pPr marL="0" indent="323850">
              <a:lnSpc>
                <a:spcPct val="100000"/>
              </a:lnSpc>
              <a:spcBef>
                <a:spcPts val="120"/>
              </a:spcBef>
            </a:pPr>
            <a:r>
              <a:rPr lang="en-US" altLang="zh-CN" sz="3200" spc="169" dirty="0">
                <a:solidFill>
                  <a:srgbClr val="00007E"/>
                </a:solidFill>
                <a:latin typeface="Times New Roman"/>
                <a:ea typeface="Times New Roman"/>
              </a:rPr>
              <a:t>029600/90</a:t>
            </a:r>
            <a:r>
              <a:rPr lang="en-US" altLang="zh-CN" sz="3200" spc="164" dirty="0">
                <a:solidFill>
                  <a:srgbClr val="00007E"/>
                </a:solidFill>
                <a:latin typeface="Times New Roman"/>
                <a:ea typeface="Times New Roman"/>
              </a:rPr>
              <a:t>0937935629664</a:t>
            </a:r>
          </a:p>
          <a:p>
            <a:pPr>
              <a:lnSpc>
                <a:spcPts val="1625"/>
              </a:lnSpc>
            </a:pPr>
            <a:endParaRPr lang="en-US" dirty="0" smtClean="0"/>
          </a:p>
          <a:p>
            <a:pPr marL="0">
              <a:lnSpc>
                <a:spcPts val="1770"/>
              </a:lnSpc>
            </a:pPr>
            <a:r>
              <a:rPr lang="en-US" altLang="zh-CN" sz="1450" spc="259" dirty="0">
                <a:solidFill>
                  <a:srgbClr val="000000"/>
                </a:solidFill>
                <a:latin typeface="Symbol"/>
                <a:ea typeface="Symbol"/>
              </a:rPr>
              <a:t>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27"/>
          <p:cNvSpPr txBox="1"/>
          <p:nvPr/>
        </p:nvSpPr>
        <p:spPr>
          <a:xfrm>
            <a:off x="612140" y="1914802"/>
            <a:ext cx="6948375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3600"/>
              </a:lnSpc>
            </a:pPr>
            <a:r>
              <a:rPr lang="en-US" altLang="zh-CN" sz="1600" spc="304" dirty="0">
                <a:solidFill>
                  <a:schemeClr val="bg1"/>
                </a:solidFill>
                <a:latin typeface="Symbol"/>
                <a:ea typeface="Symbol"/>
              </a:rPr>
              <a:t>●</a:t>
            </a:r>
            <a:r>
              <a:rPr lang="en-US" altLang="zh-CN" sz="1600" spc="135" dirty="0">
                <a:solidFill>
                  <a:schemeClr val="bg1"/>
                </a:solidFill>
                <a:latin typeface="Symbol"/>
                <a:cs typeface="Symbol"/>
              </a:rPr>
              <a:t> </a:t>
            </a:r>
            <a:r>
              <a:rPr lang="zh-CN" altLang="en-US" sz="3600" spc="555" dirty="0">
                <a:solidFill>
                  <a:schemeClr val="bg1"/>
                </a:solidFill>
                <a:latin typeface="PMingLiU"/>
                <a:ea typeface="PMingLiU"/>
              </a:rPr>
              <a:t>Thank</a:t>
            </a:r>
            <a:r>
              <a:rPr lang="zh-CN" altLang="en-US" sz="3600" spc="304" dirty="0">
                <a:solidFill>
                  <a:schemeClr val="bg1"/>
                </a:solidFill>
                <a:latin typeface="PMingLiU"/>
                <a:cs typeface="PMingLiU"/>
              </a:rPr>
              <a:t> </a:t>
            </a:r>
            <a:r>
              <a:rPr lang="zh-CN" altLang="en-US" sz="3600" spc="550" dirty="0">
                <a:solidFill>
                  <a:schemeClr val="bg1"/>
                </a:solidFill>
                <a:latin typeface="PMingLiU"/>
                <a:ea typeface="PMingLiU"/>
              </a:rPr>
              <a:t>you</a:t>
            </a:r>
            <a:r>
              <a:rPr lang="zh-CN" altLang="en-US" sz="3600" spc="309" dirty="0">
                <a:solidFill>
                  <a:schemeClr val="bg1"/>
                </a:solidFill>
                <a:latin typeface="PMingLiU"/>
                <a:cs typeface="PMingLiU"/>
              </a:rPr>
              <a:t> </a:t>
            </a:r>
            <a:r>
              <a:rPr lang="zh-CN" altLang="en-US" sz="3600" spc="419" dirty="0">
                <a:solidFill>
                  <a:schemeClr val="bg1"/>
                </a:solidFill>
                <a:latin typeface="PMingLiU"/>
                <a:ea typeface="PMingLiU"/>
              </a:rPr>
              <a:t>for</a:t>
            </a:r>
            <a:r>
              <a:rPr lang="zh-CN" altLang="en-US" sz="3600" spc="304" dirty="0">
                <a:solidFill>
                  <a:schemeClr val="bg1"/>
                </a:solidFill>
                <a:latin typeface="PMingLiU"/>
                <a:cs typeface="PMingLiU"/>
              </a:rPr>
              <a:t> </a:t>
            </a:r>
            <a:r>
              <a:rPr lang="zh-CN" altLang="en-US" sz="3600" spc="500" dirty="0">
                <a:solidFill>
                  <a:schemeClr val="bg1"/>
                </a:solidFill>
                <a:latin typeface="PMingLiU"/>
                <a:ea typeface="PMingLiU"/>
              </a:rPr>
              <a:t>your</a:t>
            </a:r>
            <a:r>
              <a:rPr lang="zh-CN" altLang="en-US" sz="3600" spc="309" dirty="0">
                <a:solidFill>
                  <a:schemeClr val="bg1"/>
                </a:solidFill>
                <a:latin typeface="PMingLiU"/>
                <a:cs typeface="PMingLiU"/>
              </a:rPr>
              <a:t> </a:t>
            </a:r>
            <a:r>
              <a:rPr lang="zh-CN" altLang="en-US" sz="3600" spc="415" dirty="0">
                <a:solidFill>
                  <a:schemeClr val="bg1"/>
                </a:solidFill>
                <a:latin typeface="PMingLiU"/>
                <a:ea typeface="PMingLiU"/>
              </a:rPr>
              <a:t>listening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612140" y="390777"/>
            <a:ext cx="6393179" cy="48857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72689">
              <a:lnSpc>
                <a:spcPct val="110833"/>
              </a:lnSpc>
            </a:pPr>
            <a:r>
              <a:rPr lang="zh-CN" altLang="en-US" sz="4400" spc="75" dirty="0">
                <a:solidFill>
                  <a:srgbClr val="FEFEFE"/>
                </a:solidFill>
                <a:latin typeface="PMingLiU"/>
                <a:ea typeface="PMingLiU"/>
              </a:rPr>
              <a:t>GitHub</a:t>
            </a:r>
            <a:r>
              <a:rPr lang="zh-CN" altLang="en-US" sz="4400" spc="40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en-US" altLang="zh-CN" sz="4400" spc="160" dirty="0">
                <a:solidFill>
                  <a:srgbClr val="FEFEFE"/>
                </a:solidFill>
                <a:latin typeface="Microsoft JhengHei"/>
                <a:ea typeface="Microsoft JhengHei"/>
              </a:rPr>
              <a:t>是什麼</a:t>
            </a:r>
            <a:r>
              <a:rPr lang="en-US" altLang="zh-CN" sz="4400" spc="44" dirty="0">
                <a:solidFill>
                  <a:srgbClr val="FEFEFE"/>
                </a:solidFill>
                <a:latin typeface="Microsoft JhengHei"/>
                <a:cs typeface="Microsoft JhengHei"/>
              </a:rPr>
              <a:t> </a:t>
            </a:r>
            <a:r>
              <a:rPr lang="zh-CN" altLang="en-US" sz="4400" spc="75" dirty="0">
                <a:solidFill>
                  <a:srgbClr val="FEFEFE"/>
                </a:solidFill>
                <a:latin typeface="PMingLiU"/>
                <a:ea typeface="PMingLiU"/>
              </a:rPr>
              <a:t>?</a:t>
            </a:r>
          </a:p>
          <a:p>
            <a:pPr>
              <a:lnSpc>
                <a:spcPts val="1910"/>
              </a:lnSpc>
            </a:pPr>
            <a:endParaRPr lang="en-US" dirty="0" smtClean="0"/>
          </a:p>
          <a:p>
            <a:pPr marL="0" hangingPunct="0">
              <a:lnSpc>
                <a:spcPct val="299583"/>
              </a:lnSpc>
            </a:pPr>
            <a:r>
              <a:rPr lang="zh-CN" altLang="en-US" sz="1450" spc="30" dirty="0">
                <a:solidFill>
                  <a:srgbClr val="FEFEFE"/>
                </a:solidFill>
                <a:latin typeface="宋体"/>
                <a:ea typeface="宋体"/>
              </a:rPr>
              <a:t></a:t>
            </a:r>
            <a:r>
              <a:rPr lang="zh-CN" altLang="en-US" sz="1450" spc="20" dirty="0">
                <a:solidFill>
                  <a:srgbClr val="FEFEFE"/>
                </a:solidFill>
                <a:latin typeface="宋体"/>
                <a:cs typeface="宋体"/>
              </a:rPr>
              <a:t> </a:t>
            </a:r>
            <a:r>
              <a:rPr lang="zh-CN" altLang="en-US" sz="3200" spc="30" dirty="0">
                <a:solidFill>
                  <a:srgbClr val="FEFEFE"/>
                </a:solidFill>
                <a:latin typeface="PMingLiU"/>
                <a:ea typeface="PMingLiU"/>
              </a:rPr>
              <a:t>GitHub</a:t>
            </a:r>
            <a:r>
              <a:rPr lang="zh-CN" altLang="en-US" sz="3200" spc="2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75" dirty="0">
                <a:solidFill>
                  <a:srgbClr val="FEFEFE"/>
                </a:solidFill>
                <a:latin typeface="PMingLiU"/>
                <a:ea typeface="PMingLiU"/>
              </a:rPr>
              <a:t>是一個遠端代碼的倉庫</a:t>
            </a:r>
            <a:r>
              <a:t/>
            </a:r>
            <a:br/>
            <a:r>
              <a:rPr lang="zh-CN" altLang="en-US" sz="1450" spc="34" dirty="0">
                <a:solidFill>
                  <a:srgbClr val="FEFEFE"/>
                </a:solidFill>
                <a:latin typeface="宋体"/>
                <a:ea typeface="宋体"/>
              </a:rPr>
              <a:t></a:t>
            </a:r>
            <a:r>
              <a:rPr lang="zh-CN" altLang="en-US" sz="1450" spc="30" dirty="0">
                <a:solidFill>
                  <a:srgbClr val="FEFEFE"/>
                </a:solidFill>
                <a:latin typeface="宋体"/>
                <a:cs typeface="宋体"/>
              </a:rPr>
              <a:t> </a:t>
            </a:r>
            <a:r>
              <a:rPr lang="zh-CN" altLang="en-US" sz="3200" spc="34" dirty="0">
                <a:solidFill>
                  <a:srgbClr val="FEFEFE"/>
                </a:solidFill>
                <a:latin typeface="PMingLiU"/>
                <a:ea typeface="PMingLiU"/>
              </a:rPr>
              <a:t>GitHub</a:t>
            </a:r>
            <a:r>
              <a:rPr lang="zh-CN" altLang="en-US" sz="3200" spc="34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80" dirty="0">
                <a:solidFill>
                  <a:srgbClr val="FEFEFE"/>
                </a:solidFill>
                <a:latin typeface="PMingLiU"/>
                <a:ea typeface="PMingLiU"/>
              </a:rPr>
              <a:t>是一個代碼託管平台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5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zh-CN" altLang="en-US" sz="1450" spc="129" dirty="0">
                <a:solidFill>
                  <a:srgbClr val="FEFEFE"/>
                </a:solidFill>
                <a:latin typeface="宋体"/>
                <a:ea typeface="宋体"/>
              </a:rPr>
              <a:t></a:t>
            </a:r>
            <a:r>
              <a:rPr lang="zh-CN" altLang="en-US" sz="1450" spc="64" dirty="0">
                <a:solidFill>
                  <a:srgbClr val="FEFEFE"/>
                </a:solidFill>
                <a:latin typeface="宋体"/>
                <a:cs typeface="宋体"/>
              </a:rPr>
              <a:t> </a:t>
            </a:r>
            <a:r>
              <a:rPr lang="zh-CN" altLang="en-US" sz="3200" spc="120" dirty="0">
                <a:solidFill>
                  <a:srgbClr val="FEFEFE"/>
                </a:solidFill>
                <a:latin typeface="PMingLiU"/>
                <a:ea typeface="PMingLiU"/>
              </a:rPr>
              <a:t>Git</a:t>
            </a:r>
            <a:r>
              <a:rPr lang="zh-CN" altLang="en-US" sz="3200" spc="80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295" dirty="0">
                <a:solidFill>
                  <a:srgbClr val="FEFEFE"/>
                </a:solidFill>
                <a:latin typeface="PMingLiU"/>
                <a:ea typeface="PMingLiU"/>
              </a:rPr>
              <a:t>與</a:t>
            </a:r>
            <a:r>
              <a:rPr lang="zh-CN" altLang="en-US" sz="3200" spc="7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139" dirty="0">
                <a:solidFill>
                  <a:srgbClr val="FEFEFE"/>
                </a:solidFill>
                <a:latin typeface="PMingLiU"/>
                <a:ea typeface="PMingLiU"/>
              </a:rPr>
              <a:t>GitHub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3917950" y="488513"/>
            <a:ext cx="2367229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4400" spc="10" dirty="0">
                <a:solidFill>
                  <a:srgbClr val="FEFEFE"/>
                </a:solidFill>
                <a:latin typeface="PMingLiU"/>
                <a:ea typeface="PMingLiU"/>
              </a:rPr>
              <a:t>創建</a:t>
            </a:r>
            <a:r>
              <a:rPr lang="zh-CN" altLang="en-US" sz="4400" spc="5" dirty="0">
                <a:solidFill>
                  <a:srgbClr val="FEFEFE"/>
                </a:solidFill>
                <a:latin typeface="PMingLiU"/>
                <a:ea typeface="PMingLiU"/>
              </a:rPr>
              <a:t>專案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3917950" y="488513"/>
            <a:ext cx="2367229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4400" spc="10" dirty="0">
                <a:solidFill>
                  <a:srgbClr val="FEFEFE"/>
                </a:solidFill>
                <a:latin typeface="PMingLiU"/>
                <a:ea typeface="PMingLiU"/>
              </a:rPr>
              <a:t>專案</a:t>
            </a:r>
            <a:r>
              <a:rPr lang="zh-CN" altLang="en-US" sz="4400" spc="5" dirty="0">
                <a:solidFill>
                  <a:srgbClr val="FEFEFE"/>
                </a:solidFill>
                <a:latin typeface="PMingLiU"/>
                <a:ea typeface="PMingLiU"/>
              </a:rPr>
              <a:t>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10"/>
          <p:cNvSpPr txBox="1"/>
          <p:nvPr/>
        </p:nvSpPr>
        <p:spPr>
          <a:xfrm>
            <a:off x="4480559" y="462865"/>
            <a:ext cx="1243482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spc="-10" dirty="0">
                <a:solidFill>
                  <a:srgbClr val="FEFEFE"/>
                </a:solidFill>
                <a:latin typeface="Arial"/>
                <a:ea typeface="Arial"/>
              </a:rPr>
              <a:t>Fo</a:t>
            </a:r>
            <a:r>
              <a:rPr lang="en-US" altLang="zh-CN" sz="4400" dirty="0">
                <a:solidFill>
                  <a:srgbClr val="FEFEFE"/>
                </a:solidFill>
                <a:latin typeface="Arial"/>
                <a:ea typeface="Arial"/>
              </a:rPr>
              <a:t>rk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8630" y="1337310"/>
            <a:ext cx="195580" cy="19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220416"/>
              </a:lnSpc>
            </a:pPr>
            <a:r>
              <a:rPr lang="zh-CN" altLang="en-US" sz="1450" spc="-60" dirty="0">
                <a:solidFill>
                  <a:srgbClr val="FEFEFE"/>
                </a:solidFill>
                <a:latin typeface="宋体"/>
                <a:ea typeface="宋体"/>
              </a:rPr>
              <a:t></a:t>
            </a:r>
            <a:r>
              <a:rPr lang="zh-CN" altLang="en-US" sz="1450" spc="-80" dirty="0">
                <a:solidFill>
                  <a:srgbClr val="FEFEFE"/>
                </a:solidFill>
                <a:latin typeface="宋体"/>
                <a:ea typeface="宋体"/>
              </a:rPr>
              <a:t>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13"/>
          <p:cNvSpPr txBox="1"/>
          <p:nvPr/>
        </p:nvSpPr>
        <p:spPr>
          <a:xfrm>
            <a:off x="449580" y="462865"/>
            <a:ext cx="8242300" cy="1943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59529">
              <a:lnSpc>
                <a:spcPct val="100000"/>
              </a:lnSpc>
            </a:pPr>
            <a:r>
              <a:rPr lang="en-US" altLang="zh-CN" sz="4400" spc="-5" dirty="0">
                <a:solidFill>
                  <a:srgbClr val="FEFEFE"/>
                </a:solidFill>
                <a:latin typeface="Arial"/>
                <a:ea typeface="Arial"/>
              </a:rPr>
              <a:t>Clo</a:t>
            </a:r>
            <a:r>
              <a:rPr lang="en-US" altLang="zh-CN" sz="4400" dirty="0">
                <a:solidFill>
                  <a:srgbClr val="FEFEFE"/>
                </a:solidFill>
                <a:latin typeface="Arial"/>
                <a:ea typeface="Arial"/>
              </a:rPr>
              <a:t>ne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zh-CN" altLang="en-US" sz="3600" spc="-5" dirty="0">
                <a:solidFill>
                  <a:srgbClr val="FEFEFE"/>
                </a:solidFill>
                <a:latin typeface="PMingLiU"/>
                <a:ea typeface="PMingLiU"/>
              </a:rPr>
              <a:t>把整</a:t>
            </a:r>
            <a:r>
              <a:rPr lang="zh-CN" altLang="en-US" sz="3600" dirty="0">
                <a:solidFill>
                  <a:srgbClr val="FEFEFE"/>
                </a:solidFill>
                <a:latin typeface="PMingLiU"/>
                <a:ea typeface="PMingLiU"/>
              </a:rPr>
              <a:t>個專案的內容複製一份到你的電腦裡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15"/>
          <p:cNvSpPr txBox="1"/>
          <p:nvPr/>
        </p:nvSpPr>
        <p:spPr>
          <a:xfrm>
            <a:off x="3389629" y="390777"/>
            <a:ext cx="3677920" cy="743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4400" dirty="0">
                <a:solidFill>
                  <a:srgbClr val="FEFEFE"/>
                </a:solidFill>
                <a:latin typeface="Arial"/>
                <a:ea typeface="Arial"/>
              </a:rPr>
              <a:t>GitHub</a:t>
            </a:r>
            <a:r>
              <a:rPr lang="en-US" altLang="zh-CN" sz="4400" spc="-15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4400" spc="-5" dirty="0">
                <a:solidFill>
                  <a:srgbClr val="FEFEFE"/>
                </a:solidFill>
                <a:latin typeface="Microsoft JhengHei"/>
                <a:ea typeface="Microsoft JhengHei"/>
              </a:rPr>
              <a:t>的機制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4380" y="2245042"/>
            <a:ext cx="2971196" cy="463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3200" spc="284" dirty="0">
                <a:solidFill>
                  <a:srgbClr val="FEFEFE"/>
                </a:solidFill>
                <a:latin typeface="PMingLiU"/>
                <a:ea typeface="PMingLiU"/>
              </a:rPr>
              <a:t>1.F</a:t>
            </a:r>
            <a:r>
              <a:rPr lang="zh-CN" altLang="en-US" sz="3200" spc="275" dirty="0">
                <a:solidFill>
                  <a:srgbClr val="FEFEFE"/>
                </a:solidFill>
                <a:latin typeface="PMingLiU"/>
                <a:ea typeface="PMingLiU"/>
              </a:rPr>
              <a:t>ork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zh-CN" altLang="en-US" sz="3200" spc="120" dirty="0">
                <a:solidFill>
                  <a:srgbClr val="FEFEFE"/>
                </a:solidFill>
                <a:latin typeface="PMingLiU"/>
                <a:ea typeface="PMingLiU"/>
              </a:rPr>
              <a:t>2.</a:t>
            </a:r>
            <a:r>
              <a:rPr lang="zh-CN" altLang="en-US" sz="3200" spc="-5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354" dirty="0">
                <a:solidFill>
                  <a:srgbClr val="FEFEFE"/>
                </a:solidFill>
                <a:latin typeface="PMingLiU"/>
                <a:ea typeface="PMingLiU"/>
              </a:rPr>
              <a:t>修改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zh-CN" altLang="en-US" sz="3200" spc="254" dirty="0">
                <a:solidFill>
                  <a:srgbClr val="FEFEFE"/>
                </a:solidFill>
                <a:latin typeface="PMingLiU"/>
                <a:ea typeface="PMingLiU"/>
              </a:rPr>
              <a:t>3.P</a:t>
            </a:r>
            <a:r>
              <a:rPr lang="zh-CN" altLang="en-US" sz="3200" spc="250" dirty="0">
                <a:solidFill>
                  <a:srgbClr val="FEFEFE"/>
                </a:solidFill>
                <a:latin typeface="PMingLiU"/>
                <a:ea typeface="PMingLiU"/>
              </a:rPr>
              <a:t>ush</a:t>
            </a:r>
          </a:p>
          <a:p>
            <a:pPr>
              <a:lnSpc>
                <a:spcPts val="1920"/>
              </a:lnSpc>
            </a:pPr>
            <a:endParaRPr lang="en-US" dirty="0" smtClean="0"/>
          </a:p>
          <a:p>
            <a:pPr marL="0" hangingPunct="0">
              <a:lnSpc>
                <a:spcPct val="199583"/>
              </a:lnSpc>
            </a:pPr>
            <a:r>
              <a:rPr lang="zh-CN" altLang="en-US" sz="3200" spc="340" dirty="0">
                <a:solidFill>
                  <a:srgbClr val="FEFEFE"/>
                </a:solidFill>
                <a:latin typeface="PMingLiU"/>
                <a:ea typeface="PMingLiU"/>
              </a:rPr>
              <a:t>4.Pull</a:t>
            </a:r>
            <a:r>
              <a:rPr lang="zh-CN" altLang="en-US" sz="3200" spc="-1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400" dirty="0">
                <a:solidFill>
                  <a:srgbClr val="FEFEFE"/>
                </a:solidFill>
                <a:latin typeface="PMingLiU"/>
                <a:ea typeface="PMingLiU"/>
              </a:rPr>
              <a:t>Request</a:t>
            </a:r>
            <a:r>
              <a:rPr lang="zh-CN" altLang="en-US" sz="3200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3200" spc="164" dirty="0">
                <a:solidFill>
                  <a:srgbClr val="FEFEFE"/>
                </a:solidFill>
                <a:latin typeface="PMingLiU"/>
                <a:ea typeface="PMingLiU"/>
              </a:rPr>
              <a:t>5.Me</a:t>
            </a:r>
            <a:r>
              <a:rPr lang="zh-CN" altLang="en-US" sz="3200" spc="154" dirty="0">
                <a:solidFill>
                  <a:srgbClr val="FEFEFE"/>
                </a:solidFill>
                <a:latin typeface="PMingLiU"/>
                <a:ea typeface="PMingLiU"/>
              </a:rPr>
              <a:t>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8880" cy="7559040"/>
          </a:xfrm>
          <a:prstGeom prst="rect">
            <a:avLst/>
          </a:prstGeom>
        </p:spPr>
      </p:pic>
      <p:sp>
        <p:nvSpPr>
          <p:cNvPr id="2" name="TextBox 18"/>
          <p:cNvSpPr txBox="1"/>
          <p:nvPr/>
        </p:nvSpPr>
        <p:spPr>
          <a:xfrm>
            <a:off x="2383789" y="390777"/>
            <a:ext cx="5438140" cy="743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zh-CN" altLang="en-US" sz="4400" spc="325" dirty="0">
                <a:solidFill>
                  <a:srgbClr val="FEFEFE"/>
                </a:solidFill>
                <a:latin typeface="PMingLiU"/>
                <a:ea typeface="PMingLiU"/>
              </a:rPr>
              <a:t>Pull</a:t>
            </a:r>
            <a:r>
              <a:rPr lang="zh-CN" altLang="en-US" sz="4400" spc="22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zh-CN" altLang="en-US" sz="4400" spc="359" dirty="0">
                <a:solidFill>
                  <a:srgbClr val="FEFEFE"/>
                </a:solidFill>
                <a:latin typeface="PMingLiU"/>
                <a:ea typeface="PMingLiU"/>
              </a:rPr>
              <a:t>Request(</a:t>
            </a:r>
            <a:r>
              <a:rPr lang="zh-CN" altLang="en-US" sz="4400" spc="225" dirty="0">
                <a:solidFill>
                  <a:srgbClr val="FEFEFE"/>
                </a:solidFill>
                <a:latin typeface="PMingLiU"/>
                <a:cs typeface="PMingLiU"/>
              </a:rPr>
              <a:t> </a:t>
            </a:r>
            <a:r>
              <a:rPr lang="en-US" altLang="zh-CN" sz="4400" spc="880" dirty="0">
                <a:solidFill>
                  <a:srgbClr val="FEFEFE"/>
                </a:solidFill>
                <a:latin typeface="Microsoft JhengHei"/>
                <a:ea typeface="Microsoft JhengHei"/>
              </a:rPr>
              <a:t>提出</a:t>
            </a:r>
            <a:r>
              <a:rPr lang="en-US" altLang="zh-CN" sz="4400" spc="215" dirty="0">
                <a:solidFill>
                  <a:srgbClr val="FEFEFE"/>
                </a:solidFill>
                <a:latin typeface="Microsoft JhengHei"/>
                <a:cs typeface="Microsoft JhengHei"/>
              </a:rPr>
              <a:t> </a:t>
            </a:r>
            <a:r>
              <a:rPr lang="zh-CN" altLang="en-US" sz="4400" spc="279" dirty="0">
                <a:solidFill>
                  <a:srgbClr val="FEFEFE"/>
                </a:solidFill>
                <a:latin typeface="PMingLiU"/>
                <a:ea typeface="PMingLiU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自訂</PresentationFormat>
  <Paragraphs>70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2</cp:revision>
  <dcterms:created xsi:type="dcterms:W3CDTF">2011-01-21T15:00:27Z</dcterms:created>
  <dcterms:modified xsi:type="dcterms:W3CDTF">2019-09-06T05:13:53Z</dcterms:modified>
</cp:coreProperties>
</file>