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73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B8"/>
    <a:srgbClr val="A2F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797" autoAdjust="0"/>
  </p:normalViewPr>
  <p:slideViewPr>
    <p:cSldViewPr snapToGrid="0">
      <p:cViewPr>
        <p:scale>
          <a:sx n="90" d="100"/>
          <a:sy n="90" d="100"/>
        </p:scale>
        <p:origin x="13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47E48-80A4-42CD-AAA7-C66D4A4BB893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39B56-93DB-46EE-A6EE-ECDE62EC3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59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39B56-93DB-46EE-A6EE-ECDE62EC3F9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43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39B56-93DB-46EE-A6EE-ECDE62EC3F9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654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39B56-93DB-46EE-A6EE-ECDE62EC3F9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98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MF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貝葉斯個人化排名做矩陣分解。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NFM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. Which treats historical items as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features of users.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39B56-93DB-46EE-A6EE-ECDE62EC3F9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22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FMG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meta-graph based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方法，這個方法很依靠事先定義的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meta-graph pattern.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他找出來的可能都是關係比較遠的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而且沒辦法找出完整的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user-item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的互動。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MF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NFM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都是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 based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的方法，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NFM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實質上加強了找到第二成的關係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MF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只考慮第一層的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user-item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關係。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CKE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的效率證明了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 graph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可以有效率的解決資料稀疏的問題。在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表現較還好，但在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kkbox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極度稀疏的資料上表現就還好。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39B56-93DB-46EE-A6EE-ECDE62EC3F9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888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39B56-93DB-46EE-A6EE-ECDE62EC3F9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27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869-856A-4358-9FA5-6090D843FB41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4819-E53A-4E44-BE46-136B30255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69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869-856A-4358-9FA5-6090D843FB41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4819-E53A-4E44-BE46-136B30255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33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869-856A-4358-9FA5-6090D843FB41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4819-E53A-4E44-BE46-136B30255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73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869-856A-4358-9FA5-6090D843FB41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4819-E53A-4E44-BE46-136B30255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97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869-856A-4358-9FA5-6090D843FB41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4819-E53A-4E44-BE46-136B30255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00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869-856A-4358-9FA5-6090D843FB41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4819-E53A-4E44-BE46-136B30255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6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869-856A-4358-9FA5-6090D843FB41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4819-E53A-4E44-BE46-136B30255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52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869-856A-4358-9FA5-6090D843FB41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4819-E53A-4E44-BE46-136B30255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63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869-856A-4358-9FA5-6090D843FB41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4819-E53A-4E44-BE46-136B30255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3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869-856A-4358-9FA5-6090D843FB41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4819-E53A-4E44-BE46-136B30255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20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869-856A-4358-9FA5-6090D843FB41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4819-E53A-4E44-BE46-136B30255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32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D8869-856A-4358-9FA5-6090D843FB41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4819-E53A-4E44-BE46-136B30255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82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5941" y="787394"/>
            <a:ext cx="11730681" cy="2387600"/>
          </a:xfrm>
        </p:spPr>
        <p:txBody>
          <a:bodyPr>
            <a:noAutofit/>
          </a:bodyPr>
          <a:lstStyle/>
          <a:p>
            <a:r>
              <a:rPr lang="en-US" altLang="zh-TW" sz="4800" dirty="0"/>
              <a:t>Explainable Reasoning over Knowledge Graphs for Recommendation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4071528"/>
            <a:ext cx="12191999" cy="2270278"/>
          </a:xfrm>
        </p:spPr>
        <p:txBody>
          <a:bodyPr/>
          <a:lstStyle/>
          <a:p>
            <a:r>
              <a:rPr lang="en-US" altLang="zh-TW" dirty="0"/>
              <a:t>Xiang </a:t>
            </a:r>
            <a:r>
              <a:rPr lang="en-US" altLang="zh-TW" dirty="0" smtClean="0"/>
              <a:t>Wang,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DingxianWang</a:t>
            </a:r>
            <a:r>
              <a:rPr lang="en-US" altLang="zh-TW" dirty="0" smtClean="0"/>
              <a:t>,</a:t>
            </a:r>
            <a:r>
              <a:rPr lang="zh-TW" altLang="en-US" dirty="0"/>
              <a:t> </a:t>
            </a:r>
            <a:r>
              <a:rPr lang="en-US" altLang="zh-TW" dirty="0" err="1" smtClean="0"/>
              <a:t>Canran</a:t>
            </a:r>
            <a:r>
              <a:rPr lang="en-US" altLang="zh-TW" dirty="0" smtClean="0"/>
              <a:t> Xu,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Xiangnan</a:t>
            </a:r>
            <a:r>
              <a:rPr lang="en-US" altLang="zh-TW" dirty="0" smtClean="0"/>
              <a:t> He,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Yixin</a:t>
            </a:r>
            <a:r>
              <a:rPr lang="en-US" altLang="zh-TW" dirty="0" smtClean="0"/>
              <a:t> </a:t>
            </a:r>
            <a:r>
              <a:rPr lang="en-US" altLang="zh-TW" dirty="0"/>
              <a:t>Cao</a:t>
            </a:r>
            <a:r>
              <a:rPr lang="en-US" altLang="zh-TW" dirty="0" smtClean="0"/>
              <a:t>, </a:t>
            </a:r>
          </a:p>
          <a:p>
            <a:r>
              <a:rPr lang="en-US" altLang="zh-TW" dirty="0" smtClean="0"/>
              <a:t>Tat-Seng Chua </a:t>
            </a:r>
          </a:p>
          <a:p>
            <a:r>
              <a:rPr lang="en-US" altLang="zh-TW" dirty="0" smtClean="0"/>
              <a:t>(AAAI-2019)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						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吳伯遠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6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MI datasets: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T</a:t>
            </a:r>
            <a:r>
              <a:rPr lang="en-US" altLang="zh-TW" dirty="0" smtClean="0"/>
              <a:t>he combination of </a:t>
            </a:r>
            <a:r>
              <a:rPr lang="en-US" altLang="zh-TW" dirty="0">
                <a:solidFill>
                  <a:srgbClr val="FF0000"/>
                </a:solidFill>
              </a:rPr>
              <a:t>MovieLens-1M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IMDb</a:t>
            </a:r>
            <a:r>
              <a:rPr lang="en-US" altLang="zh-TW" dirty="0"/>
              <a:t> </a:t>
            </a:r>
            <a:r>
              <a:rPr lang="en-US" altLang="zh-TW" dirty="0" smtClean="0"/>
              <a:t>datasets,</a:t>
            </a:r>
            <a:r>
              <a:rPr lang="en-US" altLang="zh-TW" dirty="0"/>
              <a:t> which are</a:t>
            </a:r>
            <a:r>
              <a:rPr lang="en-US" altLang="zh-TW" dirty="0" smtClean="0"/>
              <a:t> </a:t>
            </a:r>
            <a:r>
              <a:rPr lang="en-US" altLang="zh-TW" dirty="0"/>
              <a:t>linked by the titles and release dates of </a:t>
            </a:r>
            <a:r>
              <a:rPr lang="en-US" altLang="zh-TW" dirty="0" smtClean="0"/>
              <a:t>movies.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MovieLens-1M offers the </a:t>
            </a:r>
            <a:r>
              <a:rPr lang="en-US" altLang="zh-TW" dirty="0">
                <a:solidFill>
                  <a:srgbClr val="FF0000"/>
                </a:solidFill>
              </a:rPr>
              <a:t>user-item </a:t>
            </a:r>
            <a:r>
              <a:rPr lang="en-US" altLang="zh-TW" dirty="0" smtClean="0">
                <a:solidFill>
                  <a:srgbClr val="FF0000"/>
                </a:solidFill>
              </a:rPr>
              <a:t>interaction </a:t>
            </a:r>
            <a:r>
              <a:rPr lang="en-US" altLang="zh-TW" dirty="0" smtClean="0"/>
              <a:t>data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IMDb serves as the </a:t>
            </a:r>
            <a:r>
              <a:rPr lang="en-US" altLang="zh-TW" dirty="0">
                <a:solidFill>
                  <a:srgbClr val="FF0000"/>
                </a:solidFill>
              </a:rPr>
              <a:t>KG part that </a:t>
            </a:r>
            <a:r>
              <a:rPr lang="en-US" altLang="zh-TW" dirty="0" smtClean="0">
                <a:solidFill>
                  <a:srgbClr val="FF0000"/>
                </a:solidFill>
              </a:rPr>
              <a:t>contains auxiliary </a:t>
            </a:r>
            <a:r>
              <a:rPr lang="en-US" altLang="zh-TW" dirty="0">
                <a:solidFill>
                  <a:srgbClr val="FF0000"/>
                </a:solidFill>
              </a:rPr>
              <a:t>information</a:t>
            </a:r>
            <a:r>
              <a:rPr lang="en-US" altLang="zh-TW" dirty="0"/>
              <a:t> on </a:t>
            </a:r>
            <a:r>
              <a:rPr lang="en-US" altLang="zh-TW" dirty="0" smtClean="0"/>
              <a:t>movies Ex.(genre</a:t>
            </a:r>
            <a:r>
              <a:rPr lang="en-US" altLang="zh-TW" dirty="0"/>
              <a:t>, actor, </a:t>
            </a:r>
            <a:r>
              <a:rPr lang="en-US" altLang="zh-TW" dirty="0" smtClean="0"/>
              <a:t>director and writer)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79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KKBox datasets: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The datasets contain the </a:t>
            </a:r>
            <a:r>
              <a:rPr lang="en-US" altLang="zh-TW" dirty="0" smtClean="0">
                <a:solidFill>
                  <a:srgbClr val="FF0000"/>
                </a:solidFill>
              </a:rPr>
              <a:t>user-item interaction </a:t>
            </a:r>
            <a:r>
              <a:rPr lang="en-US" altLang="zh-TW" dirty="0" smtClean="0"/>
              <a:t>data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Also the </a:t>
            </a:r>
            <a:r>
              <a:rPr lang="en-US" altLang="zh-TW" dirty="0" smtClean="0">
                <a:solidFill>
                  <a:srgbClr val="FF0000"/>
                </a:solidFill>
              </a:rPr>
              <a:t>description of music </a:t>
            </a:r>
            <a:r>
              <a:rPr lang="en-US" altLang="zh-TW" dirty="0" smtClean="0"/>
              <a:t>like singer, songwriter and genre.</a:t>
            </a:r>
          </a:p>
          <a:p>
            <a:pPr lvl="1"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64" y="3788298"/>
            <a:ext cx="570627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7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Evaluation </a:t>
            </a:r>
            <a:r>
              <a:rPr lang="en-US" altLang="zh-TW" dirty="0" smtClean="0"/>
              <a:t>Metrics: 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>
                <a:solidFill>
                  <a:srgbClr val="FF0000"/>
                </a:solidFill>
              </a:rPr>
              <a:t>hit@K</a:t>
            </a:r>
            <a:r>
              <a:rPr lang="en-US" altLang="zh-TW" dirty="0" smtClean="0"/>
              <a:t> : considers </a:t>
            </a:r>
            <a:r>
              <a:rPr lang="en-US" altLang="zh-TW" dirty="0"/>
              <a:t>whether the relevant items are </a:t>
            </a:r>
            <a:r>
              <a:rPr lang="en-US" altLang="zh-TW" dirty="0" smtClean="0"/>
              <a:t>retrieved within </a:t>
            </a:r>
            <a:r>
              <a:rPr lang="en-US" altLang="zh-TW" dirty="0"/>
              <a:t>the top K positions of the recommendation list</a:t>
            </a:r>
            <a:r>
              <a:rPr lang="en-US" altLang="zh-TW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>
                <a:solidFill>
                  <a:srgbClr val="FF0000"/>
                </a:solidFill>
              </a:rPr>
              <a:t>ndcg@K</a:t>
            </a:r>
            <a:r>
              <a:rPr lang="en-US" altLang="zh-TW" dirty="0" smtClean="0"/>
              <a:t> : </a:t>
            </a:r>
            <a:r>
              <a:rPr lang="en-US" altLang="zh-TW" dirty="0"/>
              <a:t>measures the relative orders among positive </a:t>
            </a:r>
            <a:r>
              <a:rPr lang="en-US" altLang="zh-TW" dirty="0" smtClean="0"/>
              <a:t>and negative </a:t>
            </a:r>
            <a:r>
              <a:rPr lang="en-US" altLang="zh-TW" dirty="0"/>
              <a:t>items within the top K of the ranking list.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72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MF</a:t>
            </a:r>
            <a:r>
              <a:rPr lang="en-US" altLang="zh-TW" dirty="0"/>
              <a:t> : </a:t>
            </a:r>
            <a:r>
              <a:rPr lang="en-US" altLang="zh-TW" dirty="0" smtClean="0"/>
              <a:t>Matrix </a:t>
            </a:r>
            <a:r>
              <a:rPr lang="en-US" altLang="zh-TW" dirty="0"/>
              <a:t>factorization with Bayesian personalized ranking (BPR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NFM</a:t>
            </a:r>
            <a:r>
              <a:rPr lang="zh-TW" altLang="en-US" dirty="0"/>
              <a:t> </a:t>
            </a:r>
            <a:r>
              <a:rPr lang="en-US" altLang="zh-TW" dirty="0"/>
              <a:t>: Neural Factorization </a:t>
            </a:r>
            <a:r>
              <a:rPr lang="en-US" altLang="zh-TW" dirty="0" smtClean="0"/>
              <a:t>Machines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CKE</a:t>
            </a:r>
            <a:r>
              <a:rPr lang="en-US" altLang="zh-TW" dirty="0"/>
              <a:t> : Collaborative Knowledge Base Embedding for Recommender Systems.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FMG</a:t>
            </a:r>
            <a:r>
              <a:rPr lang="en-US" altLang="zh-TW" dirty="0"/>
              <a:t> : Meta-Graph Based Recommendation Fusion </a:t>
            </a:r>
            <a:r>
              <a:rPr lang="en-US" altLang="zh-TW" dirty="0" smtClean="0"/>
              <a:t>over</a:t>
            </a:r>
            <a:r>
              <a:rPr lang="zh-TW" altLang="en-US" dirty="0" smtClean="0"/>
              <a:t> </a:t>
            </a:r>
            <a:r>
              <a:rPr lang="en-US" altLang="zh-TW" dirty="0" smtClean="0"/>
              <a:t>Heterogeneous </a:t>
            </a:r>
            <a:r>
              <a:rPr lang="en-US" altLang="zh-TW" dirty="0"/>
              <a:t>Information Networks.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1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FMG gives poor performance in both </a:t>
            </a:r>
            <a:r>
              <a:rPr lang="en-US" altLang="zh-TW" dirty="0" smtClean="0"/>
              <a:t>datasets.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NFM achieves better performance than MF.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CKE perform second best in the experiment.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4519"/>
            <a:ext cx="12192000" cy="287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886200"/>
            <a:ext cx="7667626" cy="29718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Randomly </a:t>
            </a:r>
            <a:r>
              <a:rPr lang="en-US" altLang="zh-TW" dirty="0"/>
              <a:t>select a user, whose ID is u4825 </a:t>
            </a:r>
            <a:r>
              <a:rPr lang="en-US" altLang="zh-TW" dirty="0" smtClean="0"/>
              <a:t>in MovieLens-1M</a:t>
            </a:r>
            <a:r>
              <a:rPr lang="en-US" altLang="zh-TW" dirty="0"/>
              <a:t>, and select the movie Shakespeare in </a:t>
            </a:r>
            <a:r>
              <a:rPr lang="en-US" altLang="zh-TW" dirty="0" smtClean="0"/>
              <a:t>Love from </a:t>
            </a:r>
            <a:r>
              <a:rPr lang="en-US" altLang="zh-TW" dirty="0"/>
              <a:t>her interaction record</a:t>
            </a:r>
            <a:r>
              <a:rPr lang="en-US" altLang="zh-TW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E</a:t>
            </a:r>
            <a:r>
              <a:rPr lang="en-US" altLang="zh-TW" dirty="0" smtClean="0"/>
              <a:t>xtract </a:t>
            </a:r>
            <a:r>
              <a:rPr lang="en-US" altLang="zh-TW" dirty="0"/>
              <a:t>all the </a:t>
            </a:r>
            <a:r>
              <a:rPr lang="en-US" altLang="zh-TW" dirty="0" smtClean="0"/>
              <a:t>qualified paths </a:t>
            </a:r>
            <a:r>
              <a:rPr lang="en-US" altLang="zh-TW" dirty="0"/>
              <a:t>connecting the user-item pair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4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Collaborative filtering </a:t>
            </a:r>
            <a:r>
              <a:rPr lang="en-US" altLang="zh-TW" dirty="0"/>
              <a:t>effect plays a pivotal rule to </a:t>
            </a:r>
            <a:r>
              <a:rPr lang="en-US" altLang="zh-TW" dirty="0" smtClean="0"/>
              <a:t>recommend the </a:t>
            </a:r>
            <a:r>
              <a:rPr lang="en-US" altLang="zh-TW" dirty="0"/>
              <a:t>movie Shakespeare in Love to the </a:t>
            </a:r>
            <a:r>
              <a:rPr lang="en-US" altLang="zh-TW" dirty="0" smtClean="0"/>
              <a:t>user.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The target item is connected to what u4825 has watched </a:t>
            </a:r>
            <a:r>
              <a:rPr lang="en-US" altLang="zh-TW" dirty="0" smtClean="0"/>
              <a:t>before shows </a:t>
            </a:r>
            <a:r>
              <a:rPr lang="en-US" altLang="zh-TW" dirty="0"/>
              <a:t>that KPRN is </a:t>
            </a:r>
            <a:r>
              <a:rPr lang="en-US" altLang="zh-TW" dirty="0" smtClean="0"/>
              <a:t>capable of </a:t>
            </a:r>
            <a:r>
              <a:rPr lang="en-US" altLang="zh-TW" dirty="0">
                <a:solidFill>
                  <a:srgbClr val="FF0000"/>
                </a:solidFill>
              </a:rPr>
              <a:t>extending user interests along KG paths</a:t>
            </a:r>
            <a:r>
              <a:rPr lang="en-US" altLang="zh-TW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Different paths </a:t>
            </a:r>
            <a:r>
              <a:rPr lang="en-US" altLang="zh-TW" dirty="0"/>
              <a:t>describe the user-item connectivity from dissimilar angles. </a:t>
            </a:r>
            <a:r>
              <a:rPr lang="en-US" altLang="zh-TW" dirty="0" smtClean="0"/>
              <a:t>We </a:t>
            </a:r>
            <a:r>
              <a:rPr lang="en-US" altLang="zh-TW" dirty="0"/>
              <a:t>can offer </a:t>
            </a:r>
            <a:r>
              <a:rPr lang="en-US" altLang="zh-TW" dirty="0" smtClean="0">
                <a:solidFill>
                  <a:srgbClr val="FF0000"/>
                </a:solidFill>
              </a:rPr>
              <a:t>path-wise explanations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35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Feedback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478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Incorporating </a:t>
            </a:r>
            <a:r>
              <a:rPr lang="en-US" altLang="zh-TW" dirty="0">
                <a:solidFill>
                  <a:srgbClr val="FF0000"/>
                </a:solidFill>
              </a:rPr>
              <a:t>knowledge graph </a:t>
            </a:r>
            <a:r>
              <a:rPr lang="en-US" altLang="zh-TW" dirty="0"/>
              <a:t>into </a:t>
            </a:r>
            <a:r>
              <a:rPr lang="en-US" altLang="zh-TW" dirty="0">
                <a:solidFill>
                  <a:srgbClr val="FF0000"/>
                </a:solidFill>
              </a:rPr>
              <a:t>recommender </a:t>
            </a:r>
            <a:r>
              <a:rPr lang="en-US" altLang="zh-TW" dirty="0" smtClean="0">
                <a:solidFill>
                  <a:srgbClr val="FF0000"/>
                </a:solidFill>
              </a:rPr>
              <a:t>systems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has </a:t>
            </a:r>
            <a:r>
              <a:rPr lang="en-US" altLang="zh-TW" dirty="0"/>
              <a:t>attracted increasing attention in recent </a:t>
            </a:r>
            <a:r>
              <a:rPr lang="en-US" altLang="zh-TW" dirty="0" smtClean="0"/>
              <a:t>years.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The connection between users and items can be discovered as </a:t>
            </a:r>
            <a:r>
              <a:rPr lang="en-US" altLang="zh-TW" dirty="0" smtClean="0">
                <a:solidFill>
                  <a:srgbClr val="FF0000"/>
                </a:solidFill>
              </a:rPr>
              <a:t>paths</a:t>
            </a:r>
            <a:r>
              <a:rPr lang="en-US" altLang="zh-TW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The paths can provide </a:t>
            </a:r>
            <a:r>
              <a:rPr lang="en-US" altLang="zh-TW" dirty="0"/>
              <a:t>rich and complementary information </a:t>
            </a:r>
            <a:r>
              <a:rPr lang="en-US" altLang="zh-TW" dirty="0" smtClean="0"/>
              <a:t>to </a:t>
            </a:r>
            <a:r>
              <a:rPr lang="en-US" altLang="zh-TW" dirty="0" smtClean="0">
                <a:solidFill>
                  <a:srgbClr val="FF0000"/>
                </a:solidFill>
              </a:rPr>
              <a:t>user-item interactions</a:t>
            </a:r>
            <a:r>
              <a:rPr lang="en-US" altLang="zh-TW" dirty="0" smtClean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810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 smtClean="0"/>
              <a:t>paper proposed </a:t>
            </a:r>
            <a:r>
              <a:rPr lang="en-US" altLang="zh-TW" dirty="0"/>
              <a:t>a new model named </a:t>
            </a:r>
            <a:r>
              <a:rPr lang="en-US" altLang="zh-TW" dirty="0" smtClean="0">
                <a:solidFill>
                  <a:srgbClr val="FF0000"/>
                </a:solidFill>
              </a:rPr>
              <a:t>Knowledge-aware Path </a:t>
            </a:r>
            <a:r>
              <a:rPr lang="en-US" altLang="zh-TW" dirty="0">
                <a:solidFill>
                  <a:srgbClr val="FF0000"/>
                </a:solidFill>
              </a:rPr>
              <a:t>Recurrent Network (KPRN) </a:t>
            </a:r>
            <a:r>
              <a:rPr lang="en-US" altLang="zh-TW" dirty="0"/>
              <a:t>to exploit </a:t>
            </a:r>
            <a:r>
              <a:rPr lang="en-US" altLang="zh-TW" dirty="0" smtClean="0"/>
              <a:t>knowledge graph </a:t>
            </a:r>
            <a:r>
              <a:rPr lang="en-US" altLang="zh-TW" dirty="0"/>
              <a:t>for </a:t>
            </a:r>
            <a:r>
              <a:rPr lang="en-US" altLang="zh-TW" dirty="0" smtClean="0"/>
              <a:t>recommendation.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G</a:t>
            </a:r>
            <a:r>
              <a:rPr lang="en-US" altLang="zh-TW" dirty="0" smtClean="0"/>
              <a:t>enerate </a:t>
            </a:r>
            <a:r>
              <a:rPr lang="en-US" altLang="zh-TW" dirty="0">
                <a:solidFill>
                  <a:srgbClr val="FF0000"/>
                </a:solidFill>
              </a:rPr>
              <a:t>path </a:t>
            </a:r>
            <a:r>
              <a:rPr lang="en-US" altLang="zh-TW" dirty="0" smtClean="0">
                <a:solidFill>
                  <a:srgbClr val="FF0000"/>
                </a:solidFill>
              </a:rPr>
              <a:t>representations </a:t>
            </a:r>
            <a:r>
              <a:rPr lang="en-US" altLang="zh-TW" dirty="0" smtClean="0"/>
              <a:t>by </a:t>
            </a:r>
            <a:r>
              <a:rPr lang="en-US" altLang="zh-TW" dirty="0"/>
              <a:t>composing the semantics of both entities </a:t>
            </a:r>
            <a:r>
              <a:rPr lang="en-US" altLang="zh-TW" dirty="0" smtClean="0"/>
              <a:t>and relations.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A</a:t>
            </a:r>
            <a:r>
              <a:rPr lang="en-US" altLang="zh-TW" dirty="0" smtClean="0"/>
              <a:t> </a:t>
            </a:r>
            <a:r>
              <a:rPr lang="en-US" altLang="zh-TW" dirty="0"/>
              <a:t>new </a:t>
            </a:r>
            <a:r>
              <a:rPr lang="en-US" altLang="zh-TW" dirty="0">
                <a:solidFill>
                  <a:srgbClr val="FF0000"/>
                </a:solidFill>
              </a:rPr>
              <a:t>weighted pooling operation </a:t>
            </a:r>
            <a:r>
              <a:rPr lang="en-US" altLang="zh-TW" dirty="0"/>
              <a:t>to </a:t>
            </a:r>
            <a:r>
              <a:rPr lang="en-US" altLang="zh-TW" dirty="0" smtClean="0"/>
              <a:t>discriminate the </a:t>
            </a:r>
            <a:r>
              <a:rPr lang="en-US" altLang="zh-TW" dirty="0"/>
              <a:t>strengths of different paths in connecting a user with </a:t>
            </a:r>
            <a:r>
              <a:rPr lang="en-US" altLang="zh-TW" dirty="0" smtClean="0"/>
              <a:t>an item.</a:t>
            </a:r>
          </a:p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7497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The </a:t>
            </a:r>
            <a:r>
              <a:rPr lang="en-US" altLang="zh-TW" dirty="0"/>
              <a:t>model first extract qualified paths between a user-item </a:t>
            </a:r>
            <a:r>
              <a:rPr lang="en-US" altLang="zh-TW" dirty="0" smtClean="0"/>
              <a:t>pair from </a:t>
            </a:r>
            <a:r>
              <a:rPr lang="en-US" altLang="zh-TW" dirty="0"/>
              <a:t>the </a:t>
            </a:r>
            <a:r>
              <a:rPr lang="en-US" altLang="zh-TW" dirty="0" smtClean="0"/>
              <a:t>KG.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Adopt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LSTM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network </a:t>
            </a:r>
            <a:r>
              <a:rPr lang="en-US" altLang="zh-TW" dirty="0"/>
              <a:t>to model the </a:t>
            </a:r>
            <a:r>
              <a:rPr lang="en-US" altLang="zh-TW" dirty="0">
                <a:solidFill>
                  <a:srgbClr val="FF0000"/>
                </a:solidFill>
              </a:rPr>
              <a:t>sequential </a:t>
            </a:r>
            <a:r>
              <a:rPr lang="en-US" altLang="zh-TW" dirty="0" smtClean="0">
                <a:solidFill>
                  <a:srgbClr val="FF0000"/>
                </a:solidFill>
              </a:rPr>
              <a:t>dependencies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of </a:t>
            </a:r>
            <a:r>
              <a:rPr lang="en-US" altLang="zh-TW" dirty="0"/>
              <a:t>entities and relations</a:t>
            </a:r>
            <a:r>
              <a:rPr lang="en-US" altLang="zh-TW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Thereafter, a </a:t>
            </a:r>
            <a:r>
              <a:rPr lang="en-US" altLang="zh-TW" dirty="0">
                <a:solidFill>
                  <a:srgbClr val="FF0000"/>
                </a:solidFill>
              </a:rPr>
              <a:t>pooling operation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performed </a:t>
            </a:r>
            <a:r>
              <a:rPr lang="en-US" altLang="zh-TW" dirty="0"/>
              <a:t>to aggregate the representations of paths to </a:t>
            </a:r>
            <a:r>
              <a:rPr lang="en-US" altLang="zh-TW" dirty="0" smtClean="0"/>
              <a:t>obtain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prediction </a:t>
            </a:r>
            <a:r>
              <a:rPr lang="en-US" altLang="zh-TW" dirty="0"/>
              <a:t>signal for the user-item pair.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53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</a:t>
            </a:r>
            <a:r>
              <a:rPr lang="en-US" altLang="zh-TW" dirty="0"/>
              <a:t>A</a:t>
            </a:r>
            <a:r>
              <a:rPr lang="en-US" altLang="zh-TW" dirty="0" smtClean="0"/>
              <a:t>rchitecture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7365"/>
            <a:ext cx="10515600" cy="3007858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432618" y="4621161"/>
            <a:ext cx="422788" cy="432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15412" y="3249562"/>
            <a:ext cx="422788" cy="432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9888793" y="2096389"/>
            <a:ext cx="422788" cy="432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2841" y="4684448"/>
            <a:ext cx="22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15412" y="4621162"/>
            <a:ext cx="422788" cy="432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79321" y="3312850"/>
            <a:ext cx="22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987116" y="2128033"/>
            <a:ext cx="22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05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</a:t>
            </a:r>
            <a:r>
              <a:rPr lang="en-US" altLang="zh-TW" dirty="0" smtClean="0"/>
              <a:t>Architecture - 1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/>
              <a:t>E</a:t>
            </a:r>
            <a:r>
              <a:rPr lang="en-US" altLang="zh-TW" dirty="0" smtClean="0"/>
              <a:t>mbedding </a:t>
            </a:r>
            <a:r>
              <a:rPr lang="en-US" altLang="zh-TW" dirty="0"/>
              <a:t>layer to project </a:t>
            </a:r>
            <a:r>
              <a:rPr lang="en-US" altLang="zh-TW" dirty="0" smtClean="0"/>
              <a:t>three types </a:t>
            </a:r>
            <a:r>
              <a:rPr lang="en-US" altLang="zh-TW" dirty="0"/>
              <a:t>of IDs </a:t>
            </a:r>
            <a:r>
              <a:rPr lang="en-US" altLang="zh-TW" dirty="0" smtClean="0"/>
              <a:t>information: </a:t>
            </a:r>
            <a:r>
              <a:rPr lang="en-US" altLang="zh-TW" dirty="0" smtClean="0">
                <a:solidFill>
                  <a:srgbClr val="FF0000"/>
                </a:solidFill>
              </a:rPr>
              <a:t>the </a:t>
            </a:r>
            <a:r>
              <a:rPr lang="en-US" altLang="zh-TW" dirty="0">
                <a:solidFill>
                  <a:srgbClr val="FF0000"/>
                </a:solidFill>
              </a:rPr>
              <a:t>entity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entity type</a:t>
            </a:r>
            <a:r>
              <a:rPr lang="en-US" altLang="zh-TW" dirty="0"/>
              <a:t>, and the </a:t>
            </a:r>
            <a:r>
              <a:rPr lang="en-US" altLang="zh-TW" dirty="0" smtClean="0">
                <a:solidFill>
                  <a:srgbClr val="FF0000"/>
                </a:solidFill>
              </a:rPr>
              <a:t>relation</a:t>
            </a:r>
            <a:r>
              <a:rPr lang="en-US" altLang="zh-TW" dirty="0" smtClean="0"/>
              <a:t> pointing </a:t>
            </a:r>
            <a:r>
              <a:rPr lang="en-US" altLang="zh-TW" dirty="0"/>
              <a:t>to the next node into a latent </a:t>
            </a:r>
            <a:r>
              <a:rPr lang="en-US" altLang="zh-TW" dirty="0" smtClean="0"/>
              <a:t>space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1906611"/>
            <a:ext cx="1030748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Architecture -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indent="0">
              <a:lnSpc>
                <a:spcPct val="150000"/>
              </a:lnSpc>
            </a:pPr>
            <a:r>
              <a:rPr lang="en-US" altLang="zh-TW" dirty="0" smtClean="0"/>
              <a:t>LSTM layer </a:t>
            </a:r>
            <a:r>
              <a:rPr lang="en-US" altLang="zh-TW" dirty="0"/>
              <a:t>that encodes the </a:t>
            </a:r>
            <a:r>
              <a:rPr lang="en-US" altLang="zh-TW" dirty="0">
                <a:solidFill>
                  <a:srgbClr val="FF0000"/>
                </a:solidFill>
              </a:rPr>
              <a:t>elements sequentially </a:t>
            </a:r>
            <a:r>
              <a:rPr lang="en-US" altLang="zh-TW" dirty="0"/>
              <a:t>with the </a:t>
            </a:r>
            <a:r>
              <a:rPr lang="en-US" altLang="zh-TW" dirty="0" smtClean="0"/>
              <a:t>goal of </a:t>
            </a:r>
            <a:r>
              <a:rPr lang="en-US" altLang="zh-TW" dirty="0"/>
              <a:t>capturing the </a:t>
            </a:r>
            <a:r>
              <a:rPr lang="en-US" altLang="zh-TW" dirty="0">
                <a:solidFill>
                  <a:srgbClr val="FF0000"/>
                </a:solidFill>
              </a:rPr>
              <a:t>compositional semantics of entities </a:t>
            </a:r>
            <a:r>
              <a:rPr lang="en-US" altLang="zh-TW" dirty="0" smtClean="0">
                <a:solidFill>
                  <a:srgbClr val="FF0000"/>
                </a:solidFill>
              </a:rPr>
              <a:t>conditioned on relations.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1825625"/>
            <a:ext cx="1025033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Architecture - 2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30278" y="2044649"/>
            <a:ext cx="9131709" cy="4621622"/>
            <a:chOff x="1465005" y="1142736"/>
            <a:chExt cx="10023989" cy="4913935"/>
          </a:xfrm>
        </p:grpSpPr>
        <p:sp>
          <p:nvSpPr>
            <p:cNvPr id="5" name="圓角矩形 4"/>
            <p:cNvSpPr/>
            <p:nvPr/>
          </p:nvSpPr>
          <p:spPr>
            <a:xfrm>
              <a:off x="2330245" y="2054941"/>
              <a:ext cx="7531510" cy="332330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單箭頭接點 5"/>
            <p:cNvCxnSpPr/>
            <p:nvPr/>
          </p:nvCxnSpPr>
          <p:spPr>
            <a:xfrm>
              <a:off x="1986116" y="2674374"/>
              <a:ext cx="870154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>
              <a:endCxn id="14" idx="4"/>
            </p:cNvCxnSpPr>
            <p:nvPr/>
          </p:nvCxnSpPr>
          <p:spPr>
            <a:xfrm flipV="1">
              <a:off x="3637936" y="2772697"/>
              <a:ext cx="0" cy="181463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V="1">
              <a:off x="5786285" y="2772695"/>
              <a:ext cx="0" cy="181463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接點 8"/>
            <p:cNvCxnSpPr>
              <a:endCxn id="21" idx="2"/>
            </p:cNvCxnSpPr>
            <p:nvPr/>
          </p:nvCxnSpPr>
          <p:spPr>
            <a:xfrm rot="5400000" flipH="1" flipV="1">
              <a:off x="4713317" y="3749722"/>
              <a:ext cx="1074836" cy="600381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接點 9"/>
            <p:cNvCxnSpPr>
              <a:endCxn id="22" idx="2"/>
            </p:cNvCxnSpPr>
            <p:nvPr/>
          </p:nvCxnSpPr>
          <p:spPr>
            <a:xfrm flipV="1">
              <a:off x="1986116" y="3539611"/>
              <a:ext cx="5806564" cy="1047717"/>
            </a:xfrm>
            <a:prstGeom prst="bentConnector3">
              <a:avLst>
                <a:gd name="adj1" fmla="val 84205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接點 10"/>
            <p:cNvCxnSpPr/>
            <p:nvPr/>
          </p:nvCxnSpPr>
          <p:spPr>
            <a:xfrm>
              <a:off x="7782234" y="2674374"/>
              <a:ext cx="3016044" cy="1902387"/>
            </a:xfrm>
            <a:prstGeom prst="bentConnector3">
              <a:avLst>
                <a:gd name="adj1" fmla="val 7946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9263222" y="2772695"/>
              <a:ext cx="0" cy="1838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V="1">
              <a:off x="9263222" y="1543665"/>
              <a:ext cx="1222" cy="103484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橢圓 13"/>
            <p:cNvSpPr/>
            <p:nvPr/>
          </p:nvSpPr>
          <p:spPr>
            <a:xfrm>
              <a:off x="3392129" y="2359742"/>
              <a:ext cx="491613" cy="412955"/>
            </a:xfrm>
            <a:prstGeom prst="ellipse">
              <a:avLst/>
            </a:prstGeom>
            <a:solidFill>
              <a:srgbClr val="FDAD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/>
                <p:cNvSpPr/>
                <p:nvPr/>
              </p:nvSpPr>
              <p:spPr>
                <a:xfrm>
                  <a:off x="3392129" y="3903406"/>
                  <a:ext cx="491613" cy="27530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129" y="3903406"/>
                  <a:ext cx="491613" cy="27530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矩形 15"/>
                <p:cNvSpPr/>
                <p:nvPr/>
              </p:nvSpPr>
              <p:spPr>
                <a:xfrm>
                  <a:off x="4704738" y="3903406"/>
                  <a:ext cx="491613" cy="27530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4738" y="3903406"/>
                  <a:ext cx="491613" cy="2753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/>
            <p:cNvSpPr/>
            <p:nvPr/>
          </p:nvSpPr>
          <p:spPr>
            <a:xfrm>
              <a:off x="5442158" y="3927986"/>
              <a:ext cx="670752" cy="275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tanh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 17"/>
                <p:cNvSpPr/>
                <p:nvPr/>
              </p:nvSpPr>
              <p:spPr>
                <a:xfrm>
                  <a:off x="6604522" y="3935650"/>
                  <a:ext cx="491613" cy="27530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522" y="3935650"/>
                  <a:ext cx="491613" cy="27530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橢圓 18"/>
            <p:cNvSpPr/>
            <p:nvPr/>
          </p:nvSpPr>
          <p:spPr>
            <a:xfrm>
              <a:off x="7564234" y="2798582"/>
              <a:ext cx="948503" cy="355113"/>
            </a:xfrm>
            <a:prstGeom prst="ellipse">
              <a:avLst/>
            </a:prstGeom>
            <a:solidFill>
              <a:srgbClr val="FDAD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tanh</a:t>
              </a:r>
              <a:endParaRPr lang="zh-TW" altLang="en-US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5550927" y="2354824"/>
              <a:ext cx="491613" cy="412955"/>
            </a:xfrm>
            <a:prstGeom prst="ellipse">
              <a:avLst/>
            </a:prstGeom>
            <a:solidFill>
              <a:srgbClr val="FDAD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+</a:t>
              </a:r>
              <a:endParaRPr lang="zh-TW" altLang="en-US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5550926" y="3306016"/>
              <a:ext cx="491613" cy="412955"/>
            </a:xfrm>
            <a:prstGeom prst="ellipse">
              <a:avLst/>
            </a:prstGeom>
            <a:solidFill>
              <a:srgbClr val="FDAD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7792680" y="3333133"/>
              <a:ext cx="491613" cy="412955"/>
            </a:xfrm>
            <a:prstGeom prst="ellipse">
              <a:avLst/>
            </a:prstGeom>
            <a:solidFill>
              <a:srgbClr val="FDAD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1465005" y="2257110"/>
                  <a:ext cx="924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005" y="2257110"/>
                  <a:ext cx="92423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0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字方塊 23"/>
                <p:cNvSpPr txBox="1"/>
                <p:nvPr/>
              </p:nvSpPr>
              <p:spPr>
                <a:xfrm>
                  <a:off x="1548580" y="4163960"/>
                  <a:ext cx="924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4" name="文字方塊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580" y="4163960"/>
                  <a:ext cx="9242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2227008" y="5589036"/>
                  <a:ext cx="924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008" y="5589036"/>
                  <a:ext cx="92423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0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接點 25"/>
            <p:cNvCxnSpPr/>
            <p:nvPr/>
          </p:nvCxnSpPr>
          <p:spPr>
            <a:xfrm>
              <a:off x="2930012" y="4611329"/>
              <a:ext cx="0" cy="14453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2930012" y="3244012"/>
                  <a:ext cx="924233" cy="376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012" y="3244012"/>
                  <a:ext cx="924233" cy="37696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4300069" y="3458105"/>
                  <a:ext cx="924233" cy="376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0069" y="3458105"/>
                  <a:ext cx="924233" cy="37696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7247608" y="2218397"/>
                  <a:ext cx="924233" cy="376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608" y="2218397"/>
                  <a:ext cx="924233" cy="37696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5623436" y="3583767"/>
                  <a:ext cx="924233" cy="376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3436" y="3583767"/>
                  <a:ext cx="924233" cy="37696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517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6910853" y="3169589"/>
                  <a:ext cx="924233" cy="376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853" y="3169589"/>
                  <a:ext cx="924233" cy="37696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517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429577" y="2475325"/>
                  <a:ext cx="924233" cy="376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9577" y="2475325"/>
                  <a:ext cx="924233" cy="37696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517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8801105" y="1142736"/>
                  <a:ext cx="924233" cy="376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1105" y="1142736"/>
                  <a:ext cx="924233" cy="37696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564761" y="4388280"/>
                  <a:ext cx="924233" cy="376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4761" y="4388280"/>
                  <a:ext cx="924233" cy="37696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517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5" name="圖片 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28888" y="569743"/>
            <a:ext cx="4563112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6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Architecture -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P</a:t>
            </a:r>
            <a:r>
              <a:rPr lang="en-US" altLang="zh-TW" dirty="0" smtClean="0"/>
              <a:t>ooling </a:t>
            </a:r>
            <a:r>
              <a:rPr lang="en-US" altLang="zh-TW" dirty="0"/>
              <a:t>layer to </a:t>
            </a:r>
            <a:r>
              <a:rPr lang="en-US" altLang="zh-TW" dirty="0">
                <a:solidFill>
                  <a:srgbClr val="FF0000"/>
                </a:solidFill>
              </a:rPr>
              <a:t>combine </a:t>
            </a:r>
            <a:r>
              <a:rPr lang="en-US" altLang="zh-TW" dirty="0" smtClean="0">
                <a:solidFill>
                  <a:srgbClr val="FF0000"/>
                </a:solidFill>
              </a:rPr>
              <a:t>multiple paths </a:t>
            </a:r>
            <a:r>
              <a:rPr lang="en-US" altLang="zh-TW" dirty="0"/>
              <a:t>and output the final score of the given user </a:t>
            </a:r>
            <a:r>
              <a:rPr lang="en-US" altLang="zh-TW" dirty="0" smtClean="0"/>
              <a:t>interacting the </a:t>
            </a:r>
            <a:r>
              <a:rPr lang="en-US" altLang="zh-TW" dirty="0"/>
              <a:t>target item.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35" y="1690688"/>
            <a:ext cx="272453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1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675</Words>
  <Application>Microsoft Office PowerPoint</Application>
  <PresentationFormat>寬螢幕</PresentationFormat>
  <Paragraphs>104</Paragraphs>
  <Slides>17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Cambria Math</vt:lpstr>
      <vt:lpstr>Office 佈景主題</vt:lpstr>
      <vt:lpstr>Explainable Reasoning over Knowledge Graphs for Recommendation</vt:lpstr>
      <vt:lpstr>Introduction</vt:lpstr>
      <vt:lpstr>Introduction</vt:lpstr>
      <vt:lpstr>Model Introduction</vt:lpstr>
      <vt:lpstr>Model Architecture</vt:lpstr>
      <vt:lpstr>Model Architecture - 1</vt:lpstr>
      <vt:lpstr>Model Architecture - 2</vt:lpstr>
      <vt:lpstr>Model Architecture - 2</vt:lpstr>
      <vt:lpstr>Model Architecture - 3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Feedback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Travel Product Recommendation Based on Embedding of Multi-Behavior Interaction Network and Product Information Knowledge Graph</dc:title>
  <dc:creator>吳伯遠</dc:creator>
  <cp:lastModifiedBy>吳伯遠</cp:lastModifiedBy>
  <cp:revision>94</cp:revision>
  <dcterms:created xsi:type="dcterms:W3CDTF">2020-10-19T06:04:57Z</dcterms:created>
  <dcterms:modified xsi:type="dcterms:W3CDTF">2021-01-20T07:49:31Z</dcterms:modified>
</cp:coreProperties>
</file>