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4198600" cy="20104100"/>
  <p:notesSz cx="14198600" cy="201041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0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p:cViewPr>
        <p:scale>
          <a:sx n="100" d="100"/>
          <a:sy n="100" d="100"/>
        </p:scale>
        <p:origin x="360" y="-821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5" d="100"/>
          <a:sy n="35" d="100"/>
        </p:scale>
        <p:origin x="4176" y="102"/>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153150" cy="1008063"/>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8042275" y="0"/>
            <a:ext cx="6153150" cy="1008063"/>
          </a:xfrm>
          <a:prstGeom prst="rect">
            <a:avLst/>
          </a:prstGeom>
        </p:spPr>
        <p:txBody>
          <a:bodyPr vert="horz" lIns="91440" tIns="45720" rIns="91440" bIns="45720" rtlCol="0"/>
          <a:lstStyle>
            <a:lvl1pPr algn="r">
              <a:defRPr sz="1200"/>
            </a:lvl1pPr>
          </a:lstStyle>
          <a:p>
            <a:fld id="{01550B05-4B50-4116-BD79-A56C0B45966C}" type="datetimeFigureOut">
              <a:rPr lang="de-DE" smtClean="0"/>
              <a:t>13.10.2022</a:t>
            </a:fld>
            <a:endParaRPr lang="de-DE"/>
          </a:p>
        </p:txBody>
      </p:sp>
      <p:sp>
        <p:nvSpPr>
          <p:cNvPr id="4" name="Slide Image Placeholder 3"/>
          <p:cNvSpPr>
            <a:spLocks noGrp="1" noRot="1" noChangeAspect="1"/>
          </p:cNvSpPr>
          <p:nvPr>
            <p:ph type="sldImg" idx="2"/>
          </p:nvPr>
        </p:nvSpPr>
        <p:spPr>
          <a:xfrm>
            <a:off x="4703763" y="2513013"/>
            <a:ext cx="4791075" cy="67849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1419225" y="9675813"/>
            <a:ext cx="1136015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19096038"/>
            <a:ext cx="6153150" cy="1008062"/>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8042275" y="19096038"/>
            <a:ext cx="6153150" cy="1008062"/>
          </a:xfrm>
          <a:prstGeom prst="rect">
            <a:avLst/>
          </a:prstGeom>
        </p:spPr>
        <p:txBody>
          <a:bodyPr vert="horz" lIns="91440" tIns="45720" rIns="91440" bIns="45720" rtlCol="0" anchor="b"/>
          <a:lstStyle>
            <a:lvl1pPr algn="r">
              <a:defRPr sz="1200"/>
            </a:lvl1pPr>
          </a:lstStyle>
          <a:p>
            <a:fld id="{29125DBE-26ED-466E-B282-F6FD0A12B4D9}" type="slidenum">
              <a:rPr lang="de-DE" smtClean="0"/>
              <a:t>‹#›</a:t>
            </a:fld>
            <a:endParaRPr lang="de-DE"/>
          </a:p>
        </p:txBody>
      </p:sp>
    </p:spTree>
    <p:extLst>
      <p:ext uri="{BB962C8B-B14F-4D97-AF65-F5344CB8AC3E}">
        <p14:creationId xmlns:p14="http://schemas.microsoft.com/office/powerpoint/2010/main" val="411315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29125DBE-26ED-466E-B282-F6FD0A12B4D9}" type="slidenum">
              <a:rPr lang="de-DE" smtClean="0"/>
              <a:t>1</a:t>
            </a:fld>
            <a:endParaRPr lang="de-DE"/>
          </a:p>
        </p:txBody>
      </p:sp>
    </p:spTree>
    <p:extLst>
      <p:ext uri="{BB962C8B-B14F-4D97-AF65-F5344CB8AC3E}">
        <p14:creationId xmlns:p14="http://schemas.microsoft.com/office/powerpoint/2010/main" val="1526938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5371" y="6232271"/>
            <a:ext cx="12074208"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30742" y="11258296"/>
            <a:ext cx="994346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10247" y="4623943"/>
            <a:ext cx="6179153"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15549" y="4623943"/>
            <a:ext cx="6179153"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4770498" cy="1131398"/>
          </a:xfrm>
          <a:prstGeom prst="rect">
            <a:avLst/>
          </a:prstGeom>
        </p:spPr>
      </p:pic>
      <p:pic>
        <p:nvPicPr>
          <p:cNvPr id="17" name="bg object 17"/>
          <p:cNvPicPr/>
          <p:nvPr/>
        </p:nvPicPr>
        <p:blipFill>
          <a:blip r:embed="rId8" cstate="print"/>
          <a:stretch>
            <a:fillRect/>
          </a:stretch>
        </p:blipFill>
        <p:spPr>
          <a:xfrm>
            <a:off x="4885865" y="0"/>
            <a:ext cx="9314312" cy="1131398"/>
          </a:xfrm>
          <a:prstGeom prst="rect">
            <a:avLst/>
          </a:prstGeom>
        </p:spPr>
      </p:pic>
      <p:sp>
        <p:nvSpPr>
          <p:cNvPr id="2" name="Holder 2"/>
          <p:cNvSpPr>
            <a:spLocks noGrp="1"/>
          </p:cNvSpPr>
          <p:nvPr>
            <p:ph type="title"/>
          </p:nvPr>
        </p:nvSpPr>
        <p:spPr>
          <a:xfrm>
            <a:off x="710247" y="804164"/>
            <a:ext cx="1278445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10247" y="4623943"/>
            <a:ext cx="1278445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29683" y="18696814"/>
            <a:ext cx="4545584"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10247" y="18696814"/>
            <a:ext cx="3267138"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10/13/2022</a:t>
            </a:fld>
            <a:endParaRPr lang="en-US"/>
          </a:p>
        </p:txBody>
      </p:sp>
      <p:sp>
        <p:nvSpPr>
          <p:cNvPr id="6" name="Holder 6"/>
          <p:cNvSpPr>
            <a:spLocks noGrp="1"/>
          </p:cNvSpPr>
          <p:nvPr>
            <p:ph type="sldNum" sz="quarter" idx="7"/>
          </p:nvPr>
        </p:nvSpPr>
        <p:spPr>
          <a:xfrm>
            <a:off x="10227564" y="18696814"/>
            <a:ext cx="3267138"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clipartkey.com/view/bmJxwJ_batman-protocol/" TargetMode="External"/><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1.sv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jpeg"/><Relationship Id="rId10" Type="http://schemas.openxmlformats.org/officeDocument/2006/relationships/image" Target="../media/image9.sv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bject 15">
            <a:extLst>
              <a:ext uri="{FF2B5EF4-FFF2-40B4-BE49-F238E27FC236}">
                <a16:creationId xmlns:a16="http://schemas.microsoft.com/office/drawing/2014/main" id="{45D7B50D-5826-50DF-9ED5-402FD69B6B1F}"/>
              </a:ext>
            </a:extLst>
          </p:cNvPr>
          <p:cNvSpPr txBox="1"/>
          <p:nvPr/>
        </p:nvSpPr>
        <p:spPr>
          <a:xfrm>
            <a:off x="211600" y="13383101"/>
            <a:ext cx="7867713" cy="6006436"/>
          </a:xfrm>
          <a:prstGeom prst="rect">
            <a:avLst/>
          </a:prstGeom>
          <a:solidFill>
            <a:srgbClr val="CFD0D1"/>
          </a:solidFill>
        </p:spPr>
        <p:txBody>
          <a:bodyPr vert="horz" wrap="square" lIns="36000" tIns="0" rIns="36000" bIns="0" rtlCol="0">
            <a:noAutofit/>
          </a:bodyPr>
          <a:lstStyle/>
          <a:p>
            <a:pPr marL="60325" algn="just">
              <a:tabLst>
                <a:tab pos="290195" algn="l"/>
                <a:tab pos="290830" algn="l"/>
              </a:tabLst>
            </a:pPr>
            <a:endParaRPr lang="de-DE" sz="1600" dirty="0">
              <a:latin typeface="Calibri"/>
              <a:cs typeface="Calibri"/>
            </a:endParaRPr>
          </a:p>
        </p:txBody>
      </p:sp>
      <p:sp>
        <p:nvSpPr>
          <p:cNvPr id="2" name="object 2"/>
          <p:cNvSpPr txBox="1"/>
          <p:nvPr/>
        </p:nvSpPr>
        <p:spPr>
          <a:xfrm>
            <a:off x="591050" y="1476351"/>
            <a:ext cx="8862695" cy="607859"/>
          </a:xfrm>
          <a:prstGeom prst="rect">
            <a:avLst/>
          </a:prstGeom>
        </p:spPr>
        <p:txBody>
          <a:bodyPr vert="horz" wrap="square" lIns="36000" tIns="0" rIns="36000" bIns="0" rtlCol="0">
            <a:spAutoFit/>
          </a:bodyPr>
          <a:lstStyle/>
          <a:p>
            <a:pPr marL="12700" algn="just">
              <a:spcBef>
                <a:spcPts val="135"/>
              </a:spcBef>
            </a:pPr>
            <a:r>
              <a:rPr lang="de-DE" sz="3950" b="1" dirty="0">
                <a:latin typeface="Calibri"/>
                <a:cs typeface="Calibri"/>
              </a:rPr>
              <a:t>B.A.T.M.A.N. - Aufbau und Metriken</a:t>
            </a:r>
            <a:endParaRPr lang="de-DE" sz="3950" dirty="0">
              <a:latin typeface="Calibri"/>
              <a:cs typeface="Calibri"/>
            </a:endParaRPr>
          </a:p>
        </p:txBody>
      </p:sp>
      <p:sp>
        <p:nvSpPr>
          <p:cNvPr id="10" name="object 10"/>
          <p:cNvSpPr txBox="1"/>
          <p:nvPr/>
        </p:nvSpPr>
        <p:spPr>
          <a:xfrm>
            <a:off x="225376" y="13013701"/>
            <a:ext cx="13679997" cy="323165"/>
          </a:xfrm>
          <a:prstGeom prst="rect">
            <a:avLst/>
          </a:prstGeom>
          <a:solidFill>
            <a:srgbClr val="AC0534"/>
          </a:solidFill>
        </p:spPr>
        <p:txBody>
          <a:bodyPr vert="horz" wrap="square" lIns="36000" tIns="0" rIns="36000" bIns="0" rtlCol="0">
            <a:spAutoFit/>
          </a:bodyPr>
          <a:lstStyle/>
          <a:p>
            <a:pPr marL="121920" algn="just">
              <a:spcBef>
                <a:spcPts val="35"/>
              </a:spcBef>
            </a:pPr>
            <a:r>
              <a:rPr lang="de-DE" sz="2100" spc="10" dirty="0">
                <a:solidFill>
                  <a:srgbClr val="FFFFFF"/>
                </a:solidFill>
                <a:latin typeface="Calibri"/>
                <a:cs typeface="Calibri"/>
              </a:rPr>
              <a:t>Netzwerk-Metriken - Tabelle</a:t>
            </a:r>
            <a:endParaRPr lang="de-DE" sz="2100" dirty="0">
              <a:latin typeface="Calibri"/>
              <a:cs typeface="Calibri"/>
            </a:endParaRPr>
          </a:p>
        </p:txBody>
      </p:sp>
      <p:sp>
        <p:nvSpPr>
          <p:cNvPr id="12" name="object 12"/>
          <p:cNvSpPr txBox="1"/>
          <p:nvPr/>
        </p:nvSpPr>
        <p:spPr>
          <a:xfrm>
            <a:off x="238828" y="2577347"/>
            <a:ext cx="5325184" cy="323165"/>
          </a:xfrm>
          <a:prstGeom prst="rect">
            <a:avLst/>
          </a:prstGeom>
          <a:solidFill>
            <a:srgbClr val="AC0534"/>
          </a:solidFill>
        </p:spPr>
        <p:txBody>
          <a:bodyPr vert="horz" wrap="square" lIns="36000" tIns="0" rIns="36000" bIns="0" rtlCol="0">
            <a:spAutoFit/>
          </a:bodyPr>
          <a:lstStyle/>
          <a:p>
            <a:pPr marL="121285" algn="just">
              <a:spcBef>
                <a:spcPts val="35"/>
              </a:spcBef>
            </a:pPr>
            <a:r>
              <a:rPr lang="de-DE" sz="2100" spc="5">
                <a:solidFill>
                  <a:srgbClr val="FFFFFF"/>
                </a:solidFill>
                <a:latin typeface="Calibri"/>
                <a:cs typeface="Calibri"/>
              </a:rPr>
              <a:t>Einführung</a:t>
            </a:r>
            <a:endParaRPr lang="de-DE" sz="2100">
              <a:latin typeface="Calibri"/>
              <a:cs typeface="Calibri"/>
            </a:endParaRPr>
          </a:p>
        </p:txBody>
      </p:sp>
      <p:sp>
        <p:nvSpPr>
          <p:cNvPr id="14" name="object 14"/>
          <p:cNvSpPr txBox="1"/>
          <p:nvPr/>
        </p:nvSpPr>
        <p:spPr>
          <a:xfrm>
            <a:off x="8548626" y="16612469"/>
            <a:ext cx="5344020" cy="323165"/>
          </a:xfrm>
          <a:prstGeom prst="rect">
            <a:avLst/>
          </a:prstGeom>
          <a:solidFill>
            <a:srgbClr val="AC0534"/>
          </a:solidFill>
        </p:spPr>
        <p:txBody>
          <a:bodyPr vert="horz" wrap="square" lIns="36000" tIns="0" rIns="36000" bIns="0" rtlCol="0">
            <a:spAutoFit/>
          </a:bodyPr>
          <a:lstStyle/>
          <a:p>
            <a:pPr marL="121285" algn="just">
              <a:spcBef>
                <a:spcPts val="40"/>
              </a:spcBef>
            </a:pPr>
            <a:r>
              <a:rPr lang="de-DE" sz="2100">
                <a:solidFill>
                  <a:srgbClr val="FFFFFF"/>
                </a:solidFill>
                <a:latin typeface="Calibri"/>
                <a:cs typeface="Calibri"/>
              </a:rPr>
              <a:t>Alternativen</a:t>
            </a:r>
            <a:endParaRPr lang="de-DE" sz="2100">
              <a:latin typeface="Calibri"/>
              <a:cs typeface="Calibri"/>
            </a:endParaRPr>
          </a:p>
        </p:txBody>
      </p:sp>
      <p:grpSp>
        <p:nvGrpSpPr>
          <p:cNvPr id="13" name="Group 12">
            <a:extLst>
              <a:ext uri="{FF2B5EF4-FFF2-40B4-BE49-F238E27FC236}">
                <a16:creationId xmlns:a16="http://schemas.microsoft.com/office/drawing/2014/main" id="{5F44FF5A-BB4D-CC07-25E2-E0AB95DC67CE}"/>
              </a:ext>
            </a:extLst>
          </p:cNvPr>
          <p:cNvGrpSpPr/>
          <p:nvPr/>
        </p:nvGrpSpPr>
        <p:grpSpPr>
          <a:xfrm>
            <a:off x="9574853" y="4647916"/>
            <a:ext cx="4320001" cy="2265435"/>
            <a:chOff x="9602497" y="2584860"/>
            <a:chExt cx="4320001" cy="2265435"/>
          </a:xfrm>
        </p:grpSpPr>
        <p:sp>
          <p:nvSpPr>
            <p:cNvPr id="15" name="object 15"/>
            <p:cNvSpPr txBox="1"/>
            <p:nvPr/>
          </p:nvSpPr>
          <p:spPr>
            <a:xfrm>
              <a:off x="9602497" y="2900511"/>
              <a:ext cx="4320001" cy="1949784"/>
            </a:xfrm>
            <a:prstGeom prst="rect">
              <a:avLst/>
            </a:prstGeom>
            <a:solidFill>
              <a:srgbClr val="CFD0D1"/>
            </a:solidFill>
          </p:spPr>
          <p:txBody>
            <a:bodyPr vert="horz" wrap="square" lIns="36000" tIns="0" rIns="36000" bIns="0" rtlCol="0">
              <a:noAutofit/>
            </a:bodyPr>
            <a:lstStyle/>
            <a:p>
              <a:pPr marL="60325" algn="just">
                <a:tabLst>
                  <a:tab pos="290195" algn="l"/>
                  <a:tab pos="290830" algn="l"/>
                </a:tabLst>
              </a:pPr>
              <a:r>
                <a:rPr lang="de-DE" sz="1590" dirty="0">
                  <a:latin typeface="Calibri"/>
                  <a:cs typeface="Calibri"/>
                </a:rPr>
                <a:t>Das Gateway verbindet unser Netzwerk mit dem Netz der Uni. Dadurch erhält jeder Netzwerkteil-nehmer Internetzugang. Diese Teilnehmer bekom-men von dem DHCP Server (DNSMASQ) des Gate-ways eine IP Adresse zugewiesen. Es ist möglich mehrere Gateways im Netzwerk zu haben. Dadurch kann die auslatung der Gateways verringert werden.</a:t>
              </a:r>
            </a:p>
            <a:p>
              <a:pPr marL="60325" algn="just">
                <a:tabLst>
                  <a:tab pos="290195" algn="l"/>
                  <a:tab pos="290830" algn="l"/>
                </a:tabLst>
              </a:pPr>
              <a:endParaRPr lang="de-DE" sz="1600" dirty="0">
                <a:latin typeface="Calibri"/>
                <a:cs typeface="Calibri"/>
              </a:endParaRPr>
            </a:p>
          </p:txBody>
        </p:sp>
        <p:sp>
          <p:nvSpPr>
            <p:cNvPr id="16" name="object 16"/>
            <p:cNvSpPr txBox="1"/>
            <p:nvPr/>
          </p:nvSpPr>
          <p:spPr>
            <a:xfrm>
              <a:off x="9602498" y="2584860"/>
              <a:ext cx="4320000" cy="323165"/>
            </a:xfrm>
            <a:prstGeom prst="rect">
              <a:avLst/>
            </a:prstGeom>
            <a:solidFill>
              <a:srgbClr val="AC0534"/>
            </a:solidFill>
          </p:spPr>
          <p:txBody>
            <a:bodyPr vert="horz" wrap="square" lIns="36000" tIns="0" rIns="36000" bIns="0" rtlCol="0">
              <a:spAutoFit/>
            </a:bodyPr>
            <a:lstStyle/>
            <a:p>
              <a:pPr marL="121920" algn="just">
                <a:spcBef>
                  <a:spcPts val="25"/>
                </a:spcBef>
              </a:pPr>
              <a:r>
                <a:rPr lang="de-DE" sz="2100" spc="5" dirty="0">
                  <a:solidFill>
                    <a:srgbClr val="FFFFFF"/>
                  </a:solidFill>
                  <a:latin typeface="Calibri"/>
                  <a:cs typeface="Calibri"/>
                </a:rPr>
                <a:t>Gateway / DHCP</a:t>
              </a:r>
              <a:endParaRPr lang="de-DE" sz="2100" dirty="0">
                <a:latin typeface="Calibri"/>
                <a:cs typeface="Calibri"/>
              </a:endParaRPr>
            </a:p>
          </p:txBody>
        </p:sp>
      </p:grpSp>
      <p:grpSp>
        <p:nvGrpSpPr>
          <p:cNvPr id="9" name="Group 8">
            <a:extLst>
              <a:ext uri="{FF2B5EF4-FFF2-40B4-BE49-F238E27FC236}">
                <a16:creationId xmlns:a16="http://schemas.microsoft.com/office/drawing/2014/main" id="{B4E67436-5261-63FB-E969-F0E8BEDCF3B8}"/>
              </a:ext>
            </a:extLst>
          </p:cNvPr>
          <p:cNvGrpSpPr/>
          <p:nvPr/>
        </p:nvGrpSpPr>
        <p:grpSpPr>
          <a:xfrm>
            <a:off x="9556933" y="2584342"/>
            <a:ext cx="4324694" cy="2001338"/>
            <a:chOff x="9567952" y="7108303"/>
            <a:chExt cx="4324694" cy="2001338"/>
          </a:xfrm>
        </p:grpSpPr>
        <p:sp>
          <p:nvSpPr>
            <p:cNvPr id="6" name="object 6"/>
            <p:cNvSpPr txBox="1"/>
            <p:nvPr/>
          </p:nvSpPr>
          <p:spPr>
            <a:xfrm>
              <a:off x="9567952" y="7108303"/>
              <a:ext cx="4320000" cy="323165"/>
            </a:xfrm>
            <a:prstGeom prst="rect">
              <a:avLst/>
            </a:prstGeom>
            <a:solidFill>
              <a:srgbClr val="AC0534"/>
            </a:solidFill>
          </p:spPr>
          <p:txBody>
            <a:bodyPr vert="horz" wrap="square" lIns="36000" tIns="0" rIns="36000" bIns="0" rtlCol="0">
              <a:spAutoFit/>
            </a:bodyPr>
            <a:lstStyle/>
            <a:p>
              <a:pPr marL="121285" algn="just">
                <a:spcBef>
                  <a:spcPts val="45"/>
                </a:spcBef>
              </a:pPr>
              <a:r>
                <a:rPr lang="de-DE" sz="2100" dirty="0">
                  <a:solidFill>
                    <a:srgbClr val="FFFFFF"/>
                  </a:solidFill>
                  <a:latin typeface="Calibri"/>
                  <a:cs typeface="Calibri"/>
                </a:rPr>
                <a:t>Netwerkteilnehmer</a:t>
              </a:r>
              <a:endParaRPr lang="de-DE" sz="2100" dirty="0">
                <a:latin typeface="Calibri"/>
                <a:cs typeface="Calibri"/>
              </a:endParaRPr>
            </a:p>
          </p:txBody>
        </p:sp>
        <p:sp>
          <p:nvSpPr>
            <p:cNvPr id="35" name="object 3">
              <a:extLst>
                <a:ext uri="{FF2B5EF4-FFF2-40B4-BE49-F238E27FC236}">
                  <a16:creationId xmlns:a16="http://schemas.microsoft.com/office/drawing/2014/main" id="{BCD7E727-395B-B14C-C047-873F2ABD9E6F}"/>
                </a:ext>
              </a:extLst>
            </p:cNvPr>
            <p:cNvSpPr txBox="1"/>
            <p:nvPr/>
          </p:nvSpPr>
          <p:spPr>
            <a:xfrm>
              <a:off x="9572646" y="7405149"/>
              <a:ext cx="4320000" cy="1704492"/>
            </a:xfrm>
            <a:prstGeom prst="rect">
              <a:avLst/>
            </a:prstGeom>
            <a:solidFill>
              <a:srgbClr val="CFD0D1"/>
            </a:solidFill>
          </p:spPr>
          <p:txBody>
            <a:bodyPr vert="horz" wrap="square" lIns="36000" tIns="0" rIns="36000" bIns="0" rtlCol="0">
              <a:noAutofit/>
            </a:bodyPr>
            <a:lstStyle/>
            <a:p>
              <a:pPr marL="59690" algn="just">
                <a:tabLst>
                  <a:tab pos="289560" algn="l"/>
                  <a:tab pos="290195" algn="l"/>
                </a:tabLst>
              </a:pPr>
              <a:r>
                <a:rPr lang="de-DE" sz="1600" dirty="0">
                  <a:latin typeface="Calibri"/>
                  <a:cs typeface="Calibri"/>
                </a:rPr>
                <a:t>Alle Teilnehmer des Netzwerks müssen das B.A.T.M.A.N. Protokol verwenden und mit dem B.A.T.M.A.N. Netz „BatNet“ verbunden sein. Ausnahmen können Bridges bieten.</a:t>
              </a:r>
            </a:p>
            <a:p>
              <a:pPr marL="59690" algn="just">
                <a:tabLst>
                  <a:tab pos="289560" algn="l"/>
                  <a:tab pos="290195" algn="l"/>
                </a:tabLst>
              </a:pPr>
              <a:r>
                <a:rPr lang="de-DE" sz="1600" dirty="0">
                  <a:latin typeface="Calibri"/>
                  <a:cs typeface="Calibri"/>
                </a:rPr>
                <a:t>Es ist möglich Das Netz mit den üblichen Sicherheiten zu verschlüsseln (WPA2/3, etc.) und ein Passwort zu setzen.</a:t>
              </a:r>
            </a:p>
          </p:txBody>
        </p:sp>
      </p:grpSp>
      <p:sp>
        <p:nvSpPr>
          <p:cNvPr id="39" name="object 6">
            <a:extLst>
              <a:ext uri="{FF2B5EF4-FFF2-40B4-BE49-F238E27FC236}">
                <a16:creationId xmlns:a16="http://schemas.microsoft.com/office/drawing/2014/main" id="{991E4D8F-1796-A1FC-56F1-C93016D85532}"/>
              </a:ext>
            </a:extLst>
          </p:cNvPr>
          <p:cNvSpPr txBox="1"/>
          <p:nvPr/>
        </p:nvSpPr>
        <p:spPr>
          <a:xfrm>
            <a:off x="215071" y="9212584"/>
            <a:ext cx="13669654" cy="323165"/>
          </a:xfrm>
          <a:prstGeom prst="rect">
            <a:avLst/>
          </a:prstGeom>
          <a:solidFill>
            <a:srgbClr val="AC0534"/>
          </a:solidFill>
        </p:spPr>
        <p:txBody>
          <a:bodyPr vert="horz" wrap="square" lIns="36000" tIns="0" rIns="36000" bIns="0" rtlCol="0">
            <a:spAutoFit/>
          </a:bodyPr>
          <a:lstStyle/>
          <a:p>
            <a:pPr marL="121285" algn="just">
              <a:spcBef>
                <a:spcPts val="45"/>
              </a:spcBef>
            </a:pPr>
            <a:r>
              <a:rPr lang="de-DE" sz="2100" dirty="0">
                <a:solidFill>
                  <a:srgbClr val="FFFFFF"/>
                </a:solidFill>
                <a:latin typeface="Calibri"/>
                <a:cs typeface="Calibri"/>
              </a:rPr>
              <a:t>Netzwerk-Metriken</a:t>
            </a:r>
            <a:endParaRPr lang="de-DE" sz="2100" dirty="0">
              <a:latin typeface="Calibri"/>
              <a:cs typeface="Calibri"/>
            </a:endParaRPr>
          </a:p>
        </p:txBody>
      </p:sp>
      <p:sp>
        <p:nvSpPr>
          <p:cNvPr id="41" name="Rectangle 40">
            <a:extLst>
              <a:ext uri="{FF2B5EF4-FFF2-40B4-BE49-F238E27FC236}">
                <a16:creationId xmlns:a16="http://schemas.microsoft.com/office/drawing/2014/main" id="{8307457D-61D4-DD8F-6FAC-AEDF46FF923F}"/>
              </a:ext>
            </a:extLst>
          </p:cNvPr>
          <p:cNvSpPr/>
          <p:nvPr/>
        </p:nvSpPr>
        <p:spPr>
          <a:xfrm>
            <a:off x="213428" y="9523940"/>
            <a:ext cx="13669654" cy="3384427"/>
          </a:xfrm>
          <a:prstGeom prst="rect">
            <a:avLst/>
          </a:prstGeom>
          <a:solidFill>
            <a:srgbClr val="CFD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3" name="Group 42">
            <a:extLst>
              <a:ext uri="{FF2B5EF4-FFF2-40B4-BE49-F238E27FC236}">
                <a16:creationId xmlns:a16="http://schemas.microsoft.com/office/drawing/2014/main" id="{F401CEAB-F78B-77EF-28CD-09731A3BF50B}"/>
              </a:ext>
            </a:extLst>
          </p:cNvPr>
          <p:cNvGrpSpPr>
            <a:grpSpLocks noChangeAspect="1"/>
          </p:cNvGrpSpPr>
          <p:nvPr/>
        </p:nvGrpSpPr>
        <p:grpSpPr>
          <a:xfrm>
            <a:off x="3737266" y="9574806"/>
            <a:ext cx="6720445" cy="3295186"/>
            <a:chOff x="7099299" y="10185730"/>
            <a:chExt cx="6720445" cy="3295186"/>
          </a:xfrm>
        </p:grpSpPr>
        <p:pic>
          <p:nvPicPr>
            <p:cNvPr id="18" name="Picture 17">
              <a:extLst>
                <a:ext uri="{FF2B5EF4-FFF2-40B4-BE49-F238E27FC236}">
                  <a16:creationId xmlns:a16="http://schemas.microsoft.com/office/drawing/2014/main" id="{95DC4805-30B2-D2EE-9E9F-0E4EA61C40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287" t="28504" r="19946" b="26700"/>
            <a:stretch/>
          </p:blipFill>
          <p:spPr>
            <a:xfrm>
              <a:off x="7099299" y="10185730"/>
              <a:ext cx="6717073" cy="3048965"/>
            </a:xfrm>
            <a:prstGeom prst="rect">
              <a:avLst/>
            </a:prstGeom>
          </p:spPr>
        </p:pic>
        <p:sp>
          <p:nvSpPr>
            <p:cNvPr id="42" name="object 3">
              <a:extLst>
                <a:ext uri="{FF2B5EF4-FFF2-40B4-BE49-F238E27FC236}">
                  <a16:creationId xmlns:a16="http://schemas.microsoft.com/office/drawing/2014/main" id="{22CEBF21-64FF-24B9-7650-8A9D15B5BBEA}"/>
                </a:ext>
              </a:extLst>
            </p:cNvPr>
            <p:cNvSpPr txBox="1"/>
            <p:nvPr/>
          </p:nvSpPr>
          <p:spPr>
            <a:xfrm>
              <a:off x="7099299" y="13234695"/>
              <a:ext cx="6720445" cy="246221"/>
            </a:xfrm>
            <a:prstGeom prst="rect">
              <a:avLst/>
            </a:prstGeom>
            <a:solidFill>
              <a:schemeClr val="bg1">
                <a:lumMod val="65000"/>
              </a:schemeClr>
            </a:solidFill>
          </p:spPr>
          <p:txBody>
            <a:bodyPr vert="horz" wrap="square" lIns="36000" tIns="0" rIns="36000" bIns="0" rtlCol="0">
              <a:spAutoFit/>
            </a:bodyPr>
            <a:lstStyle/>
            <a:p>
              <a:pPr marL="59690" algn="just">
                <a:tabLst>
                  <a:tab pos="289560" algn="l"/>
                  <a:tab pos="290195" algn="l"/>
                </a:tabLst>
              </a:pPr>
              <a:r>
                <a:rPr lang="de-DE" sz="1600" dirty="0">
                  <a:latin typeface="Calibri"/>
                  <a:cs typeface="Calibri"/>
                </a:rPr>
                <a:t>Raumplan mit Positionsnamen</a:t>
              </a:r>
            </a:p>
          </p:txBody>
        </p:sp>
      </p:grpSp>
      <p:grpSp>
        <p:nvGrpSpPr>
          <p:cNvPr id="5" name="Group 4">
            <a:extLst>
              <a:ext uri="{FF2B5EF4-FFF2-40B4-BE49-F238E27FC236}">
                <a16:creationId xmlns:a16="http://schemas.microsoft.com/office/drawing/2014/main" id="{63B4AE9C-9ADD-D2A3-D76F-5C528757E7D0}"/>
              </a:ext>
            </a:extLst>
          </p:cNvPr>
          <p:cNvGrpSpPr>
            <a:grpSpLocks noChangeAspect="1"/>
          </p:cNvGrpSpPr>
          <p:nvPr/>
        </p:nvGrpSpPr>
        <p:grpSpPr>
          <a:xfrm>
            <a:off x="10534797" y="9574049"/>
            <a:ext cx="3313472" cy="3295944"/>
            <a:chOff x="10517671" y="10207456"/>
            <a:chExt cx="3354355" cy="3336611"/>
          </a:xfrm>
        </p:grpSpPr>
        <p:pic>
          <p:nvPicPr>
            <p:cNvPr id="24" name="Picture 23">
              <a:extLst>
                <a:ext uri="{FF2B5EF4-FFF2-40B4-BE49-F238E27FC236}">
                  <a16:creationId xmlns:a16="http://schemas.microsoft.com/office/drawing/2014/main" id="{7436CB21-67F7-26C3-1E90-1E8DF3AFBAF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 b="3310"/>
            <a:stretch/>
          </p:blipFill>
          <p:spPr>
            <a:xfrm>
              <a:off x="10517671" y="10207456"/>
              <a:ext cx="3354355" cy="3091097"/>
            </a:xfrm>
            <a:prstGeom prst="rect">
              <a:avLst/>
            </a:prstGeom>
          </p:spPr>
        </p:pic>
        <p:sp>
          <p:nvSpPr>
            <p:cNvPr id="46" name="object 3">
              <a:extLst>
                <a:ext uri="{FF2B5EF4-FFF2-40B4-BE49-F238E27FC236}">
                  <a16:creationId xmlns:a16="http://schemas.microsoft.com/office/drawing/2014/main" id="{E09655A1-0F54-08AB-A02E-E7EBC962A464}"/>
                </a:ext>
              </a:extLst>
            </p:cNvPr>
            <p:cNvSpPr txBox="1"/>
            <p:nvPr/>
          </p:nvSpPr>
          <p:spPr>
            <a:xfrm>
              <a:off x="10517671" y="13297846"/>
              <a:ext cx="3354355" cy="246221"/>
            </a:xfrm>
            <a:prstGeom prst="rect">
              <a:avLst/>
            </a:prstGeom>
            <a:solidFill>
              <a:schemeClr val="bg1">
                <a:lumMod val="65000"/>
              </a:schemeClr>
            </a:solidFill>
          </p:spPr>
          <p:txBody>
            <a:bodyPr vert="horz" wrap="square" lIns="36000" tIns="0" rIns="36000" bIns="0" rtlCol="0">
              <a:spAutoFit/>
            </a:bodyPr>
            <a:lstStyle/>
            <a:p>
              <a:pPr marL="59690" algn="just">
                <a:tabLst>
                  <a:tab pos="289560" algn="l"/>
                  <a:tab pos="290195" algn="l"/>
                </a:tabLst>
              </a:pPr>
              <a:r>
                <a:rPr lang="de-DE" sz="1600" dirty="0">
                  <a:latin typeface="Calibri"/>
                  <a:cs typeface="Calibri"/>
                </a:rPr>
                <a:t>Beispielhalfte iperf3 Ausgabe</a:t>
              </a:r>
            </a:p>
          </p:txBody>
        </p:sp>
      </p:grpSp>
      <p:sp>
        <p:nvSpPr>
          <p:cNvPr id="7" name="object 15">
            <a:extLst>
              <a:ext uri="{FF2B5EF4-FFF2-40B4-BE49-F238E27FC236}">
                <a16:creationId xmlns:a16="http://schemas.microsoft.com/office/drawing/2014/main" id="{96BC9B01-0CA7-12A0-76B6-2245C7AA087C}"/>
              </a:ext>
            </a:extLst>
          </p:cNvPr>
          <p:cNvSpPr txBox="1"/>
          <p:nvPr/>
        </p:nvSpPr>
        <p:spPr>
          <a:xfrm>
            <a:off x="225186" y="9538843"/>
            <a:ext cx="3477267" cy="3331150"/>
          </a:xfrm>
          <a:prstGeom prst="rect">
            <a:avLst/>
          </a:prstGeom>
          <a:solidFill>
            <a:srgbClr val="CFD0D1"/>
          </a:solidFill>
        </p:spPr>
        <p:txBody>
          <a:bodyPr vert="horz" wrap="square" lIns="36000" tIns="0" rIns="36000" bIns="0" rtlCol="0">
            <a:noAutofit/>
          </a:bodyPr>
          <a:lstStyle/>
          <a:p>
            <a:pPr marL="60325" algn="just">
              <a:tabLst>
                <a:tab pos="290195" algn="l"/>
                <a:tab pos="290830" algn="l"/>
              </a:tabLst>
            </a:pPr>
            <a:r>
              <a:rPr lang="de-DE" sz="1600" spc="-5" dirty="0">
                <a:latin typeface="Calibri"/>
                <a:cs typeface="Calibri"/>
              </a:rPr>
              <a:t>Das Netztwerk wurde getestet mit der Nutzung von IPERF3. Dabei ist ein PI ein server und ein zweiter PI verbindet sich mit den Server, dann wird die Verbin-dung zwischen diesen beiden gemessen.</a:t>
            </a:r>
          </a:p>
          <a:p>
            <a:pPr marL="60325" algn="just">
              <a:tabLst>
                <a:tab pos="290195" algn="l"/>
                <a:tab pos="290830" algn="l"/>
              </a:tabLst>
            </a:pPr>
            <a:r>
              <a:rPr lang="de-DE" sz="1600" spc="-5" dirty="0">
                <a:latin typeface="Calibri"/>
                <a:cs typeface="Calibri"/>
              </a:rPr>
              <a:t>Der Plan bennent einige Orte im Gebäude, an welchen Pis zum Testen standen.</a:t>
            </a:r>
          </a:p>
          <a:p>
            <a:pPr marL="60325" algn="just">
              <a:tabLst>
                <a:tab pos="290195" algn="l"/>
                <a:tab pos="290830" algn="l"/>
              </a:tabLst>
            </a:pPr>
            <a:r>
              <a:rPr lang="de-DE" sz="1600" spc="-5" dirty="0">
                <a:latin typeface="Calibri"/>
                <a:cs typeface="Calibri"/>
              </a:rPr>
              <a:t>Beim Testen bestand zu beiden Enden dauerhaft eine SSH-Verbindung und mittels </a:t>
            </a:r>
            <a:r>
              <a:rPr lang="de-DE" sz="1600" dirty="0">
                <a:latin typeface="Calibri"/>
                <a:cs typeface="Calibri"/>
              </a:rPr>
              <a:t>B.A.T.M.A.N. Wurde die genutzte Route überwacht.</a:t>
            </a:r>
          </a:p>
        </p:txBody>
      </p:sp>
      <p:grpSp>
        <p:nvGrpSpPr>
          <p:cNvPr id="11" name="Group 10">
            <a:extLst>
              <a:ext uri="{FF2B5EF4-FFF2-40B4-BE49-F238E27FC236}">
                <a16:creationId xmlns:a16="http://schemas.microsoft.com/office/drawing/2014/main" id="{D4A5B14D-7831-FC3B-0FCC-39145E9E1D19}"/>
              </a:ext>
            </a:extLst>
          </p:cNvPr>
          <p:cNvGrpSpPr/>
          <p:nvPr/>
        </p:nvGrpSpPr>
        <p:grpSpPr>
          <a:xfrm>
            <a:off x="9558489" y="7018685"/>
            <a:ext cx="4326275" cy="2089893"/>
            <a:chOff x="9596222" y="4934620"/>
            <a:chExt cx="4326275" cy="2089893"/>
          </a:xfrm>
        </p:grpSpPr>
        <p:sp>
          <p:nvSpPr>
            <p:cNvPr id="33" name="Rectangle 32">
              <a:extLst>
                <a:ext uri="{FF2B5EF4-FFF2-40B4-BE49-F238E27FC236}">
                  <a16:creationId xmlns:a16="http://schemas.microsoft.com/office/drawing/2014/main" id="{B53500CF-2DEB-5788-24B6-886658B41E09}"/>
                </a:ext>
              </a:extLst>
            </p:cNvPr>
            <p:cNvSpPr/>
            <p:nvPr/>
          </p:nvSpPr>
          <p:spPr>
            <a:xfrm>
              <a:off x="9632243" y="5220716"/>
              <a:ext cx="4274596" cy="1794065"/>
            </a:xfrm>
            <a:prstGeom prst="rect">
              <a:avLst/>
            </a:prstGeom>
            <a:solidFill>
              <a:srgbClr val="CFD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object 3"/>
            <p:cNvSpPr txBox="1"/>
            <p:nvPr/>
          </p:nvSpPr>
          <p:spPr>
            <a:xfrm>
              <a:off x="9602496" y="5229644"/>
              <a:ext cx="4312170" cy="1794869"/>
            </a:xfrm>
            <a:prstGeom prst="rect">
              <a:avLst/>
            </a:prstGeom>
            <a:solidFill>
              <a:srgbClr val="CFD0D1"/>
            </a:solidFill>
          </p:spPr>
          <p:txBody>
            <a:bodyPr vert="horz" wrap="square" lIns="36000" tIns="0" rIns="36000" bIns="0" rtlCol="0">
              <a:noAutofit/>
            </a:bodyPr>
            <a:lstStyle/>
            <a:p>
              <a:pPr marL="59690" algn="just">
                <a:spcBef>
                  <a:spcPts val="910"/>
                </a:spcBef>
                <a:tabLst>
                  <a:tab pos="289560" algn="l"/>
                  <a:tab pos="290195" algn="l"/>
                </a:tabLst>
              </a:pPr>
              <a:r>
                <a:rPr lang="de-DE" sz="1600" spc="-15" dirty="0">
                  <a:latin typeface="Calibri"/>
                  <a:cs typeface="Calibri"/>
                </a:rPr>
                <a:t>Bridges verbinden zwei Netzwerke zu einem. So kann ein WIFI-AP (als infrastructure) genutzt werden um nicht-</a:t>
              </a:r>
              <a:r>
                <a:rPr lang="de-DE" sz="1600" dirty="0">
                  <a:latin typeface="Calibri"/>
                  <a:cs typeface="Calibri"/>
                </a:rPr>
                <a:t>B.A.T.M.A.N.-Geräte Zugang zum Netzwerk zu ermöglichen.</a:t>
              </a:r>
            </a:p>
          </p:txBody>
        </p:sp>
        <p:sp>
          <p:nvSpPr>
            <p:cNvPr id="4" name="object 4"/>
            <p:cNvSpPr txBox="1"/>
            <p:nvPr/>
          </p:nvSpPr>
          <p:spPr>
            <a:xfrm>
              <a:off x="9602497" y="4934620"/>
              <a:ext cx="4320000" cy="323165"/>
            </a:xfrm>
            <a:prstGeom prst="rect">
              <a:avLst/>
            </a:prstGeom>
            <a:solidFill>
              <a:srgbClr val="AC0534"/>
            </a:solidFill>
          </p:spPr>
          <p:txBody>
            <a:bodyPr vert="horz" wrap="square" lIns="36000" tIns="0" rIns="36000" bIns="0" rtlCol="0">
              <a:spAutoFit/>
            </a:bodyPr>
            <a:lstStyle/>
            <a:p>
              <a:pPr marL="121285" algn="just">
                <a:spcBef>
                  <a:spcPts val="35"/>
                </a:spcBef>
              </a:pPr>
              <a:r>
                <a:rPr lang="de-DE" sz="2100">
                  <a:solidFill>
                    <a:srgbClr val="FFFFFF"/>
                  </a:solidFill>
                  <a:latin typeface="Calibri"/>
                  <a:cs typeface="Calibri"/>
                </a:rPr>
                <a:t>Bridges</a:t>
              </a:r>
              <a:endParaRPr lang="de-DE" sz="2100">
                <a:latin typeface="Calibri"/>
                <a:cs typeface="Calibri"/>
              </a:endParaRPr>
            </a:p>
          </p:txBody>
        </p:sp>
        <p:pic>
          <p:nvPicPr>
            <p:cNvPr id="45" name="Picture 44">
              <a:extLst>
                <a:ext uri="{FF2B5EF4-FFF2-40B4-BE49-F238E27FC236}">
                  <a16:creationId xmlns:a16="http://schemas.microsoft.com/office/drawing/2014/main" id="{E6A906B5-10F0-B419-9B3F-B3CCB8D54D6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0714" t="9402" r="4860" b="28704"/>
            <a:stretch/>
          </p:blipFill>
          <p:spPr>
            <a:xfrm>
              <a:off x="11976100" y="5955664"/>
              <a:ext cx="1922384" cy="1057005"/>
            </a:xfrm>
            <a:prstGeom prst="rect">
              <a:avLst/>
            </a:prstGeom>
          </p:spPr>
        </p:pic>
        <p:sp>
          <p:nvSpPr>
            <p:cNvPr id="49" name="object 3">
              <a:extLst>
                <a:ext uri="{FF2B5EF4-FFF2-40B4-BE49-F238E27FC236}">
                  <a16:creationId xmlns:a16="http://schemas.microsoft.com/office/drawing/2014/main" id="{D6975BBB-9A02-33B7-A45C-98AD1BC6174D}"/>
                </a:ext>
              </a:extLst>
            </p:cNvPr>
            <p:cNvSpPr txBox="1"/>
            <p:nvPr/>
          </p:nvSpPr>
          <p:spPr>
            <a:xfrm>
              <a:off x="9596222" y="6215355"/>
              <a:ext cx="2227477" cy="809156"/>
            </a:xfrm>
            <a:prstGeom prst="rect">
              <a:avLst/>
            </a:prstGeom>
            <a:solidFill>
              <a:srgbClr val="CFD0D1"/>
            </a:solidFill>
          </p:spPr>
          <p:txBody>
            <a:bodyPr vert="horz" wrap="square" lIns="36000" tIns="0" rIns="36000" bIns="0" rtlCol="0">
              <a:noAutofit/>
            </a:bodyPr>
            <a:lstStyle/>
            <a:p>
              <a:pPr marL="59690" algn="just">
                <a:spcBef>
                  <a:spcPts val="910"/>
                </a:spcBef>
                <a:tabLst>
                  <a:tab pos="289560" algn="l"/>
                  <a:tab pos="290195" algn="l"/>
                </a:tabLst>
              </a:pPr>
              <a:r>
                <a:rPr lang="de-DE" sz="1600" dirty="0">
                  <a:latin typeface="Calibri"/>
                  <a:cs typeface="Calibri"/>
                </a:rPr>
                <a:t>Es kann auch zu einem Ethernet Port gebridged werden.</a:t>
              </a:r>
            </a:p>
            <a:p>
              <a:pPr marL="59690" algn="just">
                <a:spcBef>
                  <a:spcPts val="910"/>
                </a:spcBef>
                <a:tabLst>
                  <a:tab pos="289560" algn="l"/>
                  <a:tab pos="290195" algn="l"/>
                </a:tabLst>
              </a:pPr>
              <a:endParaRPr lang="de-DE" sz="1600" dirty="0">
                <a:latin typeface="Calibri"/>
                <a:cs typeface="Calibri"/>
              </a:endParaRPr>
            </a:p>
          </p:txBody>
        </p:sp>
      </p:grpSp>
      <p:sp>
        <p:nvSpPr>
          <p:cNvPr id="50" name="object 15">
            <a:extLst>
              <a:ext uri="{FF2B5EF4-FFF2-40B4-BE49-F238E27FC236}">
                <a16:creationId xmlns:a16="http://schemas.microsoft.com/office/drawing/2014/main" id="{5FF5138A-2383-72CF-7283-0FA31DC95AFC}"/>
              </a:ext>
            </a:extLst>
          </p:cNvPr>
          <p:cNvSpPr txBox="1"/>
          <p:nvPr/>
        </p:nvSpPr>
        <p:spPr>
          <a:xfrm>
            <a:off x="5904197" y="2892826"/>
            <a:ext cx="3330471" cy="6185812"/>
          </a:xfrm>
          <a:prstGeom prst="rect">
            <a:avLst/>
          </a:prstGeom>
          <a:solidFill>
            <a:srgbClr val="CFD0D1"/>
          </a:solidFill>
        </p:spPr>
        <p:txBody>
          <a:bodyPr vert="horz" wrap="square" lIns="36000" tIns="0" rIns="36000" bIns="0" rtlCol="0">
            <a:noAutofit/>
          </a:bodyPr>
          <a:lstStyle/>
          <a:p>
            <a:pPr marL="60325" algn="just">
              <a:tabLst>
                <a:tab pos="290195" algn="l"/>
                <a:tab pos="290830" algn="l"/>
              </a:tabLst>
            </a:pPr>
            <a:endParaRPr lang="de-DE" sz="1600" dirty="0">
              <a:latin typeface="Calibri"/>
              <a:cs typeface="Calibri"/>
            </a:endParaRPr>
          </a:p>
        </p:txBody>
      </p:sp>
      <p:sp>
        <p:nvSpPr>
          <p:cNvPr id="51" name="object 16">
            <a:extLst>
              <a:ext uri="{FF2B5EF4-FFF2-40B4-BE49-F238E27FC236}">
                <a16:creationId xmlns:a16="http://schemas.microsoft.com/office/drawing/2014/main" id="{A930AE0F-B9FB-A55E-7D71-0E622C28AF50}"/>
              </a:ext>
            </a:extLst>
          </p:cNvPr>
          <p:cNvSpPr txBox="1"/>
          <p:nvPr/>
        </p:nvSpPr>
        <p:spPr>
          <a:xfrm>
            <a:off x="5904196" y="2577346"/>
            <a:ext cx="3330471" cy="323165"/>
          </a:xfrm>
          <a:prstGeom prst="rect">
            <a:avLst/>
          </a:prstGeom>
          <a:solidFill>
            <a:srgbClr val="AC0534"/>
          </a:solidFill>
        </p:spPr>
        <p:txBody>
          <a:bodyPr vert="horz" wrap="square" lIns="36000" tIns="0" rIns="36000" bIns="0" rtlCol="0">
            <a:spAutoFit/>
          </a:bodyPr>
          <a:lstStyle/>
          <a:p>
            <a:pPr marL="121920" algn="just">
              <a:spcBef>
                <a:spcPts val="25"/>
              </a:spcBef>
            </a:pPr>
            <a:r>
              <a:rPr lang="de-DE" sz="2100" spc="5" dirty="0">
                <a:solidFill>
                  <a:srgbClr val="FFFFFF"/>
                </a:solidFill>
                <a:latin typeface="Calibri"/>
                <a:cs typeface="Calibri"/>
              </a:rPr>
              <a:t>Netzwerkgraph</a:t>
            </a:r>
            <a:endParaRPr lang="de-DE" sz="2100" dirty="0">
              <a:latin typeface="Calibri"/>
              <a:cs typeface="Calibri"/>
            </a:endParaRPr>
          </a:p>
        </p:txBody>
      </p:sp>
      <p:sp>
        <p:nvSpPr>
          <p:cNvPr id="52" name="object 15">
            <a:extLst>
              <a:ext uri="{FF2B5EF4-FFF2-40B4-BE49-F238E27FC236}">
                <a16:creationId xmlns:a16="http://schemas.microsoft.com/office/drawing/2014/main" id="{E8240211-F5AE-5150-1FC1-2BBFE5804B44}"/>
              </a:ext>
            </a:extLst>
          </p:cNvPr>
          <p:cNvSpPr txBox="1"/>
          <p:nvPr/>
        </p:nvSpPr>
        <p:spPr>
          <a:xfrm>
            <a:off x="226841" y="2887922"/>
            <a:ext cx="5325184" cy="6221719"/>
          </a:xfrm>
          <a:prstGeom prst="rect">
            <a:avLst/>
          </a:prstGeom>
          <a:solidFill>
            <a:srgbClr val="CFD0D1"/>
          </a:solidFill>
        </p:spPr>
        <p:txBody>
          <a:bodyPr vert="horz" wrap="square" lIns="36000" tIns="0" rIns="36000" bIns="0" rtlCol="0">
            <a:noAutofit/>
          </a:bodyPr>
          <a:lstStyle/>
          <a:p>
            <a:pPr marL="60325" algn="just">
              <a:tabLst>
                <a:tab pos="290195" algn="l"/>
                <a:tab pos="290830" algn="l"/>
              </a:tabLst>
            </a:pPr>
            <a:r>
              <a:rPr lang="de-DE" sz="1600" dirty="0">
                <a:latin typeface="Calibri"/>
                <a:cs typeface="Calibri"/>
              </a:rPr>
              <a:t>Im Rahmen des Projektes sollte ein ad-hoc Netzwerk verwendet werden um die Kommunikation zwischen mehren Raspberry Pis zu ermöglichen. Es wurde sich dazu entschieden, </a:t>
            </a:r>
          </a:p>
          <a:p>
            <a:pPr marL="60325" algn="just">
              <a:tabLst>
                <a:tab pos="290195" algn="l"/>
                <a:tab pos="290830" algn="l"/>
              </a:tabLst>
            </a:pPr>
            <a:r>
              <a:rPr lang="de-DE" sz="1600" dirty="0">
                <a:latin typeface="Calibri"/>
                <a:cs typeface="Calibri"/>
              </a:rPr>
              <a:t>B.A.T.M.A.N.</a:t>
            </a:r>
            <a:r>
              <a:rPr lang="de-DE" sz="1600" b="1" dirty="0">
                <a:latin typeface="Calibri"/>
                <a:cs typeface="Calibri"/>
              </a:rPr>
              <a:t> </a:t>
            </a:r>
            <a:r>
              <a:rPr lang="de-DE" sz="1600" dirty="0">
                <a:latin typeface="Calibri"/>
                <a:cs typeface="Calibri"/>
              </a:rPr>
              <a:t>zu nutzen. </a:t>
            </a:r>
          </a:p>
          <a:p>
            <a:pPr marL="60325" algn="just">
              <a:tabLst>
                <a:tab pos="290195" algn="l"/>
                <a:tab pos="290830" algn="l"/>
              </a:tabLst>
            </a:pPr>
            <a:r>
              <a:rPr lang="de-DE" sz="1600" dirty="0">
                <a:latin typeface="Calibri"/>
                <a:cs typeface="Calibri"/>
              </a:rPr>
              <a:t>B.A.T.M.A.N. Ist ein Routing-Protokol auf ISP/OSI Layer 2. Die Nutzung von B.A.T.M.A.N. erfolgt (theoretisch) ohne dass die darüberliegenden Layer dies wissen.</a:t>
            </a:r>
          </a:p>
          <a:p>
            <a:pPr marL="60325" algn="just">
              <a:tabLst>
                <a:tab pos="290195" algn="l"/>
                <a:tab pos="290830" algn="l"/>
              </a:tabLst>
            </a:pPr>
            <a:r>
              <a:rPr lang="de-DE" sz="1600" dirty="0">
                <a:latin typeface="Calibri"/>
                <a:cs typeface="Calibri"/>
              </a:rPr>
              <a:t>Das Protokol wird auch in der Praxis verwendet, zum Beispiel von der </a:t>
            </a:r>
            <a:r>
              <a:rPr lang="de-DE" sz="1600" i="1" dirty="0">
                <a:latin typeface="Calibri"/>
                <a:cs typeface="Calibri"/>
              </a:rPr>
              <a:t>Deutsche[n] Freifunk Gesellschaft.</a:t>
            </a:r>
            <a:endParaRPr lang="de-DE" sz="1600" dirty="0">
              <a:latin typeface="Calibri"/>
              <a:cs typeface="Calibri"/>
            </a:endParaRPr>
          </a:p>
          <a:p>
            <a:pPr marL="60325" algn="just">
              <a:tabLst>
                <a:tab pos="290195" algn="l"/>
                <a:tab pos="290830" algn="l"/>
              </a:tabLst>
            </a:pPr>
            <a:r>
              <a:rPr lang="de-DE" sz="1600" dirty="0">
                <a:latin typeface="Calibri"/>
                <a:cs typeface="Calibri"/>
              </a:rPr>
              <a:t>B.A.T.M.A.N. Ist zudem die Grundlage für eine der Positionierungsversuche der Roboter (vgl. Positionierung). Die Metrik #/255 gibt B.A.T.M.A.N.</a:t>
            </a:r>
            <a:r>
              <a:rPr lang="de-DE" sz="1600" b="1" dirty="0">
                <a:latin typeface="Calibri"/>
                <a:cs typeface="Calibri"/>
              </a:rPr>
              <a:t> </a:t>
            </a:r>
            <a:r>
              <a:rPr lang="de-DE" sz="1600" dirty="0">
                <a:latin typeface="Calibri"/>
                <a:cs typeface="Calibri"/>
              </a:rPr>
              <a:t>Aus um die Qualität zu einem anderen Gerät auszudrücken. Aufgrund von zu großen Unterschieden der Messwerte über verschiedene Geräte eignet sich diese möglichkeite höchstens um zu sagen, dass ein Gerät weit weg ist, oder nicht.</a:t>
            </a:r>
          </a:p>
          <a:p>
            <a:pPr marL="60325" algn="just">
              <a:tabLst>
                <a:tab pos="290195" algn="l"/>
                <a:tab pos="290830" algn="l"/>
              </a:tabLst>
            </a:pPr>
            <a:endParaRPr lang="de-DE" sz="1600" dirty="0">
              <a:latin typeface="Calibri"/>
              <a:cs typeface="Calibri"/>
            </a:endParaRPr>
          </a:p>
          <a:p>
            <a:pPr marL="60325" algn="just">
              <a:tabLst>
                <a:tab pos="290195" algn="l"/>
                <a:tab pos="290830" algn="l"/>
              </a:tabLst>
            </a:pPr>
            <a:endParaRPr lang="de-DE" sz="1600" dirty="0">
              <a:latin typeface="Calibri"/>
              <a:cs typeface="Calibri"/>
            </a:endParaRPr>
          </a:p>
          <a:p>
            <a:pPr marL="60325" algn="just">
              <a:tabLst>
                <a:tab pos="290195" algn="l"/>
                <a:tab pos="290830" algn="l"/>
              </a:tabLst>
            </a:pPr>
            <a:endParaRPr lang="de-DE" sz="1600" dirty="0">
              <a:latin typeface="Calibri"/>
              <a:cs typeface="Calibri"/>
            </a:endParaRPr>
          </a:p>
        </p:txBody>
      </p:sp>
      <p:grpSp>
        <p:nvGrpSpPr>
          <p:cNvPr id="30" name="Group 29">
            <a:extLst>
              <a:ext uri="{FF2B5EF4-FFF2-40B4-BE49-F238E27FC236}">
                <a16:creationId xmlns:a16="http://schemas.microsoft.com/office/drawing/2014/main" id="{780CE444-4093-0AC8-4A70-6AAAA35C4814}"/>
              </a:ext>
            </a:extLst>
          </p:cNvPr>
          <p:cNvGrpSpPr/>
          <p:nvPr/>
        </p:nvGrpSpPr>
        <p:grpSpPr>
          <a:xfrm>
            <a:off x="6048899" y="2997656"/>
            <a:ext cx="3040789" cy="5725718"/>
            <a:chOff x="6171289" y="4700461"/>
            <a:chExt cx="3040789" cy="5725718"/>
          </a:xfrm>
        </p:grpSpPr>
        <p:pic>
          <p:nvPicPr>
            <p:cNvPr id="31" name="Picture 30">
              <a:extLst>
                <a:ext uri="{FF2B5EF4-FFF2-40B4-BE49-F238E27FC236}">
                  <a16:creationId xmlns:a16="http://schemas.microsoft.com/office/drawing/2014/main" id="{6918FF91-7B4A-9141-7DE3-094A4EA3EC00}"/>
                </a:ext>
              </a:extLst>
            </p:cNvPr>
            <p:cNvPicPr>
              <a:picLocks noChangeAspect="1"/>
            </p:cNvPicPr>
            <p:nvPr/>
          </p:nvPicPr>
          <p:blipFill rotWithShape="1">
            <a:blip r:embed="rId6">
              <a:extLst>
                <a:ext uri="{28A0092B-C50C-407E-A947-70E740481C1C}">
                  <a14:useLocalDpi xmlns:a14="http://schemas.microsoft.com/office/drawing/2010/main" val="0"/>
                </a:ext>
              </a:extLst>
            </a:blip>
            <a:srcRect t="444" r="2494" b="462"/>
            <a:stretch/>
          </p:blipFill>
          <p:spPr>
            <a:xfrm>
              <a:off x="6171289" y="4700461"/>
              <a:ext cx="3040789" cy="4756610"/>
            </a:xfrm>
            <a:prstGeom prst="rect">
              <a:avLst/>
            </a:prstGeom>
          </p:spPr>
        </p:pic>
        <p:sp>
          <p:nvSpPr>
            <p:cNvPr id="37" name="object 3">
              <a:extLst>
                <a:ext uri="{FF2B5EF4-FFF2-40B4-BE49-F238E27FC236}">
                  <a16:creationId xmlns:a16="http://schemas.microsoft.com/office/drawing/2014/main" id="{29CA0543-CFFD-A37E-A459-E45B16C190E6}"/>
                </a:ext>
              </a:extLst>
            </p:cNvPr>
            <p:cNvSpPr txBox="1"/>
            <p:nvPr/>
          </p:nvSpPr>
          <p:spPr>
            <a:xfrm>
              <a:off x="6171289" y="9441294"/>
              <a:ext cx="3035245" cy="984885"/>
            </a:xfrm>
            <a:prstGeom prst="rect">
              <a:avLst/>
            </a:prstGeom>
            <a:solidFill>
              <a:schemeClr val="bg1">
                <a:lumMod val="65000"/>
              </a:schemeClr>
            </a:solidFill>
          </p:spPr>
          <p:txBody>
            <a:bodyPr vert="horz" wrap="square" lIns="36000" tIns="0" rIns="36000" bIns="0" rtlCol="0">
              <a:spAutoFit/>
            </a:bodyPr>
            <a:lstStyle/>
            <a:p>
              <a:pPr marL="59690" algn="just">
                <a:tabLst>
                  <a:tab pos="289560" algn="l"/>
                  <a:tab pos="290195" algn="l"/>
                </a:tabLst>
              </a:pPr>
              <a:r>
                <a:rPr lang="de-DE" sz="1600" dirty="0">
                  <a:latin typeface="Calibri"/>
                  <a:cs typeface="Calibri"/>
                </a:rPr>
                <a:t>Netzwerkgraph; Jede Kante stellt eine direkte Verbindung dar.</a:t>
              </a:r>
            </a:p>
            <a:p>
              <a:pPr marL="59690" algn="just">
                <a:tabLst>
                  <a:tab pos="289560" algn="l"/>
                  <a:tab pos="290195" algn="l"/>
                </a:tabLst>
              </a:pPr>
              <a:r>
                <a:rPr lang="de-DE" sz="1600" dirty="0">
                  <a:latin typeface="Calibri"/>
                  <a:cs typeface="Calibri"/>
                </a:rPr>
                <a:t>Die Namenzuweisung basiert auf MAC-Adressen</a:t>
              </a:r>
            </a:p>
          </p:txBody>
        </p:sp>
      </p:grpSp>
      <p:grpSp>
        <p:nvGrpSpPr>
          <p:cNvPr id="29" name="Group 28">
            <a:extLst>
              <a:ext uri="{FF2B5EF4-FFF2-40B4-BE49-F238E27FC236}">
                <a16:creationId xmlns:a16="http://schemas.microsoft.com/office/drawing/2014/main" id="{F23E6662-459A-AD97-2FB7-EFEE530C77AF}"/>
              </a:ext>
            </a:extLst>
          </p:cNvPr>
          <p:cNvGrpSpPr/>
          <p:nvPr/>
        </p:nvGrpSpPr>
        <p:grpSpPr>
          <a:xfrm>
            <a:off x="2445364" y="7102194"/>
            <a:ext cx="3040790" cy="1482722"/>
            <a:chOff x="6145442" y="3053705"/>
            <a:chExt cx="3040790" cy="1482722"/>
          </a:xfrm>
        </p:grpSpPr>
        <p:pic>
          <p:nvPicPr>
            <p:cNvPr id="34" name="Picture 33">
              <a:extLst>
                <a:ext uri="{FF2B5EF4-FFF2-40B4-BE49-F238E27FC236}">
                  <a16:creationId xmlns:a16="http://schemas.microsoft.com/office/drawing/2014/main" id="{3E410F2F-1A5F-8BC2-0C7F-EBDFA079D459}"/>
                </a:ext>
              </a:extLst>
            </p:cNvPr>
            <p:cNvPicPr>
              <a:picLocks noChangeAspect="1"/>
            </p:cNvPicPr>
            <p:nvPr/>
          </p:nvPicPr>
          <p:blipFill rotWithShape="1">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l="5334" t="7562" r="4888" b="8894"/>
            <a:stretch/>
          </p:blipFill>
          <p:spPr>
            <a:xfrm>
              <a:off x="6150987" y="3053705"/>
              <a:ext cx="3035245" cy="1236501"/>
            </a:xfrm>
            <a:prstGeom prst="rect">
              <a:avLst/>
            </a:prstGeom>
          </p:spPr>
        </p:pic>
        <p:sp>
          <p:nvSpPr>
            <p:cNvPr id="36" name="object 3">
              <a:extLst>
                <a:ext uri="{FF2B5EF4-FFF2-40B4-BE49-F238E27FC236}">
                  <a16:creationId xmlns:a16="http://schemas.microsoft.com/office/drawing/2014/main" id="{0CA8CF9B-CFA4-71D4-78FE-0BE1183E2018}"/>
                </a:ext>
              </a:extLst>
            </p:cNvPr>
            <p:cNvSpPr txBox="1"/>
            <p:nvPr/>
          </p:nvSpPr>
          <p:spPr>
            <a:xfrm>
              <a:off x="6145442" y="4290206"/>
              <a:ext cx="3035245" cy="246221"/>
            </a:xfrm>
            <a:prstGeom prst="rect">
              <a:avLst/>
            </a:prstGeom>
            <a:solidFill>
              <a:schemeClr val="bg1">
                <a:lumMod val="65000"/>
              </a:schemeClr>
            </a:solidFill>
          </p:spPr>
          <p:txBody>
            <a:bodyPr vert="horz" wrap="square" lIns="36000" tIns="0" rIns="36000" bIns="0" rtlCol="0">
              <a:spAutoFit/>
            </a:bodyPr>
            <a:lstStyle/>
            <a:p>
              <a:pPr marL="59690" algn="just">
                <a:tabLst>
                  <a:tab pos="289560" algn="l"/>
                  <a:tab pos="290195" algn="l"/>
                </a:tabLst>
              </a:pPr>
              <a:r>
                <a:rPr lang="de-DE" sz="1600" dirty="0">
                  <a:latin typeface="Calibri"/>
                  <a:cs typeface="Calibri"/>
                </a:rPr>
                <a:t>B.A.T.M.A.N. Logo</a:t>
              </a:r>
            </a:p>
          </p:txBody>
        </p:sp>
      </p:grpSp>
      <p:sp>
        <p:nvSpPr>
          <p:cNvPr id="54" name="object 15">
            <a:extLst>
              <a:ext uri="{FF2B5EF4-FFF2-40B4-BE49-F238E27FC236}">
                <a16:creationId xmlns:a16="http://schemas.microsoft.com/office/drawing/2014/main" id="{BB839277-8C52-8456-E934-12F2858C31BB}"/>
              </a:ext>
            </a:extLst>
          </p:cNvPr>
          <p:cNvSpPr txBox="1"/>
          <p:nvPr/>
        </p:nvSpPr>
        <p:spPr>
          <a:xfrm>
            <a:off x="218488" y="13336866"/>
            <a:ext cx="13679997" cy="3161131"/>
          </a:xfrm>
          <a:prstGeom prst="rect">
            <a:avLst/>
          </a:prstGeom>
          <a:solidFill>
            <a:srgbClr val="CFD0D1"/>
          </a:solidFill>
        </p:spPr>
        <p:txBody>
          <a:bodyPr vert="horz" wrap="square" lIns="36000" tIns="0" rIns="36000" bIns="0" rtlCol="0">
            <a:noAutofit/>
          </a:bodyPr>
          <a:lstStyle/>
          <a:p>
            <a:pPr marL="60325" algn="just">
              <a:tabLst>
                <a:tab pos="290195" algn="l"/>
                <a:tab pos="290830" algn="l"/>
              </a:tabLst>
            </a:pPr>
            <a:endParaRPr lang="de-DE" sz="1600" dirty="0">
              <a:latin typeface="Calibri"/>
              <a:cs typeface="Calibri"/>
            </a:endParaRPr>
          </a:p>
        </p:txBody>
      </p:sp>
      <p:pic>
        <p:nvPicPr>
          <p:cNvPr id="28" name="Graphic 27">
            <a:extLst>
              <a:ext uri="{FF2B5EF4-FFF2-40B4-BE49-F238E27FC236}">
                <a16:creationId xmlns:a16="http://schemas.microsoft.com/office/drawing/2014/main" id="{A785F9E3-C72D-B176-BCD8-F21F3E79ECD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0006" y="16591882"/>
            <a:ext cx="7650899" cy="2642099"/>
          </a:xfrm>
          <a:prstGeom prst="rect">
            <a:avLst/>
          </a:prstGeom>
        </p:spPr>
      </p:pic>
      <p:pic>
        <p:nvPicPr>
          <p:cNvPr id="26" name="Graphic 25">
            <a:extLst>
              <a:ext uri="{FF2B5EF4-FFF2-40B4-BE49-F238E27FC236}">
                <a16:creationId xmlns:a16="http://schemas.microsoft.com/office/drawing/2014/main" id="{E6CFDF5C-68D6-3049-C7C8-5D1C93AAF4D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0115" y="13438535"/>
            <a:ext cx="6372829" cy="2993947"/>
          </a:xfrm>
          <a:prstGeom prst="rect">
            <a:avLst/>
          </a:prstGeom>
        </p:spPr>
      </p:pic>
      <p:sp>
        <p:nvSpPr>
          <p:cNvPr id="56" name="object 15">
            <a:extLst>
              <a:ext uri="{FF2B5EF4-FFF2-40B4-BE49-F238E27FC236}">
                <a16:creationId xmlns:a16="http://schemas.microsoft.com/office/drawing/2014/main" id="{3765A7CD-C23C-6703-F644-815B3425E6FC}"/>
              </a:ext>
            </a:extLst>
          </p:cNvPr>
          <p:cNvSpPr txBox="1"/>
          <p:nvPr/>
        </p:nvSpPr>
        <p:spPr>
          <a:xfrm>
            <a:off x="8547100" y="16926496"/>
            <a:ext cx="5345546" cy="2463041"/>
          </a:xfrm>
          <a:prstGeom prst="rect">
            <a:avLst/>
          </a:prstGeom>
          <a:solidFill>
            <a:srgbClr val="CFD0D1"/>
          </a:solidFill>
        </p:spPr>
        <p:txBody>
          <a:bodyPr vert="horz" wrap="square" lIns="36000" tIns="0" rIns="36000" bIns="0" rtlCol="0">
            <a:noAutofit/>
          </a:bodyPr>
          <a:lstStyle/>
          <a:p>
            <a:pPr marL="60325" algn="just">
              <a:tabLst>
                <a:tab pos="290195" algn="l"/>
                <a:tab pos="290830" algn="l"/>
              </a:tabLst>
            </a:pPr>
            <a:r>
              <a:rPr lang="de-DE" sz="1600" dirty="0">
                <a:latin typeface="Calibri"/>
                <a:cs typeface="Calibri"/>
              </a:rPr>
              <a:t>Zu B.A.T.M.A.N.</a:t>
            </a:r>
            <a:endParaRPr lang="de-DE" sz="1600" b="1" dirty="0">
              <a:latin typeface="Calibri"/>
              <a:cs typeface="Calibri"/>
            </a:endParaRPr>
          </a:p>
          <a:p>
            <a:pPr marL="346075" indent="-285750" algn="just">
              <a:buFont typeface="Arial" panose="020B0604020202020204" pitchFamily="34" charset="0"/>
              <a:buChar char="•"/>
              <a:tabLst>
                <a:tab pos="290195" algn="l"/>
                <a:tab pos="290830" algn="l"/>
              </a:tabLst>
            </a:pPr>
            <a:r>
              <a:rPr lang="de-DE" sz="1600" i="1" dirty="0">
                <a:latin typeface="Calibri"/>
                <a:cs typeface="Calibri"/>
              </a:rPr>
              <a:t>OLSR</a:t>
            </a:r>
            <a:r>
              <a:rPr lang="de-DE" sz="1600" dirty="0">
                <a:latin typeface="Calibri"/>
                <a:cs typeface="Calibri"/>
              </a:rPr>
              <a:t> ist ein weiteres ad-hoc Protokol mit verschiedenen Versionen</a:t>
            </a:r>
          </a:p>
          <a:p>
            <a:pPr marL="60325" algn="just">
              <a:tabLst>
                <a:tab pos="290195" algn="l"/>
                <a:tab pos="290830" algn="l"/>
              </a:tabLst>
            </a:pPr>
            <a:r>
              <a:rPr lang="de-DE" sz="1600" dirty="0">
                <a:latin typeface="Calibri"/>
                <a:cs typeface="Calibri"/>
              </a:rPr>
              <a:t>Zum DHCP</a:t>
            </a:r>
          </a:p>
          <a:p>
            <a:pPr marL="346075" indent="-285750" algn="just">
              <a:buFont typeface="Arial" panose="020B0604020202020204" pitchFamily="34" charset="0"/>
              <a:buChar char="•"/>
              <a:tabLst>
                <a:tab pos="290195" algn="l"/>
                <a:tab pos="290830" algn="l"/>
              </a:tabLst>
            </a:pPr>
            <a:r>
              <a:rPr lang="de-DE" sz="1600" dirty="0">
                <a:latin typeface="Calibri"/>
                <a:cs typeface="Calibri"/>
              </a:rPr>
              <a:t>Für uns machte es Sinn einen Zentrallisierten DHCP zu verwenden, allerdings sollte auch ein verteilter DHCP ausprobiert werden</a:t>
            </a:r>
          </a:p>
        </p:txBody>
      </p:sp>
      <p:sp>
        <p:nvSpPr>
          <p:cNvPr id="8" name="object 15">
            <a:extLst>
              <a:ext uri="{FF2B5EF4-FFF2-40B4-BE49-F238E27FC236}">
                <a16:creationId xmlns:a16="http://schemas.microsoft.com/office/drawing/2014/main" id="{92FBF51D-2E2F-492E-1504-99756B1EE3D6}"/>
              </a:ext>
            </a:extLst>
          </p:cNvPr>
          <p:cNvSpPr txBox="1"/>
          <p:nvPr/>
        </p:nvSpPr>
        <p:spPr>
          <a:xfrm>
            <a:off x="6754571" y="13336866"/>
            <a:ext cx="7093698" cy="3134257"/>
          </a:xfrm>
          <a:prstGeom prst="rect">
            <a:avLst/>
          </a:prstGeom>
          <a:solidFill>
            <a:srgbClr val="CFD0D1"/>
          </a:solidFill>
        </p:spPr>
        <p:txBody>
          <a:bodyPr vert="horz" wrap="square" lIns="36000" tIns="0" rIns="36000" bIns="0" rtlCol="0">
            <a:noAutofit/>
          </a:bodyPr>
          <a:lstStyle/>
          <a:p>
            <a:pPr marL="60325" algn="just">
              <a:tabLst>
                <a:tab pos="290195" algn="l"/>
                <a:tab pos="290830" algn="l"/>
              </a:tabLst>
            </a:pPr>
            <a:r>
              <a:rPr lang="de-DE" sz="1600" dirty="0">
                <a:latin typeface="Calibri"/>
                <a:cs typeface="Calibri"/>
              </a:rPr>
              <a:t>Die Tabellen zeigen die Messergebnisse unterteilt in TCP und UDP. Die Sortierung der Reihen erfoglt alphabetisch nach der replanten Route. </a:t>
            </a:r>
            <a:r>
              <a:rPr lang="de-DE" sz="1600" i="1" dirty="0">
                <a:latin typeface="Calibri"/>
                <a:cs typeface="Calibri"/>
              </a:rPr>
              <a:t>Hops</a:t>
            </a:r>
            <a:r>
              <a:rPr lang="de-DE" sz="1600" b="1" i="1" dirty="0">
                <a:latin typeface="Calibri"/>
                <a:cs typeface="Calibri"/>
              </a:rPr>
              <a:t> </a:t>
            </a:r>
            <a:r>
              <a:rPr lang="de-DE" sz="1600" dirty="0">
                <a:latin typeface="Calibri"/>
                <a:cs typeface="Calibri"/>
              </a:rPr>
              <a:t>gibt an wie viele Sprünge tatsächlich zwischen den getesteten Pis lagen. </a:t>
            </a:r>
            <a:r>
              <a:rPr lang="de-DE" sz="1600" i="1" dirty="0">
                <a:latin typeface="Calibri"/>
                <a:cs typeface="Calibri"/>
              </a:rPr>
              <a:t>Duration</a:t>
            </a:r>
            <a:r>
              <a:rPr lang="de-DE" sz="1600" dirty="0">
                <a:latin typeface="Calibri"/>
                <a:cs typeface="Calibri"/>
              </a:rPr>
              <a:t> ist die Läange des Tests, meistens 60 Sekunden, bei UDP manchmal 500 s. </a:t>
            </a:r>
            <a:r>
              <a:rPr lang="de-DE" sz="1600" i="1" dirty="0">
                <a:latin typeface="Calibri"/>
                <a:cs typeface="Calibri"/>
              </a:rPr>
              <a:t>Frequency</a:t>
            </a:r>
            <a:r>
              <a:rPr lang="de-DE" sz="1600" dirty="0">
                <a:latin typeface="Calibri"/>
                <a:cs typeface="Calibri"/>
              </a:rPr>
              <a:t> ist das genutzte Band für den Test. </a:t>
            </a:r>
            <a:r>
              <a:rPr lang="de-DE" sz="1600" i="1" dirty="0">
                <a:latin typeface="Calibri"/>
                <a:cs typeface="Calibri"/>
              </a:rPr>
              <a:t>Tx-Power</a:t>
            </a:r>
            <a:r>
              <a:rPr lang="de-DE" sz="1600" dirty="0">
                <a:latin typeface="Calibri"/>
                <a:cs typeface="Calibri"/>
              </a:rPr>
              <a:t> Ist die Sendeleistung in dBm. </a:t>
            </a:r>
            <a:r>
              <a:rPr lang="de-DE" sz="1600" i="1" dirty="0">
                <a:latin typeface="Calibri"/>
                <a:cs typeface="Calibri"/>
              </a:rPr>
              <a:t>Hop penalty</a:t>
            </a:r>
            <a:r>
              <a:rPr lang="de-DE" sz="1600" dirty="0">
                <a:latin typeface="Calibri"/>
                <a:cs typeface="Calibri"/>
              </a:rPr>
              <a:t> sind die in B.A.T.M.A.N. </a:t>
            </a:r>
            <a:r>
              <a:rPr lang="de-DE" sz="1600" i="1" dirty="0">
                <a:latin typeface="Calibri"/>
                <a:cs typeface="Calibri"/>
              </a:rPr>
              <a:t>TCP nd</a:t>
            </a:r>
            <a:r>
              <a:rPr lang="de-DE" sz="1600" dirty="0">
                <a:latin typeface="Calibri"/>
                <a:cs typeface="Calibri"/>
              </a:rPr>
              <a:t> steht für TCP no-delay, Eingestellte Kosten um über einen weiteren PI in die Route aufzunehmen. </a:t>
            </a:r>
            <a:r>
              <a:rPr lang="de-DE" sz="1600" i="1" dirty="0">
                <a:latin typeface="Calibri"/>
                <a:cs typeface="Calibri"/>
              </a:rPr>
              <a:t>Transfer </a:t>
            </a:r>
            <a:r>
              <a:rPr lang="de-DE" sz="1600" dirty="0">
                <a:latin typeface="Calibri"/>
                <a:cs typeface="Calibri"/>
              </a:rPr>
              <a:t>gibt die übertragende Datenmenge an und </a:t>
            </a:r>
            <a:r>
              <a:rPr lang="de-DE" sz="1600" i="1" dirty="0">
                <a:latin typeface="Calibri"/>
                <a:cs typeface="Calibri"/>
              </a:rPr>
              <a:t>Bitrate</a:t>
            </a:r>
            <a:r>
              <a:rPr lang="de-DE" sz="1600" dirty="0">
                <a:latin typeface="Calibri"/>
                <a:cs typeface="Calibri"/>
              </a:rPr>
              <a:t> die entsprechende übertragungsrate als goodput. Bei </a:t>
            </a:r>
            <a:r>
              <a:rPr lang="de-DE" sz="1600" i="1" dirty="0">
                <a:latin typeface="Calibri"/>
                <a:cs typeface="Calibri"/>
              </a:rPr>
              <a:t>UDP </a:t>
            </a:r>
            <a:r>
              <a:rPr lang="de-DE" sz="1600" dirty="0">
                <a:latin typeface="Calibri"/>
                <a:cs typeface="Calibri"/>
              </a:rPr>
              <a:t>sind zusätzlich noch </a:t>
            </a:r>
            <a:r>
              <a:rPr lang="de-DE" sz="1600" i="1" dirty="0">
                <a:latin typeface="Calibri"/>
                <a:cs typeface="Calibri"/>
              </a:rPr>
              <a:t>Jitter </a:t>
            </a:r>
            <a:r>
              <a:rPr lang="de-DE" sz="1600" dirty="0">
                <a:latin typeface="Calibri"/>
                <a:cs typeface="Calibri"/>
              </a:rPr>
              <a:t>und </a:t>
            </a:r>
            <a:r>
              <a:rPr lang="de-DE" sz="1600" i="1" dirty="0">
                <a:latin typeface="Calibri"/>
                <a:cs typeface="Calibri"/>
              </a:rPr>
              <a:t>Loss </a:t>
            </a:r>
            <a:r>
              <a:rPr lang="de-DE" sz="1600" dirty="0">
                <a:latin typeface="Calibri"/>
                <a:cs typeface="Calibri"/>
              </a:rPr>
              <a:t>angegeben</a:t>
            </a:r>
            <a:r>
              <a:rPr lang="de-DE" sz="1600" i="1" dirty="0">
                <a:latin typeface="Calibri"/>
                <a:cs typeface="Calibri"/>
              </a:rPr>
              <a:t>.</a:t>
            </a:r>
          </a:p>
          <a:p>
            <a:pPr marL="60325" algn="just">
              <a:tabLst>
                <a:tab pos="290195" algn="l"/>
                <a:tab pos="290830" algn="l"/>
              </a:tabLst>
            </a:pPr>
            <a:r>
              <a:rPr lang="de-DE" sz="1600" dirty="0">
                <a:latin typeface="Calibri"/>
                <a:cs typeface="Calibri"/>
              </a:rPr>
              <a:t>Bei einem Abstand von wenigen Metern mit wenigen Hops ist die Übertrangungsrate sehr gut uns ausreichend für alle Anwendungen im Rahmen des Praktikums. Sabald mehrere Hops gemacht werden und die Pis keine direkte Sichtlinie haben, fällt die Übertragungsrate stark ab.</a:t>
            </a:r>
          </a:p>
        </p:txBody>
      </p:sp>
      <p:sp>
        <p:nvSpPr>
          <p:cNvPr id="19" name="object 15">
            <a:extLst>
              <a:ext uri="{FF2B5EF4-FFF2-40B4-BE49-F238E27FC236}">
                <a16:creationId xmlns:a16="http://schemas.microsoft.com/office/drawing/2014/main" id="{4022556B-05E3-B66B-1408-A2FED91DDA55}"/>
              </a:ext>
            </a:extLst>
          </p:cNvPr>
          <p:cNvSpPr txBox="1"/>
          <p:nvPr/>
        </p:nvSpPr>
        <p:spPr>
          <a:xfrm>
            <a:off x="226841" y="7081779"/>
            <a:ext cx="2202865" cy="1523552"/>
          </a:xfrm>
          <a:prstGeom prst="rect">
            <a:avLst/>
          </a:prstGeom>
          <a:solidFill>
            <a:srgbClr val="CFD0D1"/>
          </a:solidFill>
        </p:spPr>
        <p:txBody>
          <a:bodyPr vert="horz" wrap="square" lIns="36000" tIns="0" rIns="36000" bIns="0" rtlCol="0">
            <a:noAutofit/>
          </a:bodyPr>
          <a:lstStyle/>
          <a:p>
            <a:pPr marL="60325" algn="just">
              <a:tabLst>
                <a:tab pos="290195" algn="l"/>
                <a:tab pos="290830" algn="l"/>
              </a:tabLst>
            </a:pPr>
            <a:r>
              <a:rPr lang="de-DE" sz="1600" dirty="0">
                <a:latin typeface="Calibri"/>
                <a:cs typeface="Calibri"/>
              </a:rPr>
              <a:t>Im weiteren  werden die Netzwerkteilnehmer und wichtige Komponenten erklärt. Im Anschluss wird das Netztwerk auf Goodput zwischen je zwei Endgeräten getestet.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741</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Rosemann</dc:creator>
  <cp:lastModifiedBy>dominik potulski</cp:lastModifiedBy>
  <cp:revision>10</cp:revision>
  <dcterms:created xsi:type="dcterms:W3CDTF">2022-10-10T07:19:47Z</dcterms:created>
  <dcterms:modified xsi:type="dcterms:W3CDTF">2022-10-13T09:35:01Z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2022-10-07T00:00:00Z</vt:filetime>
  </property>
  <property fmtid="{D5CDD505-2E9C-101B-9397-08002B2CF9AE}" pid="3" name="Creator">
    <vt:lpwstr>Microsoft® PowerPoint® 2016</vt:lpwstr>
  </property>
  <property fmtid="{D5CDD505-2E9C-101B-9397-08002B2CF9AE}" pid="4" name="LastSaved">
    <vt:filetime>2022-10-10T00:00:00Z</vt:filetime>
  </property>
</Properties>
</file>