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08935" y="782192"/>
            <a:ext cx="432612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3870" y="826719"/>
            <a:ext cx="409625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032" y="1742694"/>
            <a:ext cx="8777935" cy="478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014" y="2948127"/>
            <a:ext cx="530733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宋体" panose="02010600030101010101" pitchFamily="2" charset="-122"/>
                <a:cs typeface="宋体" panose="02010600030101010101" pitchFamily="2" charset="-122"/>
              </a:rPr>
              <a:t>强大</a:t>
            </a:r>
            <a:r>
              <a:rPr sz="4800" spc="112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800" spc="-10" dirty="0"/>
              <a:t>Stream</a:t>
            </a:r>
            <a:r>
              <a:rPr sz="4800" spc="-80" dirty="0"/>
              <a:t> </a:t>
            </a:r>
            <a:r>
              <a:rPr sz="4800" dirty="0"/>
              <a:t>API</a:t>
            </a:r>
            <a:endParaRPr sz="4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的中间操作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623441"/>
            <a:ext cx="73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映射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9149" y="2377185"/>
          <a:ext cx="8174355" cy="3268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0945"/>
                <a:gridCol w="4399280"/>
              </a:tblGrid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75818"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map(Function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接收一个函数作为参数，该函数会被应用到每个元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素上，并将其映射成一个新的元素。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66356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mapToDouble(ToDoubleFunction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28650" marR="92075" indent="-5213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接收一个函数作为参数，该函数会被应用到每个元 素上，产生一个新的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DoubleStream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9975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mapToInt(ToIntFunction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9620" marR="94615" indent="-6648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接收一个函数作为参数，该函数会被应用到每个元 素上，产生一个新的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IntStream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mapToLong(ToLongFunction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接收一个函数作为参数，该函数会被应用到每个元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素上，产生一个新的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LongStream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40981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flatMap(Function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69925" marR="101600" indent="-571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接收一个函数作为参数，将流中的每个值都换成另 一个流，然后把所有流连接成一个流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的中间操作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623441"/>
            <a:ext cx="73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排序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596" y="2377185"/>
          <a:ext cx="8168640" cy="848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295"/>
                <a:gridCol w="4392930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61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sorted()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产生一个新流，其中按自然顺序排序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4596" y="3278632"/>
          <a:ext cx="8168640" cy="56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79"/>
                <a:gridCol w="4397375"/>
              </a:tblGrid>
              <a:tr h="541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sorted(Comparator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comp)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产生一个新流，其中按比较器顺序排序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235" y="857199"/>
            <a:ext cx="409625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的终止操作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0889" y="3285997"/>
          <a:ext cx="8168640" cy="31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610"/>
                <a:gridCol w="5046980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75818"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allMatch(Predicate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检查是否匹配所有元素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6635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anyMatch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Predicate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检查是否至少匹配一个元素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noneMatch(Predicate</a:t>
                      </a:r>
                      <a:r>
                        <a:rPr sz="1800" b="1" spc="37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检查是否没有匹配所有元素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70503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findFirst()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返回第一个元素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5950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findAny()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返回当前流中的任意元素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267" y="1599438"/>
            <a:ext cx="85598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终端操作会从流的流水线生成结果。其结果可以是任何不是流的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值，例如：List、Integer，甚至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 void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56845">
              <a:lnSpc>
                <a:spcPct val="100000"/>
              </a:lnSpc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查找与匹配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339" y="637743"/>
            <a:ext cx="3780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的终止操作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4596" y="1289430"/>
          <a:ext cx="8168640" cy="848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295"/>
                <a:gridCol w="439293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61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count()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返回流中元素总数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17182" y="4825491"/>
          <a:ext cx="816864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79"/>
                <a:gridCol w="4397375"/>
              </a:tblGrid>
              <a:tr h="5523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reduce(T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iden,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BinaryOperator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可以将流中元素反复结合起来，得到一个值。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回</a:t>
                      </a:r>
                      <a:r>
                        <a:rPr sz="150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65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reduce(BinaryOperator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435735" marR="285750" indent="-11417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可以将流中元素反复结合起来，得到一个值。 返回</a:t>
                      </a:r>
                      <a:r>
                        <a:rPr sz="15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Optional&lt;T&gt;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27380" y="2190876"/>
          <a:ext cx="816864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79"/>
                <a:gridCol w="4397375"/>
              </a:tblGrid>
              <a:tr h="541655"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max(Comparator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100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返回流中最大值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5568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min(Comparator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227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返回流中最小值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712787"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forEach(Consumer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115570" indent="-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内部迭</a:t>
                      </a:r>
                      <a:r>
                        <a:rPr sz="1500" b="1" spc="-1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</a:t>
                      </a:r>
                      <a:r>
                        <a:rPr sz="1500" b="1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sz="1500" b="1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Collection</a:t>
                      </a:r>
                      <a:r>
                        <a:rPr sz="1500" b="1" spc="-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接口需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要用户去做迭 </a:t>
                      </a:r>
                      <a:r>
                        <a:rPr sz="15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代，称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sz="1500" b="1" spc="-10" dirty="0">
                          <a:solidFill>
                            <a:srgbClr val="006FC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外部迭代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。相反</a:t>
                      </a:r>
                      <a:r>
                        <a:rPr sz="1500" b="1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，Stream</a:t>
                      </a:r>
                      <a:r>
                        <a:rPr sz="1500" b="1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API</a:t>
                      </a:r>
                      <a:r>
                        <a:rPr sz="1500" b="1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使用内部 迭代</a:t>
                      </a:r>
                      <a:r>
                        <a:rPr sz="15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——</a:t>
                      </a:r>
                      <a:r>
                        <a:rPr sz="15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它帮你把迭代做了)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8267" y="4353305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355" y="5970523"/>
            <a:ext cx="7121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备注：</a:t>
            </a:r>
            <a:r>
              <a:rPr sz="1800" dirty="0">
                <a:latin typeface="Calibri" panose="020F0502020204030204"/>
                <a:cs typeface="Calibri" panose="020F0502020204030204"/>
              </a:rPr>
              <a:t>map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420" dirty="0">
                <a:latin typeface="Arial Unicode MS" panose="020B0604020202020204" charset="-122"/>
                <a:cs typeface="Arial Unicode MS" panose="020B0604020202020204" charset="-122"/>
              </a:rPr>
              <a:t>和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reduce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的连接通常称</a:t>
            </a:r>
            <a:r>
              <a:rPr sz="1800" spc="409" dirty="0">
                <a:latin typeface="Arial Unicode MS" panose="020B0604020202020204" charset="-122"/>
                <a:cs typeface="Arial Unicode MS" panose="020B0604020202020204" charset="-122"/>
              </a:rPr>
              <a:t>为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map-reduce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模式，</a:t>
            </a:r>
            <a:r>
              <a:rPr sz="1800" spc="420" dirty="0">
                <a:latin typeface="Arial Unicode MS" panose="020B0604020202020204" charset="-122"/>
                <a:cs typeface="Arial Unicode MS" panose="020B0604020202020204" charset="-122"/>
              </a:rPr>
              <a:t>因</a:t>
            </a:r>
            <a:r>
              <a:rPr sz="1800" dirty="0">
                <a:latin typeface="Calibri" panose="020F0502020204030204"/>
                <a:cs typeface="Calibri" panose="020F0502020204030204"/>
              </a:rPr>
              <a:t>Google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用它 来进行网络搜索而出名。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的终止操作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867661"/>
            <a:ext cx="73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收集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4596" y="2370582"/>
          <a:ext cx="8168640" cy="848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295"/>
                <a:gridCol w="4392930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  <a:spcBef>
                          <a:spcPts val="60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61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collect(Collector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79425" marR="89535" indent="-3810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将流转换为其他形式。接收一个</a:t>
                      </a:r>
                      <a:r>
                        <a:rPr sz="1500" spc="-5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Collector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接口的 实现，用于给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Stream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中元素做汇总的方法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8540" y="3903700"/>
            <a:ext cx="73977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Collector</a:t>
            </a:r>
            <a:r>
              <a:rPr sz="20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接口中方法的实现决定了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何对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执行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收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集操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如收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集到 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Map)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但是</a:t>
            </a:r>
            <a:r>
              <a:rPr sz="20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Collectors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实用类提供了很多静态 方法，可以方便地创建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常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见收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器实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，具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体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方法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实例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下表：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154" y="902335"/>
          <a:ext cx="8928735" cy="5649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245"/>
                <a:gridCol w="2976245"/>
                <a:gridCol w="2976244"/>
              </a:tblGrid>
              <a:tr h="416813">
                <a:tc>
                  <a:txBody>
                    <a:bodyPr/>
                    <a:lstStyle/>
                    <a:p>
                      <a:pPr marL="61595">
                        <a:lnSpc>
                          <a:spcPts val="182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方法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返回类型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作用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368426">
                <a:tc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toList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List&lt;T&gt;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把流中元素收集到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List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1027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List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&lt;Employee&gt; </a:t>
                      </a: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emps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list.stream().collect(Collectors.toList());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68554">
                <a:tc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toSet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Set&lt;T&gt;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把流中元素收集到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Set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19405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Set&lt;Employee&gt; </a:t>
                      </a: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emps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list.stream().collect(Collectors.toSet());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68553">
                <a:tc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toCollection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Collection&lt;T&gt;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把流中元素收集到创建的集合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1027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Collection&lt;Employee&gt;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emps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=list.stream().collect(Collectors.toCollection(ArrayList::new));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counting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Long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计算流中元素的个数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1027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long 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count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=</a:t>
                      </a:r>
                      <a:r>
                        <a:rPr sz="1600" b="1" spc="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list.stream().collect(Collectors.counting());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68554">
                <a:tc>
                  <a:txBody>
                    <a:bodyPr/>
                    <a:lstStyle/>
                    <a:p>
                      <a:pPr marL="61595">
                        <a:lnSpc>
                          <a:spcPts val="1830"/>
                        </a:lnSpc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summingInt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Integer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对流中元素的整数属性求和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0520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int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total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=list.stream().collect(Collectors.summingInt(Employee::getSalary));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87680">
                <a:tc>
                  <a:txBody>
                    <a:bodyPr/>
                    <a:lstStyle/>
                    <a:p>
                      <a:pPr marL="61595">
                        <a:lnSpc>
                          <a:spcPts val="1830"/>
                        </a:lnSpc>
                      </a:pPr>
                      <a:r>
                        <a:rPr sz="1600" b="1" spc="-15" dirty="0">
                          <a:latin typeface="Calibri" panose="020F0502020204030204"/>
                          <a:cs typeface="Calibri" panose="020F0502020204030204"/>
                        </a:rPr>
                        <a:t>averagingInt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Double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30"/>
                        </a:lnSpc>
                      </a:pPr>
                      <a:r>
                        <a:rPr sz="1600" spc="1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计算流中元</a:t>
                      </a:r>
                      <a:r>
                        <a:rPr sz="1600" spc="2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素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Integer</a:t>
                      </a:r>
                      <a:r>
                        <a:rPr sz="1600" spc="1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属性的平均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2865">
                        <a:lnSpc>
                          <a:spcPts val="1910"/>
                        </a:lnSpc>
                      </a:pPr>
                      <a:r>
                        <a:rPr sz="16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值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0989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3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double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avg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list.stream().collect(Collectors.averagingInt(Employee::getSalary));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87680">
                <a:tc>
                  <a:txBody>
                    <a:bodyPr/>
                    <a:lstStyle/>
                    <a:p>
                      <a:pPr marL="61595">
                        <a:lnSpc>
                          <a:spcPts val="1830"/>
                        </a:lnSpc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summarizingInt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IntSummaryStatistics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30"/>
                        </a:lnSpc>
                      </a:pPr>
                      <a:r>
                        <a:rPr sz="1600" spc="1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收集流</a:t>
                      </a:r>
                      <a:r>
                        <a:rPr sz="1600" spc="2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中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Integer</a:t>
                      </a:r>
                      <a:r>
                        <a:rPr sz="1600" spc="1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属性的统计</a:t>
                      </a:r>
                      <a:r>
                        <a:rPr sz="1600" spc="2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值</a:t>
                      </a:r>
                      <a:r>
                        <a:rPr sz="1600" spc="-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。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2865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如：平均值</a:t>
                      </a:r>
                      <a:endParaRPr sz="16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50977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3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IntSummaryStatistics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iss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list.stream().collect(Collectors.summarizingInt(Employee::getSalary));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4170" y="707262"/>
          <a:ext cx="8886825" cy="615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925"/>
                <a:gridCol w="2955925"/>
                <a:gridCol w="2955925"/>
              </a:tblGrid>
              <a:tr h="342391">
                <a:tc>
                  <a:txBody>
                    <a:bodyPr/>
                    <a:lstStyle/>
                    <a:p>
                      <a:pPr marL="61595">
                        <a:lnSpc>
                          <a:spcPts val="2040"/>
                        </a:lnSpc>
                      </a:pPr>
                      <a:r>
                        <a:rPr sz="1800" b="1" spc="-5" dirty="0">
                          <a:latin typeface="Calibri" panose="020F0502020204030204"/>
                          <a:cs typeface="Calibri" panose="020F0502020204030204"/>
                        </a:rPr>
                        <a:t>joining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0"/>
                        </a:lnSpc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String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连接流中每个字符串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9">
                <a:tc gridSpan="3">
                  <a:txBody>
                    <a:bodyPr/>
                    <a:lstStyle/>
                    <a:p>
                      <a:pPr marL="61595">
                        <a:lnSpc>
                          <a:spcPts val="204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String </a:t>
                      </a: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str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list.stream().map(Employee::getName).collect(Collectors.joining());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42264">
                <a:tc>
                  <a:txBody>
                    <a:bodyPr/>
                    <a:lstStyle/>
                    <a:p>
                      <a:pPr marL="61595">
                        <a:lnSpc>
                          <a:spcPts val="2040"/>
                        </a:lnSpc>
                      </a:pPr>
                      <a:r>
                        <a:rPr sz="1800" b="1" spc="-10" dirty="0">
                          <a:latin typeface="Calibri" panose="020F0502020204030204"/>
                          <a:cs typeface="Calibri" panose="020F0502020204030204"/>
                        </a:rPr>
                        <a:t>maxBy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0"/>
                        </a:lnSpc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Optional&lt;T&gt;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根据比较器选择最大值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9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Optional&lt;Emp&gt;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max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list.stream().collect(Collectors.maxBy(comparingInt(Employee::getSalary)));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42264">
                <a:tc>
                  <a:txBody>
                    <a:bodyPr/>
                    <a:lstStyle/>
                    <a:p>
                      <a:pPr marL="61595">
                        <a:lnSpc>
                          <a:spcPts val="2045"/>
                        </a:lnSpc>
                      </a:pPr>
                      <a:r>
                        <a:rPr sz="1800" b="1" spc="-5" dirty="0">
                          <a:latin typeface="Calibri" panose="020F0502020204030204"/>
                          <a:cs typeface="Calibri" panose="020F0502020204030204"/>
                        </a:rPr>
                        <a:t>minBy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Optional&lt;T&gt;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根据比较器选择最小值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9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2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Optional&lt;Emp&gt; </a:t>
                      </a: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min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7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list.stream().collect(Collectors.minBy(comparingInt(Employee::getSalary)));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097280">
                <a:tc>
                  <a:txBody>
                    <a:bodyPr/>
                    <a:lstStyle/>
                    <a:p>
                      <a:pPr marL="61595"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Calibri" panose="020F0502020204030204"/>
                          <a:cs typeface="Calibri" panose="020F0502020204030204"/>
                        </a:rPr>
                        <a:t>reducing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归约产生的类型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51435">
                        <a:lnSpc>
                          <a:spcPts val="2130"/>
                        </a:lnSpc>
                        <a:spcBef>
                          <a:spcPts val="25"/>
                        </a:spcBef>
                      </a:pP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从一个作为</a:t>
                      </a:r>
                      <a:r>
                        <a:rPr sz="1800" spc="7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累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加器的初始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值 </a:t>
                      </a:r>
                      <a:r>
                        <a:rPr sz="1800" spc="3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开始，利用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Bina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yOpe</a:t>
                      </a: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at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00" spc="3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与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  <a:p>
                      <a:pPr marL="62230" marR="48260">
                        <a:lnSpc>
                          <a:spcPts val="2120"/>
                        </a:lnSpc>
                        <a:spcBef>
                          <a:spcPts val="70"/>
                        </a:spcBef>
                      </a:pP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流中元素逐</a:t>
                      </a:r>
                      <a:r>
                        <a:rPr sz="1800" spc="7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个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结</a:t>
                      </a:r>
                      <a:r>
                        <a:rPr sz="1800" spc="5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合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，从而归 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约成单个值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8">
                <a:tc gridSpan="3">
                  <a:txBody>
                    <a:bodyPr/>
                    <a:lstStyle/>
                    <a:p>
                      <a:pPr marL="61595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int</a:t>
                      </a:r>
                      <a:r>
                        <a:rPr sz="18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total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=list.stream().collect(Collectors.reducing(0, Employee::getSalar,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Integer::sum));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48640">
                <a:tc>
                  <a:txBody>
                    <a:bodyPr/>
                    <a:lstStyle/>
                    <a:p>
                      <a:pPr marL="61595">
                        <a:lnSpc>
                          <a:spcPts val="2050"/>
                        </a:lnSpc>
                      </a:pPr>
                      <a:r>
                        <a:rPr sz="1800" b="1" spc="-5" dirty="0">
                          <a:latin typeface="Calibri" panose="020F0502020204030204"/>
                          <a:cs typeface="Calibri" panose="020F0502020204030204"/>
                        </a:rPr>
                        <a:t>collectingAndThen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转换函数返回的类型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48260">
                        <a:lnSpc>
                          <a:spcPts val="2120"/>
                        </a:lnSpc>
                        <a:spcBef>
                          <a:spcPts val="40"/>
                        </a:spcBef>
                      </a:pP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包裹另一个</a:t>
                      </a:r>
                      <a:r>
                        <a:rPr sz="1800" spc="7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收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集</a:t>
                      </a:r>
                      <a:r>
                        <a:rPr sz="1800" spc="5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器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，对其结 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果转换函数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326008">
                <a:tc gridSpan="3">
                  <a:txBody>
                    <a:bodyPr/>
                    <a:lstStyle/>
                    <a:p>
                      <a:pPr marL="61595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int</a:t>
                      </a:r>
                      <a:r>
                        <a:rPr sz="1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how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list.stream().collect(Collectors.collectingAndThen(Collectors.toList(),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List::size));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48640">
                <a:tc>
                  <a:txBody>
                    <a:bodyPr/>
                    <a:lstStyle/>
                    <a:p>
                      <a:pPr marL="6159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Calibri" panose="020F0502020204030204"/>
                          <a:cs typeface="Calibri" panose="020F0502020204030204"/>
                        </a:rPr>
                        <a:t>groupingBy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Map&lt;K,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List&lt;T&gt;&gt;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55880">
                        <a:lnSpc>
                          <a:spcPts val="2120"/>
                        </a:lnSpc>
                        <a:spcBef>
                          <a:spcPts val="40"/>
                        </a:spcBef>
                      </a:pP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根据某属性</a:t>
                      </a:r>
                      <a:r>
                        <a:rPr sz="1800" spc="7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值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对流分</a:t>
                      </a:r>
                      <a:r>
                        <a:rPr sz="1800" spc="5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组</a:t>
                      </a:r>
                      <a:r>
                        <a:rPr sz="1800" spc="6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，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属 性为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，结果为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651954">
                <a:tc gridSpan="3">
                  <a:txBody>
                    <a:bodyPr/>
                    <a:lstStyle/>
                    <a:p>
                      <a:pPr marL="61595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Map&lt;Emp.Status,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List&lt;Emp&gt;&gt; map=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28054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.collect(Collectors.groupingBy(Employee::getStatus));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42290">
                <a:tc>
                  <a:txBody>
                    <a:bodyPr/>
                    <a:lstStyle/>
                    <a:p>
                      <a:pPr marL="61595">
                        <a:lnSpc>
                          <a:spcPts val="2050"/>
                        </a:lnSpc>
                      </a:pPr>
                      <a:r>
                        <a:rPr sz="1800" b="1" spc="-5" dirty="0">
                          <a:latin typeface="Calibri" panose="020F0502020204030204"/>
                          <a:cs typeface="Calibri" panose="020F0502020204030204"/>
                        </a:rPr>
                        <a:t>partitioningBy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Map&lt;Boolean,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List&lt;T&gt;&gt;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根据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true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或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false</a:t>
                      </a:r>
                      <a:r>
                        <a:rPr sz="18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进行分区</a:t>
                      </a:r>
                      <a:endParaRPr sz="1800">
                        <a:latin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298611">
                <a:tc gridSpan="3">
                  <a:txBody>
                    <a:bodyPr/>
                    <a:lstStyle/>
                    <a:p>
                      <a:pPr marL="61595">
                        <a:lnSpc>
                          <a:spcPts val="183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Map&lt;Boolean,List&lt;Emp&gt;&gt;</a:t>
                      </a: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vd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</a:t>
                      </a:r>
                      <a:r>
                        <a:rPr sz="1600" b="1" spc="6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list.stream().collect(Collectors.partitioningBy(Employee::getManage));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663" y="826719"/>
            <a:ext cx="2408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pc="810" dirty="0"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pc="-10" dirty="0"/>
              <a:t>Stream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2437" y="1702121"/>
            <a:ext cx="8684895" cy="35433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424180">
              <a:lnSpc>
                <a:spcPts val="4000"/>
              </a:lnSpc>
              <a:spcBef>
                <a:spcPts val="155"/>
              </a:spcBef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Java8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中有两大最为重要的改变。第一个是</a:t>
            </a:r>
            <a:r>
              <a:rPr sz="2200" spc="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sz="2200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表达式；另外一 个则是</a:t>
            </a:r>
            <a:r>
              <a:rPr sz="2200" spc="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4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API(java.util.stream.*)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2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200" spc="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Java8</a:t>
            </a:r>
            <a:r>
              <a:rPr sz="22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中处理集合的关键抽象概念，它可以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定你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希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望对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51000"/>
              </a:lnSpc>
              <a:spcBef>
                <a:spcPts val="5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集合进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行的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操作，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可以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执行非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常复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杂的查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找、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过滤和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映射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数据等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操作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。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对集合数据进行操作，就类似于使用</a:t>
            </a:r>
            <a:r>
              <a:rPr sz="2200" spc="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sz="22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执行的数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67690">
              <a:lnSpc>
                <a:spcPct val="151000"/>
              </a:lnSpc>
              <a:spcBef>
                <a:spcPts val="10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据库查询。也可以使用</a:t>
            </a:r>
            <a:r>
              <a:rPr sz="2200" spc="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2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sz="2200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来并行执行操作。简而言之， 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提供了一种高效且易于使用的处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2200" spc="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539" y="826719"/>
            <a:ext cx="2867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什么</a:t>
            </a:r>
            <a:r>
              <a:rPr spc="80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pc="-10" dirty="0"/>
              <a:t>Stream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2437" y="1559710"/>
            <a:ext cx="8612505" cy="405447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(Stream)</a:t>
            </a:r>
            <a:r>
              <a:rPr sz="2800" b="1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到底是什么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呢</a:t>
            </a:r>
            <a:r>
              <a:rPr sz="28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是数据渠道，用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操作数据源（集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、数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组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等）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生成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元素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列。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200" b="1" spc="-10" dirty="0">
                <a:solidFill>
                  <a:srgbClr val="548ED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“集合讲的是数据，流讲的是</a:t>
            </a:r>
            <a:r>
              <a:rPr sz="2200" b="1" dirty="0">
                <a:solidFill>
                  <a:srgbClr val="548ED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2200" b="1" spc="-10" dirty="0">
                <a:solidFill>
                  <a:srgbClr val="548ED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2200" b="1" spc="-5" dirty="0">
                <a:solidFill>
                  <a:srgbClr val="548ED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！”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84455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4455">
              <a:lnSpc>
                <a:spcPct val="100000"/>
              </a:lnSpc>
              <a:spcBef>
                <a:spcPts val="1205"/>
              </a:spcBef>
            </a:pP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①Stream</a:t>
            </a:r>
            <a:r>
              <a:rPr sz="20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自己不会存储元素。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4455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②Stream</a:t>
            </a:r>
            <a:r>
              <a:rPr sz="20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不会改变源对象。相反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他们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会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返回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个持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结果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445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③Stream</a:t>
            </a:r>
            <a:r>
              <a:rPr sz="2000" spc="-6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操作是延迟执行的。这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意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味着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他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们会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到需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结果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时候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才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执行。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651" y="826719"/>
            <a:ext cx="470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的操作三个步骤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4724400"/>
            <a:ext cx="8775192" cy="16565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437" y="1571006"/>
            <a:ext cx="5111750" cy="307149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55"/>
              </a:spcBef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创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z="24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Stream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一个数据源（如：集合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数组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获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一个流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1340"/>
              </a:spcBef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中间操作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一个中间操作链，对数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源的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据进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处理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1340"/>
              </a:spcBef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终止操作(终端操作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一个终止操作，执行中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操作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链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，并</a:t>
            </a: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生结果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663" y="826719"/>
            <a:ext cx="2408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创</a:t>
            </a:r>
            <a:r>
              <a:rPr spc="810" dirty="0"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pc="-10" dirty="0"/>
              <a:t>Stream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8158480" cy="252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105"/>
              </a:spcBef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Java8</a:t>
            </a:r>
            <a:r>
              <a:rPr sz="3200" spc="-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Collection</a:t>
            </a:r>
            <a:r>
              <a:rPr sz="3200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接口被扩展，提供了 两个获取流的方法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default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Stream&lt;E&gt;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stream()</a:t>
            </a:r>
            <a:r>
              <a:rPr sz="22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返回一个顺序流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35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default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Stream&lt;E&gt;</a:t>
            </a:r>
            <a:r>
              <a:rPr sz="2200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parallelStream()</a:t>
            </a:r>
            <a:r>
              <a:rPr sz="22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200" spc="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返回一个并行流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734" y="826719"/>
            <a:ext cx="2780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由数组创建流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8155940" cy="455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105"/>
              </a:spcBef>
            </a:pPr>
            <a:r>
              <a:rPr sz="3200" spc="5" dirty="0">
                <a:latin typeface="宋体" panose="02010600030101010101" pitchFamily="2" charset="-122"/>
                <a:cs typeface="宋体" panose="02010600030101010101" pitchFamily="2" charset="-122"/>
              </a:rPr>
              <a:t>Java8</a:t>
            </a:r>
            <a:r>
              <a:rPr sz="32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32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Arrays</a:t>
            </a:r>
            <a:r>
              <a:rPr sz="32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的静态方法</a:t>
            </a:r>
            <a:r>
              <a:rPr sz="3200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stream()</a:t>
            </a:r>
            <a:r>
              <a:rPr sz="32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可 以获取数组流：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sz="22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&lt;T&gt;</a:t>
            </a:r>
            <a:r>
              <a:rPr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Stream&lt;T&gt;</a:t>
            </a:r>
            <a:r>
              <a:rPr sz="22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stream(T[]</a:t>
            </a:r>
            <a:r>
              <a:rPr sz="2200" spc="-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array):</a:t>
            </a:r>
            <a:r>
              <a:rPr sz="2200" spc="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返回一个流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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 panose="05000000000000000000"/>
              <a:buChar char="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重载形式，能够处理对应基本类型的数组：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31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public static IntStream stream(int[]</a:t>
            </a:r>
            <a:r>
              <a:rPr sz="2200" spc="-1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10" dirty="0">
                <a:latin typeface="宋体" panose="02010600030101010101" pitchFamily="2" charset="-122"/>
                <a:cs typeface="宋体" panose="02010600030101010101" pitchFamily="2" charset="-122"/>
              </a:rPr>
              <a:t>array)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35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public static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LongStream stream(long[]</a:t>
            </a:r>
            <a:r>
              <a:rPr sz="2200" spc="-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array)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public static DoubleStream stream(double[]</a:t>
            </a:r>
            <a:r>
              <a:rPr sz="2200" spc="-1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array)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0859" y="826719"/>
            <a:ext cx="2320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由值创建流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8157209" cy="201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105"/>
              </a:spcBef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可以使用静态方法</a:t>
            </a:r>
            <a:r>
              <a:rPr sz="3200" spc="-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Stream.of(),</a:t>
            </a:r>
            <a:r>
              <a:rPr sz="32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通过显示值 创建一个流。它可以接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收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任意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量的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数。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sz="2200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static&lt;T&gt;</a:t>
            </a:r>
            <a:r>
              <a:rPr sz="2200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Stream&lt;T&gt;</a:t>
            </a:r>
            <a:r>
              <a:rPr sz="22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of(T...</a:t>
            </a:r>
            <a:r>
              <a:rPr sz="22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values)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: 返回一个流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364" y="814196"/>
            <a:ext cx="4926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由函数创建流：创建无限流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708531"/>
            <a:ext cx="7712709" cy="4044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75920">
              <a:lnSpc>
                <a:spcPts val="4000"/>
              </a:lnSpc>
              <a:spcBef>
                <a:spcPts val="105"/>
              </a:spcBef>
            </a:pP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可以使用静态方法</a:t>
            </a:r>
            <a:r>
              <a:rPr sz="3200" spc="-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Stream.iterate()</a:t>
            </a:r>
            <a:r>
              <a:rPr sz="3200" spc="-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和 Stream.generate(),</a:t>
            </a:r>
            <a:r>
              <a:rPr sz="3200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创建无限流。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迭代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ts val="4010"/>
              </a:lnSpc>
              <a:spcBef>
                <a:spcPts val="350"/>
              </a:spcBef>
            </a:pP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public static&lt;T&gt; Stream&lt;T&gt; iterate(final T seed, final  UnaryOperator&lt;T&gt;</a:t>
            </a:r>
            <a:r>
              <a:rPr sz="2200" spc="-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f) 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Font typeface="Wingdings" panose="05000000000000000000"/>
              <a:buChar char=""/>
              <a:tabLst>
                <a:tab pos="354965" algn="l"/>
                <a:tab pos="355600" algn="l"/>
              </a:tabLst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生成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public static&lt;T&gt; Stream&lt;T&gt; generate(Supplier&lt;T&gt; 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s)</a:t>
            </a:r>
            <a:r>
              <a:rPr sz="2200" spc="-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5" dirty="0">
                <a:latin typeface="宋体" panose="02010600030101010101" pitchFamily="2" charset="-122"/>
                <a:cs typeface="宋体" panose="02010600030101010101" pitchFamily="2" charset="-122"/>
              </a:rPr>
              <a:t>: 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Stream</a:t>
            </a:r>
            <a:r>
              <a:rPr spc="-80" dirty="0"/>
              <a:t> 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的中间操作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0889" y="3889375"/>
          <a:ext cx="8168640" cy="258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610"/>
                <a:gridCol w="5046980"/>
              </a:tblGrid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ts val="1995"/>
                        </a:lnSpc>
                        <a:spcBef>
                          <a:spcPts val="65"/>
                        </a:spcBef>
                        <a:tabLst>
                          <a:tab pos="461645" algn="l"/>
                        </a:tabLst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方	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382270" algn="l"/>
                        </a:tabLst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描	述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75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filter(Predicate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接收</a:t>
                      </a:r>
                      <a:r>
                        <a:rPr sz="150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Lambda</a:t>
                      </a:r>
                      <a:r>
                        <a:rPr sz="1500" spc="-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150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从流中排除某些元素。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6641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distinct()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051050" marR="130175" indent="-1905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筛选，通过流所生成元素的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hashCode()</a:t>
                      </a:r>
                      <a:r>
                        <a:rPr sz="1500" spc="-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equals()</a:t>
                      </a:r>
                      <a:r>
                        <a:rPr sz="1500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去 除重复元素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76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limit(long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maxSize)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截断流，使其元素不超过给定数量。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  <a:tr h="56508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skip(long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70535" marR="90170" indent="-381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跳过元素，返回一个扔掉了前</a:t>
                      </a:r>
                      <a:r>
                        <a:rPr sz="1500" spc="-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sz="1500" spc="-6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个元素的流。若流中元素 不足</a:t>
                      </a:r>
                      <a:r>
                        <a:rPr sz="15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sz="15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个，则返回一个空流。与</a:t>
                      </a:r>
                      <a:r>
                        <a:rPr sz="15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limit(n)</a:t>
                      </a:r>
                      <a:r>
                        <a:rPr sz="1500" spc="-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5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互补</a:t>
                      </a:r>
                      <a:endParaRPr sz="15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267" y="1602486"/>
            <a:ext cx="8933815" cy="200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多个</a:t>
            </a:r>
            <a:r>
              <a:rPr sz="28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中间操作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可以连接起来形成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sz="2800" b="1" spc="-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水</a:t>
            </a:r>
            <a:r>
              <a:rPr sz="28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线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除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非流水 线上触发终止操作，否则</a:t>
            </a:r>
            <a:r>
              <a:rPr sz="28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800" b="1" spc="-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间操作</a:t>
            </a:r>
            <a:r>
              <a:rPr sz="28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2800" b="1" spc="-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会执行</a:t>
            </a:r>
            <a:r>
              <a:rPr sz="2800" b="1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任</a:t>
            </a:r>
            <a:r>
              <a:rPr sz="2800" b="1" spc="-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何</a:t>
            </a:r>
            <a:r>
              <a:rPr sz="2800" b="1" spc="3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！  而在</a:t>
            </a:r>
            <a:r>
              <a:rPr sz="28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终止操作时一次性全部处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8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，称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“惰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2800" b="1" spc="-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sz="2800" b="1" spc="5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值</a:t>
            </a:r>
            <a:r>
              <a:rPr sz="2800" b="1" spc="10" dirty="0">
                <a:solidFill>
                  <a:srgbClr val="006F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56845">
              <a:lnSpc>
                <a:spcPct val="100000"/>
              </a:lnSpc>
              <a:spcBef>
                <a:spcPts val="212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筛选与切片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0dde91f-df32-4e66-88b2-9406f2156159}"/>
</p:tagLst>
</file>

<file path=ppt/tags/tag2.xml><?xml version="1.0" encoding="utf-8"?>
<p:tagLst xmlns:p="http://schemas.openxmlformats.org/presentationml/2006/main">
  <p:tag name="KSO_WM_UNIT_TABLE_BEAUTIFY" val="smartTable{baa89e89-0ac6-4ed5-9a2f-7bc14572df97}"/>
</p:tagLst>
</file>

<file path=ppt/tags/tag3.xml><?xml version="1.0" encoding="utf-8"?>
<p:tagLst xmlns:p="http://schemas.openxmlformats.org/presentationml/2006/main">
  <p:tag name="KSO_WM_UNIT_TABLE_BEAUTIFY" val="smartTable{f4ed48ac-95a5-47ca-976d-f607431a9234}"/>
</p:tagLst>
</file>

<file path=ppt/tags/tag4.xml><?xml version="1.0" encoding="utf-8"?>
<p:tagLst xmlns:p="http://schemas.openxmlformats.org/presentationml/2006/main">
  <p:tag name="KSO_WM_UNIT_TABLE_BEAUTIFY" val="smartTable{86067e3c-3f2b-4217-a651-aaeffee2a865}"/>
</p:tagLst>
</file>

<file path=ppt/tags/tag5.xml><?xml version="1.0" encoding="utf-8"?>
<p:tagLst xmlns:p="http://schemas.openxmlformats.org/presentationml/2006/main">
  <p:tag name="KSO_WM_UNIT_TABLE_BEAUTIFY" val="smartTable{b73834a1-be9a-43f3-86a8-7fb3472b2c9c}"/>
</p:tagLst>
</file>

<file path=ppt/tags/tag6.xml><?xml version="1.0" encoding="utf-8"?>
<p:tagLst xmlns:p="http://schemas.openxmlformats.org/presentationml/2006/main">
  <p:tag name="KSO_WM_UNIT_TABLE_BEAUTIFY" val="smartTable{d9871654-6274-425b-b76d-dc7bf7a5913c}"/>
</p:tagLst>
</file>

<file path=ppt/tags/tag7.xml><?xml version="1.0" encoding="utf-8"?>
<p:tagLst xmlns:p="http://schemas.openxmlformats.org/presentationml/2006/main">
  <p:tag name="KSO_WM_UNIT_TABLE_BEAUTIFY" val="smartTable{a763681b-6e28-459e-9c81-074f85386326}"/>
</p:tagLst>
</file>

<file path=ppt/tags/tag8.xml><?xml version="1.0" encoding="utf-8"?>
<p:tagLst xmlns:p="http://schemas.openxmlformats.org/presentationml/2006/main">
  <p:tag name="KSO_WM_UNIT_TABLE_BEAUTIFY" val="smartTable{0faeb631-00d1-4762-a5c9-31667f5c1a38}"/>
</p:tagLst>
</file>

<file path=ppt/tags/tag9.xml><?xml version="1.0" encoding="utf-8"?>
<p:tagLst xmlns:p="http://schemas.openxmlformats.org/presentationml/2006/main">
  <p:tag name="KSO_WM_UNIT_TABLE_BEAUTIFY" val="smartTable{cd3c8034-6019-45db-991e-ea8e5ec8899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6699</Words>
  <Application>WPS 演示</Application>
  <PresentationFormat>On-screen Show (4:3)</PresentationFormat>
  <Paragraphs>394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Times New Roman</vt:lpstr>
      <vt:lpstr>Wingdings</vt:lpstr>
      <vt:lpstr>Arial Unicode MS</vt:lpstr>
      <vt:lpstr>微软雅黑</vt:lpstr>
      <vt:lpstr>Arial Unicode MS</vt:lpstr>
      <vt:lpstr>Office Theme</vt:lpstr>
      <vt:lpstr>4-强大的Stream API</vt:lpstr>
      <vt:lpstr>了解Stream</vt:lpstr>
      <vt:lpstr>什么是Stream</vt:lpstr>
      <vt:lpstr>Stream 的操作三个步骤</vt:lpstr>
      <vt:lpstr>创建Stream</vt:lpstr>
      <vt:lpstr>由数组创建流</vt:lpstr>
      <vt:lpstr>由值创建流</vt:lpstr>
      <vt:lpstr>由函数创建流：创建无限流</vt:lpstr>
      <vt:lpstr>Stream 的中间操作</vt:lpstr>
      <vt:lpstr>Stream 的中间操作</vt:lpstr>
      <vt:lpstr>Stream 的中间操作</vt:lpstr>
      <vt:lpstr>Stream 的终止操作</vt:lpstr>
      <vt:lpstr>Stream 的终止操作</vt:lpstr>
      <vt:lpstr>Stream 的终止操作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Java8新特性</dc:title>
  <dc:creator>petrelsky5</dc:creator>
  <cp:lastModifiedBy>番茄炒蛋</cp:lastModifiedBy>
  <cp:revision>21</cp:revision>
  <dcterms:created xsi:type="dcterms:W3CDTF">2019-04-04T13:31:00Z</dcterms:created>
  <dcterms:modified xsi:type="dcterms:W3CDTF">2022-02-28T12:56:07Z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2019-04-06T00:00:00Z</vt:filetime>
  </property>
  <property fmtid="{D5CDD505-2E9C-101B-9397-08002B2CF9AE}" pid="5" name="KSOProductBuildVer">
    <vt:lpwstr>2052-11.1.0.11365</vt:lpwstr>
  </property>
  <property fmtid="{D5CDD505-2E9C-101B-9397-08002B2CF9AE}" pid="6" name="ICV">
    <vt:lpwstr>014016CA0C5A49E9B04D2F87B5089F02</vt:lpwstr>
  </property>
</Properties>
</file>