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9" r:id="rId2"/>
    <p:sldId id="360" r:id="rId3"/>
    <p:sldId id="384" r:id="rId4"/>
    <p:sldId id="256" r:id="rId5"/>
    <p:sldId id="383" r:id="rId6"/>
    <p:sldId id="277" r:id="rId7"/>
    <p:sldId id="365" r:id="rId8"/>
    <p:sldId id="382" r:id="rId9"/>
    <p:sldId id="362" r:id="rId10"/>
    <p:sldId id="381" r:id="rId11"/>
    <p:sldId id="366" r:id="rId12"/>
    <p:sldId id="363" r:id="rId13"/>
    <p:sldId id="367" r:id="rId14"/>
    <p:sldId id="368" r:id="rId15"/>
    <p:sldId id="372" r:id="rId16"/>
    <p:sldId id="373" r:id="rId17"/>
    <p:sldId id="376" r:id="rId18"/>
    <p:sldId id="375" r:id="rId19"/>
    <p:sldId id="378" r:id="rId20"/>
    <p:sldId id="390" r:id="rId21"/>
    <p:sldId id="364" r:id="rId22"/>
    <p:sldId id="391" r:id="rId23"/>
    <p:sldId id="379" r:id="rId24"/>
    <p:sldId id="387" r:id="rId25"/>
    <p:sldId id="386" r:id="rId26"/>
    <p:sldId id="385" r:id="rId27"/>
    <p:sldId id="3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F26B43"/>
          </p15:clr>
        </p15:guide>
        <p15:guide id="2" pos="816" userDrawn="1">
          <p15:clr>
            <a:srgbClr val="F26B43"/>
          </p15:clr>
        </p15:guide>
        <p15:guide id="3" pos="686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aLupa" initials="D " lastIdx="1" clrIdx="0">
    <p:extLst>
      <p:ext uri="{19B8F6BF-5375-455C-9EA6-DF929625EA0E}">
        <p15:presenceInfo xmlns:p15="http://schemas.microsoft.com/office/powerpoint/2012/main" userId="duaLu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F58"/>
    <a:srgbClr val="F2F3F7"/>
    <a:srgbClr val="242730"/>
    <a:srgbClr val="2C2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6229" autoAdjust="0"/>
  </p:normalViewPr>
  <p:slideViewPr>
    <p:cSldViewPr snapToGrid="0" showGuides="1">
      <p:cViewPr>
        <p:scale>
          <a:sx n="75" d="100"/>
          <a:sy n="75" d="100"/>
        </p:scale>
        <p:origin x="36" y="-752"/>
      </p:cViewPr>
      <p:guideLst>
        <p:guide orient="horz" pos="3888"/>
        <p:guide pos="816"/>
        <p:guide pos="6864"/>
        <p:guide orient="horz"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EA88C-2F41-44D0-BE2D-31EE5E679BC8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96C39-878D-4EFE-8A5D-DF02C98B5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494F58"/>
                </a:solidFill>
              </a:rPr>
              <a:t>For each domain we're working on, we have selected the best paper to serve as a reference for our work</a:t>
            </a:r>
            <a:endParaRPr lang="en-US" sz="1200" dirty="0">
              <a:solidFill>
                <a:srgbClr val="494F58"/>
              </a:solidFill>
            </a:endParaRP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96C39-878D-4EFE-8A5D-DF02C98B5946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2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27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2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04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83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053164F-3F5D-4306-8BB9-8C71D958F50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604000" cy="6858000"/>
          </a:xfrm>
          <a:custGeom>
            <a:avLst/>
            <a:gdLst>
              <a:gd name="connsiteX0" fmla="*/ 0 w 6604000"/>
              <a:gd name="connsiteY0" fmla="*/ 0 h 6858000"/>
              <a:gd name="connsiteX1" fmla="*/ 6604000 w 6604000"/>
              <a:gd name="connsiteY1" fmla="*/ 0 h 6858000"/>
              <a:gd name="connsiteX2" fmla="*/ 6604000 w 6604000"/>
              <a:gd name="connsiteY2" fmla="*/ 6858000 h 6858000"/>
              <a:gd name="connsiteX3" fmla="*/ 0 w 660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0" h="6858000">
                <a:moveTo>
                  <a:pt x="0" y="0"/>
                </a:moveTo>
                <a:lnTo>
                  <a:pt x="6604000" y="0"/>
                </a:lnTo>
                <a:lnTo>
                  <a:pt x="660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algn="ctr">
              <a:buNone/>
              <a:defRPr sz="140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43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06AFD4-DDDB-46C5-B861-AF0775AE92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09638"/>
            <a:ext cx="4517678" cy="4591050"/>
          </a:xfrm>
          <a:custGeom>
            <a:avLst/>
            <a:gdLst>
              <a:gd name="connsiteX0" fmla="*/ 0 w 4517678"/>
              <a:gd name="connsiteY0" fmla="*/ 0 h 4591050"/>
              <a:gd name="connsiteX1" fmla="*/ 4517678 w 4517678"/>
              <a:gd name="connsiteY1" fmla="*/ 0 h 4591050"/>
              <a:gd name="connsiteX2" fmla="*/ 4517678 w 4517678"/>
              <a:gd name="connsiteY2" fmla="*/ 4591050 h 4591050"/>
              <a:gd name="connsiteX3" fmla="*/ 0 w 4517678"/>
              <a:gd name="connsiteY3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7678" h="4591050">
                <a:moveTo>
                  <a:pt x="0" y="0"/>
                </a:moveTo>
                <a:lnTo>
                  <a:pt x="4517678" y="0"/>
                </a:lnTo>
                <a:lnTo>
                  <a:pt x="4517678" y="4591050"/>
                </a:lnTo>
                <a:lnTo>
                  <a:pt x="0" y="459105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algn="ctr">
              <a:buNone/>
              <a:defRPr sz="140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6830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3C48E8-EBE5-4635-A154-23A5308847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70246" y="1397457"/>
            <a:ext cx="4241041" cy="2671238"/>
          </a:xfrm>
          <a:custGeom>
            <a:avLst/>
            <a:gdLst>
              <a:gd name="connsiteX0" fmla="*/ 0 w 4241041"/>
              <a:gd name="connsiteY0" fmla="*/ 0 h 2671238"/>
              <a:gd name="connsiteX1" fmla="*/ 4241041 w 4241041"/>
              <a:gd name="connsiteY1" fmla="*/ 0 h 2671238"/>
              <a:gd name="connsiteX2" fmla="*/ 4241041 w 4241041"/>
              <a:gd name="connsiteY2" fmla="*/ 2671238 h 2671238"/>
              <a:gd name="connsiteX3" fmla="*/ 0 w 4241041"/>
              <a:gd name="connsiteY3" fmla="*/ 2671238 h 267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041" h="2671238">
                <a:moveTo>
                  <a:pt x="0" y="0"/>
                </a:moveTo>
                <a:lnTo>
                  <a:pt x="4241041" y="0"/>
                </a:lnTo>
                <a:lnTo>
                  <a:pt x="4241041" y="2671238"/>
                </a:lnTo>
                <a:lnTo>
                  <a:pt x="0" y="2671238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algn="ctr">
              <a:buNone/>
              <a:defRPr sz="140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25271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75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1AF164-6FFB-414F-9029-97C5CE54C2E5}"/>
              </a:ext>
            </a:extLst>
          </p:cNvPr>
          <p:cNvGrpSpPr/>
          <p:nvPr userDrawn="1"/>
        </p:nvGrpSpPr>
        <p:grpSpPr>
          <a:xfrm>
            <a:off x="3386012" y="-4276726"/>
            <a:ext cx="15411452" cy="15411452"/>
            <a:chOff x="9054410" y="-848072"/>
            <a:chExt cx="3408506" cy="34085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F89955-707A-469D-A6AD-F4A8E0C3F188}"/>
                </a:ext>
              </a:extLst>
            </p:cNvPr>
            <p:cNvSpPr/>
            <p:nvPr/>
          </p:nvSpPr>
          <p:spPr>
            <a:xfrm>
              <a:off x="9892627" y="-9855"/>
              <a:ext cx="1732073" cy="1732073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A796C7-70C7-4BCF-A4BA-9EFA286DB3A6}"/>
                </a:ext>
              </a:extLst>
            </p:cNvPr>
            <p:cNvSpPr/>
            <p:nvPr/>
          </p:nvSpPr>
          <p:spPr>
            <a:xfrm>
              <a:off x="9725675" y="-176807"/>
              <a:ext cx="2065975" cy="2065975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DCF66D-CF94-46E2-ADCF-95687D7307DE}"/>
                </a:ext>
              </a:extLst>
            </p:cNvPr>
            <p:cNvSpPr/>
            <p:nvPr/>
          </p:nvSpPr>
          <p:spPr>
            <a:xfrm>
              <a:off x="9569163" y="-333319"/>
              <a:ext cx="2379000" cy="2379000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2B6144-186F-46E6-B41B-6E8DC27030B0}"/>
                </a:ext>
              </a:extLst>
            </p:cNvPr>
            <p:cNvSpPr/>
            <p:nvPr/>
          </p:nvSpPr>
          <p:spPr>
            <a:xfrm>
              <a:off x="9398739" y="-503743"/>
              <a:ext cx="2719849" cy="2719849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7B8E91-E29E-47A9-A88B-30D702E10442}"/>
                </a:ext>
              </a:extLst>
            </p:cNvPr>
            <p:cNvSpPr/>
            <p:nvPr/>
          </p:nvSpPr>
          <p:spPr>
            <a:xfrm>
              <a:off x="9228313" y="-674169"/>
              <a:ext cx="3060701" cy="3060701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957AEE-ADD2-4D89-BD95-3ED92C8558E4}"/>
                </a:ext>
              </a:extLst>
            </p:cNvPr>
            <p:cNvSpPr/>
            <p:nvPr/>
          </p:nvSpPr>
          <p:spPr>
            <a:xfrm>
              <a:off x="9054410" y="-848072"/>
              <a:ext cx="3408506" cy="3408506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C5550C-9F66-44C6-A6A5-67B9D46CEFEC}"/>
                </a:ext>
              </a:extLst>
            </p:cNvPr>
            <p:cNvSpPr/>
            <p:nvPr/>
          </p:nvSpPr>
          <p:spPr>
            <a:xfrm>
              <a:off x="10195217" y="292735"/>
              <a:ext cx="1126893" cy="1126893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CCB19C-93AB-4AD9-8E5A-589767D1C458}"/>
                </a:ext>
              </a:extLst>
            </p:cNvPr>
            <p:cNvSpPr/>
            <p:nvPr/>
          </p:nvSpPr>
          <p:spPr>
            <a:xfrm>
              <a:off x="10031749" y="129267"/>
              <a:ext cx="1453828" cy="1453828"/>
            </a:xfrm>
            <a:prstGeom prst="ellipse">
              <a:avLst/>
            </a:prstGeom>
            <a:noFill/>
            <a:ln w="6350" cap="rnd">
              <a:solidFill>
                <a:srgbClr val="494F58">
                  <a:alpha val="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5E1E06-DCA6-4982-BAF4-E7370F783E3F}"/>
              </a:ext>
            </a:extLst>
          </p:cNvPr>
          <p:cNvSpPr/>
          <p:nvPr userDrawn="1"/>
        </p:nvSpPr>
        <p:spPr>
          <a:xfrm>
            <a:off x="8918575" y="6172200"/>
            <a:ext cx="1978024" cy="34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10000"/>
            </a:schemeClr>
          </a:solidFill>
          <a:ln w="63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355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4D9F3-22A3-447B-B36D-11E231CBB0B0}"/>
              </a:ext>
            </a:extLst>
          </p:cNvPr>
          <p:cNvSpPr txBox="1"/>
          <p:nvPr userDrawn="1"/>
        </p:nvSpPr>
        <p:spPr>
          <a:xfrm>
            <a:off x="10272094" y="6216020"/>
            <a:ext cx="5599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1100" i="0" smtClean="0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ea typeface="Noto Sans JP Light" panose="020B0300000000000000" pitchFamily="34" charset="-128"/>
                <a:cs typeface="Segoe UI" panose="020B0502040204020203" pitchFamily="34" charset="0"/>
              </a:rPr>
              <a:pPr algn="r"/>
              <a:t>‹#›</a:t>
            </a:fld>
            <a:endParaRPr lang="id-ID" sz="1100" i="0" dirty="0">
              <a:solidFill>
                <a:schemeClr val="tx1">
                  <a:lumMod val="85000"/>
                  <a:lumOff val="15000"/>
                  <a:alpha val="40000"/>
                </a:schemeClr>
              </a:solidFill>
              <a:ea typeface="Noto Sans JP Light" panose="020B03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88415-AC4F-4C62-84AE-34F10434A192}"/>
              </a:ext>
            </a:extLst>
          </p:cNvPr>
          <p:cNvSpPr txBox="1"/>
          <p:nvPr userDrawn="1"/>
        </p:nvSpPr>
        <p:spPr>
          <a:xfrm>
            <a:off x="8882062" y="6216020"/>
            <a:ext cx="1627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effectLst/>
                <a:ea typeface="Noto Sans JP Light" panose="020B0300000000000000" pitchFamily="34" charset="-128"/>
              </a:rPr>
              <a:t>www.website.com   /</a:t>
            </a:r>
            <a:endParaRPr lang="en-US" sz="1100" dirty="0">
              <a:solidFill>
                <a:schemeClr val="tx1">
                  <a:lumMod val="85000"/>
                  <a:lumOff val="15000"/>
                  <a:alpha val="40000"/>
                </a:schemeClr>
              </a:solidFill>
              <a:ea typeface="Noto Sans JP Light" panose="020B0300000000000000" pitchFamily="34" charset="-128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7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705" r:id="rId4"/>
    <p:sldLayoutId id="2147483663" r:id="rId5"/>
    <p:sldLayoutId id="2147483697" r:id="rId6"/>
    <p:sldLayoutId id="2147483714" r:id="rId7"/>
    <p:sldLayoutId id="214748371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/>
      <p:bldP spid="16" grpId="1"/>
      <p:bldP spid="18" grpId="0"/>
      <p:bldP spid="18" grpId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image" Target="../media/image9.png"/><Relationship Id="rId5" Type="http://schemas.openxmlformats.org/officeDocument/2006/relationships/slide" Target="slide14.xml"/><Relationship Id="rId10" Type="http://schemas.openxmlformats.org/officeDocument/2006/relationships/image" Target="../media/image7.svg"/><Relationship Id="rId4" Type="http://schemas.microsoft.com/office/2007/relationships/hdphoto" Target="../media/hdphoto3.wdp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760-023-02722-9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59012492030001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6083522300778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yulangone.org/conditions/psoriasis/diagnosis#:~:text=Skin%20Biopsy,skin%20biopsy%20may%20be%20performed.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yulangone.org/conditions/psoriasis/diagnosis#:~:text=Skin%20Biopsy,skin%20biopsy%20may%20be%20performed" TargetMode="External"/><Relationship Id="rId2" Type="http://schemas.openxmlformats.org/officeDocument/2006/relationships/hyperlink" Target="https://www.healthline.com/health/psoriasis/facts-statistics-infographic#causes-and-risk-factor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ciencedirect.com/science/article/pii/S0360835223007787" TargetMode="External"/><Relationship Id="rId5" Type="http://schemas.openxmlformats.org/officeDocument/2006/relationships/hyperlink" Target="https://www.sciencedirect.com/science/article/pii/S2590124920300018" TargetMode="External"/><Relationship Id="rId4" Type="http://schemas.openxmlformats.org/officeDocument/2006/relationships/hyperlink" Target="https://link.springer.com/article/10.1007/s11760-023-02722-9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psoriasis/facts-statistics-infographic#causes-and-risk-facto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yulangone.org/conditions/psoriasis/diagnosis#:~:text=Skin%20Biopsy,skin%20biopsy%20may%20be%20performed.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psoriasis/facts-statistics-infographic#causes-and-risk-factor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11894-7360-4714-2E5D-A45BCD829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C79D5B6-620F-9CEC-10F7-E58BA63E6AA0}"/>
              </a:ext>
            </a:extLst>
          </p:cNvPr>
          <p:cNvSpPr/>
          <p:nvPr/>
        </p:nvSpPr>
        <p:spPr>
          <a:xfrm>
            <a:off x="-758848" y="911408"/>
            <a:ext cx="2567712" cy="25677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C0B943-D608-A65B-FF56-2EFAF6EAA2E1}"/>
              </a:ext>
            </a:extLst>
          </p:cNvPr>
          <p:cNvSpPr/>
          <p:nvPr/>
        </p:nvSpPr>
        <p:spPr>
          <a:xfrm>
            <a:off x="9969556" y="3302551"/>
            <a:ext cx="2567712" cy="25677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9D0B7B-DF95-DE59-9A03-D43B62B715B3}"/>
              </a:ext>
            </a:extLst>
          </p:cNvPr>
          <p:cNvSpPr/>
          <p:nvPr/>
        </p:nvSpPr>
        <p:spPr>
          <a:xfrm>
            <a:off x="6118735" y="2567713"/>
            <a:ext cx="4557486" cy="4557486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CE9F8C-7FC2-3140-A3AD-30592D5415A2}"/>
              </a:ext>
            </a:extLst>
          </p:cNvPr>
          <p:cNvGrpSpPr/>
          <p:nvPr/>
        </p:nvGrpSpPr>
        <p:grpSpPr>
          <a:xfrm>
            <a:off x="1765609" y="-943429"/>
            <a:ext cx="8744858" cy="8744858"/>
            <a:chOff x="1723572" y="-943428"/>
            <a:chExt cx="8744858" cy="874485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B91354-2037-C82F-8B82-1FE4AAB14EAF}"/>
                </a:ext>
              </a:extLst>
            </p:cNvPr>
            <p:cNvSpPr/>
            <p:nvPr/>
          </p:nvSpPr>
          <p:spPr>
            <a:xfrm>
              <a:off x="1723572" y="-943428"/>
              <a:ext cx="8744858" cy="874485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3CA5D4-F3FA-729D-4A55-3AF9D7EAB31A}"/>
                </a:ext>
              </a:extLst>
            </p:cNvPr>
            <p:cNvSpPr/>
            <p:nvPr/>
          </p:nvSpPr>
          <p:spPr>
            <a:xfrm>
              <a:off x="3284456" y="617456"/>
              <a:ext cx="5623088" cy="5623088"/>
            </a:xfrm>
            <a:prstGeom prst="ellipse">
              <a:avLst/>
            </a:prstGeom>
            <a:solidFill>
              <a:srgbClr val="F2F3F7"/>
            </a:solidFill>
            <a:ln>
              <a:noFill/>
            </a:ln>
            <a:effectLst>
              <a:outerShdw blurRad="1270000" dist="1181100" dir="5400000" sx="91000" sy="9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39413A-D0C5-5F90-F7CB-4CD838FEB373}"/>
              </a:ext>
            </a:extLst>
          </p:cNvPr>
          <p:cNvSpPr txBox="1"/>
          <p:nvPr/>
        </p:nvSpPr>
        <p:spPr>
          <a:xfrm>
            <a:off x="3006903" y="1660712"/>
            <a:ext cx="61327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err="1">
                <a:solidFill>
                  <a:srgbClr val="494F58"/>
                </a:solidFill>
                <a:latin typeface="+mj-lt"/>
                <a:ea typeface="Noto Sans JP Black" panose="020B0A00000000000000" pitchFamily="34" charset="-128"/>
              </a:rPr>
              <a:t>PsorAI</a:t>
            </a:r>
            <a:r>
              <a:rPr lang="en-US" sz="7000" b="1" dirty="0">
                <a:solidFill>
                  <a:srgbClr val="494F58"/>
                </a:solidFill>
                <a:latin typeface="+mj-lt"/>
                <a:ea typeface="Noto Sans JP Black" panose="020B0A00000000000000" pitchFamily="34" charset="-128"/>
              </a:rPr>
              <a:t>:</a:t>
            </a:r>
          </a:p>
          <a:p>
            <a:pPr algn="ctr"/>
            <a:r>
              <a:rPr lang="en-GB" sz="2800" b="1" dirty="0"/>
              <a:t>Psoriasis Prediction, Detection, and Tailored Treatment with Genetic Insights</a:t>
            </a:r>
            <a:endParaRPr lang="en-US" sz="2800" b="1" dirty="0">
              <a:solidFill>
                <a:srgbClr val="494F58"/>
              </a:solidFill>
              <a:latin typeface="+mj-lt"/>
              <a:ea typeface="Noto Sans JP Black" panose="020B0A00000000000000" pitchFamily="34" charset="-12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D957F2-BCB7-DCD5-077E-06B60F491CCF}"/>
              </a:ext>
            </a:extLst>
          </p:cNvPr>
          <p:cNvGrpSpPr/>
          <p:nvPr/>
        </p:nvGrpSpPr>
        <p:grpSpPr>
          <a:xfrm>
            <a:off x="12630785" y="-1866705"/>
            <a:ext cx="298041" cy="1272344"/>
            <a:chOff x="7815952" y="2319388"/>
            <a:chExt cx="371529" cy="15860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BD8095-EA57-0039-F14E-C61A210D4353}"/>
                </a:ext>
              </a:extLst>
            </p:cNvPr>
            <p:cNvSpPr txBox="1"/>
            <p:nvPr/>
          </p:nvSpPr>
          <p:spPr>
            <a:xfrm rot="276517">
              <a:off x="7900810" y="2319388"/>
              <a:ext cx="286671" cy="1141067"/>
            </a:xfrm>
            <a:custGeom>
              <a:avLst/>
              <a:gdLst>
                <a:gd name="connsiteX0" fmla="*/ 0 w 216875"/>
                <a:gd name="connsiteY0" fmla="*/ 7003 h 1065683"/>
                <a:gd name="connsiteX1" fmla="*/ 216875 w 216875"/>
                <a:gd name="connsiteY1" fmla="*/ 7003 h 1065683"/>
                <a:gd name="connsiteX2" fmla="*/ 189124 w 216875"/>
                <a:gd name="connsiteY2" fmla="*/ 1065683 h 1065683"/>
                <a:gd name="connsiteX3" fmla="*/ 30836 w 216875"/>
                <a:gd name="connsiteY3" fmla="*/ 1065683 h 1065683"/>
                <a:gd name="connsiteX4" fmla="*/ 0 w 216875"/>
                <a:gd name="connsiteY4" fmla="*/ 7003 h 1065683"/>
                <a:gd name="connsiteX0" fmla="*/ 0 w 216875"/>
                <a:gd name="connsiteY0" fmla="*/ 10904 h 1069584"/>
                <a:gd name="connsiteX1" fmla="*/ 216875 w 216875"/>
                <a:gd name="connsiteY1" fmla="*/ 10904 h 1069584"/>
                <a:gd name="connsiteX2" fmla="*/ 189124 w 216875"/>
                <a:gd name="connsiteY2" fmla="*/ 1069584 h 1069584"/>
                <a:gd name="connsiteX3" fmla="*/ 30836 w 216875"/>
                <a:gd name="connsiteY3" fmla="*/ 1069584 h 1069584"/>
                <a:gd name="connsiteX4" fmla="*/ 0 w 216875"/>
                <a:gd name="connsiteY4" fmla="*/ 10904 h 1069584"/>
                <a:gd name="connsiteX0" fmla="*/ 0 w 216875"/>
                <a:gd name="connsiteY0" fmla="*/ 15086 h 1073766"/>
                <a:gd name="connsiteX1" fmla="*/ 216875 w 216875"/>
                <a:gd name="connsiteY1" fmla="*/ 15086 h 1073766"/>
                <a:gd name="connsiteX2" fmla="*/ 189124 w 216875"/>
                <a:gd name="connsiteY2" fmla="*/ 1073766 h 1073766"/>
                <a:gd name="connsiteX3" fmla="*/ 30836 w 216875"/>
                <a:gd name="connsiteY3" fmla="*/ 1073766 h 1073766"/>
                <a:gd name="connsiteX4" fmla="*/ 0 w 216875"/>
                <a:gd name="connsiteY4" fmla="*/ 15086 h 1073766"/>
                <a:gd name="connsiteX0" fmla="*/ 106 w 216981"/>
                <a:gd name="connsiteY0" fmla="*/ 18664 h 1077344"/>
                <a:gd name="connsiteX1" fmla="*/ 216981 w 216981"/>
                <a:gd name="connsiteY1" fmla="*/ 18664 h 1077344"/>
                <a:gd name="connsiteX2" fmla="*/ 189230 w 216981"/>
                <a:gd name="connsiteY2" fmla="*/ 1077344 h 1077344"/>
                <a:gd name="connsiteX3" fmla="*/ 30942 w 216981"/>
                <a:gd name="connsiteY3" fmla="*/ 1077344 h 1077344"/>
                <a:gd name="connsiteX4" fmla="*/ 106 w 216981"/>
                <a:gd name="connsiteY4" fmla="*/ 18664 h 1077344"/>
                <a:gd name="connsiteX0" fmla="*/ 8 w 216883"/>
                <a:gd name="connsiteY0" fmla="*/ 18664 h 1077344"/>
                <a:gd name="connsiteX1" fmla="*/ 216883 w 216883"/>
                <a:gd name="connsiteY1" fmla="*/ 18664 h 1077344"/>
                <a:gd name="connsiteX2" fmla="*/ 189132 w 216883"/>
                <a:gd name="connsiteY2" fmla="*/ 1077344 h 1077344"/>
                <a:gd name="connsiteX3" fmla="*/ 30844 w 216883"/>
                <a:gd name="connsiteY3" fmla="*/ 1077344 h 1077344"/>
                <a:gd name="connsiteX4" fmla="*/ 8 w 216883"/>
                <a:gd name="connsiteY4" fmla="*/ 18664 h 1077344"/>
                <a:gd name="connsiteX0" fmla="*/ 8 w 216884"/>
                <a:gd name="connsiteY0" fmla="*/ 22168 h 1080848"/>
                <a:gd name="connsiteX1" fmla="*/ 216883 w 216884"/>
                <a:gd name="connsiteY1" fmla="*/ 22168 h 1080848"/>
                <a:gd name="connsiteX2" fmla="*/ 189132 w 216884"/>
                <a:gd name="connsiteY2" fmla="*/ 1080848 h 1080848"/>
                <a:gd name="connsiteX3" fmla="*/ 30844 w 216884"/>
                <a:gd name="connsiteY3" fmla="*/ 1080848 h 1080848"/>
                <a:gd name="connsiteX4" fmla="*/ 8 w 216884"/>
                <a:gd name="connsiteY4" fmla="*/ 22168 h 1080848"/>
                <a:gd name="connsiteX0" fmla="*/ 53 w 216929"/>
                <a:gd name="connsiteY0" fmla="*/ 24569 h 1083249"/>
                <a:gd name="connsiteX1" fmla="*/ 216928 w 216929"/>
                <a:gd name="connsiteY1" fmla="*/ 24569 h 1083249"/>
                <a:gd name="connsiteX2" fmla="*/ 189177 w 216929"/>
                <a:gd name="connsiteY2" fmla="*/ 1083249 h 1083249"/>
                <a:gd name="connsiteX3" fmla="*/ 30889 w 216929"/>
                <a:gd name="connsiteY3" fmla="*/ 1083249 h 1083249"/>
                <a:gd name="connsiteX4" fmla="*/ 53 w 216929"/>
                <a:gd name="connsiteY4" fmla="*/ 24569 h 1083249"/>
                <a:gd name="connsiteX0" fmla="*/ 53 w 216929"/>
                <a:gd name="connsiteY0" fmla="*/ 24569 h 1092095"/>
                <a:gd name="connsiteX1" fmla="*/ 216928 w 216929"/>
                <a:gd name="connsiteY1" fmla="*/ 24569 h 1092095"/>
                <a:gd name="connsiteX2" fmla="*/ 189177 w 216929"/>
                <a:gd name="connsiteY2" fmla="*/ 1083249 h 1092095"/>
                <a:gd name="connsiteX3" fmla="*/ 30889 w 216929"/>
                <a:gd name="connsiteY3" fmla="*/ 1083249 h 1092095"/>
                <a:gd name="connsiteX4" fmla="*/ 53 w 216929"/>
                <a:gd name="connsiteY4" fmla="*/ 24569 h 1092095"/>
                <a:gd name="connsiteX0" fmla="*/ 53 w 216929"/>
                <a:gd name="connsiteY0" fmla="*/ 24569 h 1097259"/>
                <a:gd name="connsiteX1" fmla="*/ 216928 w 216929"/>
                <a:gd name="connsiteY1" fmla="*/ 24569 h 1097259"/>
                <a:gd name="connsiteX2" fmla="*/ 189177 w 216929"/>
                <a:gd name="connsiteY2" fmla="*/ 1083249 h 1097259"/>
                <a:gd name="connsiteX3" fmla="*/ 30889 w 216929"/>
                <a:gd name="connsiteY3" fmla="*/ 1083249 h 1097259"/>
                <a:gd name="connsiteX4" fmla="*/ 53 w 216929"/>
                <a:gd name="connsiteY4" fmla="*/ 24569 h 109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29" h="1097259">
                  <a:moveTo>
                    <a:pt x="53" y="24569"/>
                  </a:moveTo>
                  <a:cubicBezTo>
                    <a:pt x="-3952" y="-7774"/>
                    <a:pt x="217617" y="-8604"/>
                    <a:pt x="216928" y="24569"/>
                  </a:cubicBezTo>
                  <a:lnTo>
                    <a:pt x="189177" y="1083249"/>
                  </a:lnTo>
                  <a:cubicBezTo>
                    <a:pt x="187832" y="1100665"/>
                    <a:pt x="31405" y="1103153"/>
                    <a:pt x="30889" y="1083249"/>
                  </a:cubicBezTo>
                  <a:lnTo>
                    <a:pt x="53" y="2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398A5-AE77-9273-E7BC-543FEBE4E80E}"/>
                </a:ext>
              </a:extLst>
            </p:cNvPr>
            <p:cNvSpPr/>
            <p:nvPr/>
          </p:nvSpPr>
          <p:spPr>
            <a:xfrm>
              <a:off x="7815952" y="3596968"/>
              <a:ext cx="308486" cy="308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8E8DEB-11A4-AD08-24C4-592B78791F8C}"/>
              </a:ext>
            </a:extLst>
          </p:cNvPr>
          <p:cNvSpPr/>
          <p:nvPr/>
        </p:nvSpPr>
        <p:spPr>
          <a:xfrm>
            <a:off x="4257687" y="4453536"/>
            <a:ext cx="3760703" cy="7437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Brought to you by: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Farah Walid 222307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 Rawan Walid 223177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2A849-C4C9-40B5-ED8C-D64EF213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48" y="-246858"/>
            <a:ext cx="2143125" cy="2143125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A35DE4BB-2FE0-6E2A-AD78-2BDC74CDE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90" y="-517750"/>
            <a:ext cx="2466975" cy="1847850"/>
          </a:xfrm>
          <a:prstGeom prst="rect">
            <a:avLst/>
          </a:prstGeom>
        </p:spPr>
      </p:pic>
      <p:pic>
        <p:nvPicPr>
          <p:cNvPr id="20" name="Picture 19" descr="A logo of a university&#10;&#10;Description automatically generated">
            <a:extLst>
              <a:ext uri="{FF2B5EF4-FFF2-40B4-BE49-F238E27FC236}">
                <a16:creationId xmlns:a16="http://schemas.microsoft.com/office/drawing/2014/main" id="{A07206B2-A7CD-3CBC-4895-DEE2DED29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7" y="10884"/>
            <a:ext cx="1319216" cy="1319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6B7841-6D73-47CC-5685-2ED2D2B9A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089" y="5417526"/>
            <a:ext cx="1603911" cy="16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6553">
        <p14:flythrough/>
      </p:transition>
    </mc:Choice>
    <mc:Fallback xmlns="">
      <p:transition spd="med" advTm="65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0.12662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04283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04283 " pathEditMode="relative" rAng="0" ptsTypes="AA">
                                      <p:cBhvr>
                                        <p:cTn id="19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ccel="78667" decel="21333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9" dur="12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63313-25E5-436E-B472-BFBC7F1C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46ADDDB-020B-7E03-ADEC-ABD55BE7FC25}"/>
              </a:ext>
            </a:extLst>
          </p:cNvPr>
          <p:cNvSpPr/>
          <p:nvPr/>
        </p:nvSpPr>
        <p:spPr>
          <a:xfrm>
            <a:off x="451945" y="2328872"/>
            <a:ext cx="10825655" cy="4350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226F5-5302-D210-FBEC-D9790F6B9620}"/>
              </a:ext>
            </a:extLst>
          </p:cNvPr>
          <p:cNvSpPr txBox="1"/>
          <p:nvPr/>
        </p:nvSpPr>
        <p:spPr>
          <a:xfrm>
            <a:off x="2813423" y="628553"/>
            <a:ext cx="5926285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E17CB1-A928-8775-7A3F-BE41F55148BE}"/>
              </a:ext>
            </a:extLst>
          </p:cNvPr>
          <p:cNvSpPr/>
          <p:nvPr/>
        </p:nvSpPr>
        <p:spPr>
          <a:xfrm>
            <a:off x="1035269" y="2156038"/>
            <a:ext cx="9659006" cy="418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F07C6-15E0-88E0-A7A3-3B70D03F584D}"/>
              </a:ext>
            </a:extLst>
          </p:cNvPr>
          <p:cNvSpPr txBox="1"/>
          <p:nvPr/>
        </p:nvSpPr>
        <p:spPr>
          <a:xfrm>
            <a:off x="1229710" y="2482527"/>
            <a:ext cx="9270124" cy="386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494F58"/>
                </a:solidFill>
                <a:latin typeface="+mj-lt"/>
              </a:rPr>
              <a:t>Lack of Progression Control: </a:t>
            </a:r>
            <a:r>
              <a:rPr lang="en-GB" sz="2800" dirty="0">
                <a:solidFill>
                  <a:srgbClr val="494F58"/>
                </a:solidFill>
                <a:latin typeface="+mj-lt"/>
              </a:rPr>
              <a:t>Limited options exist to effectively slow the progression of psoriasis worldwide, precisely in Egypt.</a:t>
            </a:r>
          </a:p>
          <a:p>
            <a:pPr>
              <a:lnSpc>
                <a:spcPct val="110000"/>
              </a:lnSpc>
            </a:pPr>
            <a:endParaRPr lang="en-GB" sz="2800" dirty="0">
              <a:solidFill>
                <a:srgbClr val="494F58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endParaRPr lang="en-GB" sz="2800" b="1" dirty="0">
              <a:solidFill>
                <a:srgbClr val="494F58"/>
              </a:solidFill>
              <a:latin typeface="+mj-lt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494F58"/>
                </a:solidFill>
                <a:latin typeface="+mj-lt"/>
              </a:rPr>
              <a:t>Limited Data Availability: </a:t>
            </a:r>
            <a:r>
              <a:rPr lang="en-GB" sz="2800" dirty="0">
                <a:solidFill>
                  <a:srgbClr val="494F58"/>
                </a:solidFill>
                <a:latin typeface="+mj-lt"/>
              </a:rPr>
              <a:t>The size of the existing datasets is insufficient to enable accurate diagnosis and classification of psoriasis.</a:t>
            </a:r>
            <a:endParaRPr lang="en-US" sz="2800" dirty="0">
              <a:solidFill>
                <a:srgbClr val="494F58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5F99D6-E592-221B-F372-44E86ECB1CFB}"/>
              </a:ext>
            </a:extLst>
          </p:cNvPr>
          <p:cNvGrpSpPr/>
          <p:nvPr/>
        </p:nvGrpSpPr>
        <p:grpSpPr>
          <a:xfrm rot="914653">
            <a:off x="8661573" y="333820"/>
            <a:ext cx="931598" cy="884531"/>
            <a:chOff x="9105898" y="3567327"/>
            <a:chExt cx="1000125" cy="100012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620F11A-1FAE-9784-E38B-06079290B8F1}"/>
                </a:ext>
              </a:extLst>
            </p:cNvPr>
            <p:cNvSpPr/>
            <p:nvPr/>
          </p:nvSpPr>
          <p:spPr>
            <a:xfrm>
              <a:off x="9105898" y="3567327"/>
              <a:ext cx="1000125" cy="1000125"/>
            </a:xfrm>
            <a:prstGeom prst="ellipse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737D66-9E2B-13C0-0BDD-1A1394A9E753}"/>
                </a:ext>
              </a:extLst>
            </p:cNvPr>
            <p:cNvSpPr/>
            <p:nvPr/>
          </p:nvSpPr>
          <p:spPr>
            <a:xfrm>
              <a:off x="9263275" y="3724702"/>
              <a:ext cx="685373" cy="6853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Prob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Stat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1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/>
      <p:bldP spid="14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23371-AFB4-C7A6-2695-D3D34BC3D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97494F7-39F9-095B-74B9-A83E64DC8143}"/>
              </a:ext>
            </a:extLst>
          </p:cNvPr>
          <p:cNvSpPr/>
          <p:nvPr/>
        </p:nvSpPr>
        <p:spPr>
          <a:xfrm>
            <a:off x="8051800" y="3653375"/>
            <a:ext cx="2832100" cy="848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E80CCB-B733-D845-2FE0-76C95B20AD69}"/>
              </a:ext>
            </a:extLst>
          </p:cNvPr>
          <p:cNvSpPr/>
          <p:nvPr/>
        </p:nvSpPr>
        <p:spPr>
          <a:xfrm>
            <a:off x="1295400" y="3653375"/>
            <a:ext cx="2832100" cy="84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DC02B-5E58-5B46-B82E-31B571573E30}"/>
              </a:ext>
            </a:extLst>
          </p:cNvPr>
          <p:cNvSpPr txBox="1"/>
          <p:nvPr/>
        </p:nvSpPr>
        <p:spPr>
          <a:xfrm>
            <a:off x="1981200" y="957937"/>
            <a:ext cx="8229600" cy="79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400" dirty="0">
                <a:solidFill>
                  <a:srgbClr val="494F58"/>
                </a:solidFill>
                <a:latin typeface="+mj-lt"/>
              </a:rPr>
              <a:t>Mission &amp; Vision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857C4-4C86-1566-850D-ECFF40CE2463}"/>
              </a:ext>
            </a:extLst>
          </p:cNvPr>
          <p:cNvSpPr/>
          <p:nvPr/>
        </p:nvSpPr>
        <p:spPr>
          <a:xfrm>
            <a:off x="2186651" y="2619896"/>
            <a:ext cx="3841750" cy="2972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2E3FC-820B-D8B5-71C2-C4CBAB21725B}"/>
              </a:ext>
            </a:extLst>
          </p:cNvPr>
          <p:cNvGrpSpPr/>
          <p:nvPr/>
        </p:nvGrpSpPr>
        <p:grpSpPr>
          <a:xfrm>
            <a:off x="2474094" y="3098040"/>
            <a:ext cx="3306810" cy="2209964"/>
            <a:chOff x="2464108" y="3029728"/>
            <a:chExt cx="3306810" cy="22099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F5F37D-AE09-9141-AFF7-0FA14462EC0F}"/>
                </a:ext>
              </a:extLst>
            </p:cNvPr>
            <p:cNvSpPr txBox="1"/>
            <p:nvPr/>
          </p:nvSpPr>
          <p:spPr>
            <a:xfrm>
              <a:off x="2484081" y="3029728"/>
              <a:ext cx="3286837" cy="1905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GB" b="1" dirty="0">
                  <a:solidFill>
                    <a:srgbClr val="494F58"/>
                  </a:solidFill>
                  <a:latin typeface="+mj-lt"/>
                </a:rPr>
                <a:t>To improve psoriasis care by integrating advanced AI for early detection, genetic history, and personalized treatment, alongside resources for patient support and education in Egypt.</a:t>
              </a:r>
              <a:endParaRPr lang="en-US" b="1" dirty="0">
                <a:solidFill>
                  <a:srgbClr val="494F58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B0D84A-5460-12E8-E295-4C15E5C07756}"/>
                </a:ext>
              </a:extLst>
            </p:cNvPr>
            <p:cNvSpPr txBox="1"/>
            <p:nvPr/>
          </p:nvSpPr>
          <p:spPr>
            <a:xfrm>
              <a:off x="2464108" y="4889981"/>
              <a:ext cx="3286837" cy="34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endParaRPr lang="en-US" sz="1400" dirty="0">
                <a:solidFill>
                  <a:srgbClr val="494F58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D8CEC74-0C19-DF9E-4D15-F3E3BCC23215}"/>
              </a:ext>
            </a:extLst>
          </p:cNvPr>
          <p:cNvSpPr/>
          <p:nvPr/>
        </p:nvSpPr>
        <p:spPr>
          <a:xfrm>
            <a:off x="6163600" y="2619896"/>
            <a:ext cx="3841750" cy="2972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0FED79-37FA-1A4A-379B-DF83912FB4CE}"/>
              </a:ext>
            </a:extLst>
          </p:cNvPr>
          <p:cNvGrpSpPr/>
          <p:nvPr/>
        </p:nvGrpSpPr>
        <p:grpSpPr>
          <a:xfrm>
            <a:off x="6441057" y="3077755"/>
            <a:ext cx="3286837" cy="2209964"/>
            <a:chOff x="6441057" y="3077755"/>
            <a:chExt cx="3286837" cy="22099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A8C4FC-0D28-DC77-A6D0-E227E4A5F473}"/>
                </a:ext>
              </a:extLst>
            </p:cNvPr>
            <p:cNvSpPr txBox="1"/>
            <p:nvPr/>
          </p:nvSpPr>
          <p:spPr>
            <a:xfrm>
              <a:off x="6441057" y="3077755"/>
              <a:ext cx="3286837" cy="220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GB" b="1" dirty="0">
                  <a:solidFill>
                    <a:srgbClr val="494F58"/>
                  </a:solidFill>
                  <a:latin typeface="+mj-lt"/>
                </a:rPr>
                <a:t>To be a leading platform for accessible, accurate, and supportive psoriasis management, empowering patients with better diagnosis, treatment, and understanding of their condition.</a:t>
              </a:r>
              <a:endParaRPr lang="en-US" b="1" dirty="0">
                <a:solidFill>
                  <a:srgbClr val="494F58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60A27-DF17-5C02-7A5C-595B0B84A813}"/>
                </a:ext>
              </a:extLst>
            </p:cNvPr>
            <p:cNvSpPr txBox="1"/>
            <p:nvPr/>
          </p:nvSpPr>
          <p:spPr>
            <a:xfrm>
              <a:off x="6441057" y="4889981"/>
              <a:ext cx="3286837" cy="34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endParaRPr lang="en-US" sz="1400" dirty="0">
                <a:solidFill>
                  <a:srgbClr val="494F58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0C233F0-1257-A640-41BD-3D6423C2416A}"/>
              </a:ext>
            </a:extLst>
          </p:cNvPr>
          <p:cNvSpPr txBox="1"/>
          <p:nvPr/>
        </p:nvSpPr>
        <p:spPr>
          <a:xfrm>
            <a:off x="2981276" y="2610640"/>
            <a:ext cx="2292446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accent1"/>
                </a:solidFill>
                <a:latin typeface="+mj-lt"/>
              </a:rPr>
              <a:t>Mission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CDB0-0D95-2E8B-A794-008EEA42BE47}"/>
              </a:ext>
            </a:extLst>
          </p:cNvPr>
          <p:cNvSpPr txBox="1"/>
          <p:nvPr/>
        </p:nvSpPr>
        <p:spPr>
          <a:xfrm>
            <a:off x="6944805" y="2591896"/>
            <a:ext cx="2292446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accent2"/>
                </a:solidFill>
                <a:latin typeface="+mj-lt"/>
              </a:rPr>
              <a:t>Vision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66819-B0DE-290B-8743-5DD88E5FC607}"/>
              </a:ext>
            </a:extLst>
          </p:cNvPr>
          <p:cNvGrpSpPr/>
          <p:nvPr/>
        </p:nvGrpSpPr>
        <p:grpSpPr>
          <a:xfrm>
            <a:off x="8201416" y="950784"/>
            <a:ext cx="859193" cy="859193"/>
            <a:chOff x="7654879" y="2359165"/>
            <a:chExt cx="859193" cy="8591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CD03CE-751C-B135-715E-2BE1C1167D74}"/>
                </a:ext>
              </a:extLst>
            </p:cNvPr>
            <p:cNvGrpSpPr/>
            <p:nvPr/>
          </p:nvGrpSpPr>
          <p:grpSpPr>
            <a:xfrm>
              <a:off x="7654879" y="2359165"/>
              <a:ext cx="859193" cy="859193"/>
              <a:chOff x="9105899" y="3567326"/>
              <a:chExt cx="1000125" cy="100012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3C13729-50C4-210B-68CA-15829E937A8F}"/>
                  </a:ext>
                </a:extLst>
              </p:cNvPr>
              <p:cNvSpPr/>
              <p:nvPr/>
            </p:nvSpPr>
            <p:spPr>
              <a:xfrm>
                <a:off x="9105899" y="3567326"/>
                <a:ext cx="1000125" cy="1000125"/>
              </a:xfrm>
              <a:prstGeom prst="ellipse">
                <a:avLst/>
              </a:prstGeom>
              <a:solidFill>
                <a:schemeClr val="accent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74DBF89-B14C-7C87-D297-5B338A855487}"/>
                  </a:ext>
                </a:extLst>
              </p:cNvPr>
              <p:cNvSpPr/>
              <p:nvPr/>
            </p:nvSpPr>
            <p:spPr>
              <a:xfrm>
                <a:off x="9263275" y="3724702"/>
                <a:ext cx="685373" cy="6853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963842-262C-9CE5-C037-EF9B0E132AF7}"/>
                </a:ext>
              </a:extLst>
            </p:cNvPr>
            <p:cNvSpPr/>
            <p:nvPr/>
          </p:nvSpPr>
          <p:spPr>
            <a:xfrm>
              <a:off x="7959386" y="2663672"/>
              <a:ext cx="250178" cy="250178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8FD7C97-67C0-A83D-F97D-D04CA980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213" y="6167947"/>
            <a:ext cx="2354702" cy="4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4" grpId="0"/>
      <p:bldP spid="7" grpId="0" animBg="1"/>
      <p:bldP spid="16" grpId="0" animBg="1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E37DB-0139-7ACC-391D-172B082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D441B202-7580-754B-39BA-1B7D27D0DF2D}"/>
              </a:ext>
            </a:extLst>
          </p:cNvPr>
          <p:cNvSpPr/>
          <p:nvPr/>
        </p:nvSpPr>
        <p:spPr>
          <a:xfrm>
            <a:off x="-3091940" y="-684765"/>
            <a:ext cx="8227530" cy="8227530"/>
          </a:xfrm>
          <a:prstGeom prst="donut">
            <a:avLst>
              <a:gd name="adj" fmla="val 141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AFF495-561D-E676-BAF8-84A8C5B70B06}"/>
              </a:ext>
            </a:extLst>
          </p:cNvPr>
          <p:cNvSpPr/>
          <p:nvPr/>
        </p:nvSpPr>
        <p:spPr>
          <a:xfrm>
            <a:off x="1498600" y="1130300"/>
            <a:ext cx="4597400" cy="4597400"/>
          </a:xfrm>
          <a:prstGeom prst="ellipse">
            <a:avLst/>
          </a:prstGeom>
          <a:solidFill>
            <a:schemeClr val="bg1"/>
          </a:solidFill>
          <a:ln w="44450"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BEE586-F021-0407-FAA4-4BBB90CBD9A0}"/>
              </a:ext>
            </a:extLst>
          </p:cNvPr>
          <p:cNvSpPr/>
          <p:nvPr/>
        </p:nvSpPr>
        <p:spPr>
          <a:xfrm>
            <a:off x="3766273" y="1788070"/>
            <a:ext cx="3141133" cy="3032695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6748D-2A10-8CBE-D636-D6F2F900F1ED}"/>
              </a:ext>
            </a:extLst>
          </p:cNvPr>
          <p:cNvSpPr/>
          <p:nvPr/>
        </p:nvSpPr>
        <p:spPr>
          <a:xfrm>
            <a:off x="6286754" y="3920715"/>
            <a:ext cx="2993880" cy="2588523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B5A243-C125-12FA-D1B6-B514BD590D01}"/>
              </a:ext>
            </a:extLst>
          </p:cNvPr>
          <p:cNvSpPr/>
          <p:nvPr/>
        </p:nvSpPr>
        <p:spPr>
          <a:xfrm>
            <a:off x="6548043" y="-28813"/>
            <a:ext cx="2906695" cy="2928837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4BEE-54E9-9686-089F-4914471A37EF}"/>
              </a:ext>
            </a:extLst>
          </p:cNvPr>
          <p:cNvSpPr txBox="1"/>
          <p:nvPr/>
        </p:nvSpPr>
        <p:spPr>
          <a:xfrm>
            <a:off x="6983379" y="203061"/>
            <a:ext cx="2066558" cy="8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600"/>
              </a:spcBef>
              <a:defRPr sz="1400">
                <a:solidFill>
                  <a:srgbClr val="494F58"/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Early Prediction</a:t>
            </a:r>
            <a:endParaRPr lang="en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9BCFA-DA05-7A7C-176D-3F3E19BB8C7A}"/>
              </a:ext>
            </a:extLst>
          </p:cNvPr>
          <p:cNvSpPr txBox="1"/>
          <p:nvPr/>
        </p:nvSpPr>
        <p:spPr>
          <a:xfrm>
            <a:off x="7177819" y="997894"/>
            <a:ext cx="1710186" cy="156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GB" sz="1500" dirty="0">
                <a:solidFill>
                  <a:schemeClr val="bg1"/>
                </a:solidFill>
              </a:rPr>
              <a:t>Apply genetic analysis to assess &amp; predict psoriasis risk for early intervention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258BF-9462-1CDA-DDDC-DD6EF61CB9BB}"/>
              </a:ext>
            </a:extLst>
          </p:cNvPr>
          <p:cNvSpPr txBox="1"/>
          <p:nvPr/>
        </p:nvSpPr>
        <p:spPr>
          <a:xfrm>
            <a:off x="6908105" y="4172503"/>
            <a:ext cx="1887132" cy="13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600"/>
              </a:spcBef>
              <a:defRPr sz="1400">
                <a:solidFill>
                  <a:srgbClr val="494F58"/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</a:rPr>
              <a:t>Personalized Treatment</a:t>
            </a:r>
            <a:endParaRPr lang="en-ID" sz="2400" b="1" dirty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endParaRPr lang="en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6E6D5-4070-21D6-3906-DCF6FF01084E}"/>
              </a:ext>
            </a:extLst>
          </p:cNvPr>
          <p:cNvSpPr txBox="1"/>
          <p:nvPr/>
        </p:nvSpPr>
        <p:spPr>
          <a:xfrm>
            <a:off x="6959287" y="5057041"/>
            <a:ext cx="1663048" cy="126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GB" sz="1500" dirty="0">
                <a:solidFill>
                  <a:schemeClr val="bg1"/>
                </a:solidFill>
              </a:rPr>
              <a:t>Tailored treatment plans based on patient information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DD1BA7-2DF7-5EA6-6053-6977B416D6C7}"/>
              </a:ext>
            </a:extLst>
          </p:cNvPr>
          <p:cNvGrpSpPr/>
          <p:nvPr/>
        </p:nvGrpSpPr>
        <p:grpSpPr>
          <a:xfrm>
            <a:off x="1529627" y="3091671"/>
            <a:ext cx="2288692" cy="731484"/>
            <a:chOff x="1636296" y="2757392"/>
            <a:chExt cx="2288692" cy="7314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1DA7AC-CD7E-105A-330D-C1F5557FE2A9}"/>
                </a:ext>
              </a:extLst>
            </p:cNvPr>
            <p:cNvSpPr txBox="1"/>
            <p:nvPr/>
          </p:nvSpPr>
          <p:spPr>
            <a:xfrm>
              <a:off x="1636296" y="3139100"/>
              <a:ext cx="2288692" cy="349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sz="1400" dirty="0">
                  <a:solidFill>
                    <a:srgbClr val="494F58"/>
                  </a:solidFill>
                </a:rPr>
                <a:t>Setting stones of our journey</a:t>
              </a:r>
              <a:endParaRPr lang="en-US" sz="1600" dirty="0">
                <a:solidFill>
                  <a:srgbClr val="494F58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42D291-535E-DB17-FD14-29ECEAF4CB23}"/>
                </a:ext>
              </a:extLst>
            </p:cNvPr>
            <p:cNvSpPr txBox="1"/>
            <p:nvPr/>
          </p:nvSpPr>
          <p:spPr>
            <a:xfrm>
              <a:off x="1636296" y="2757392"/>
              <a:ext cx="2288692" cy="47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400" b="1" dirty="0">
                  <a:solidFill>
                    <a:srgbClr val="494F58"/>
                  </a:solidFill>
                  <a:latin typeface="+mj-lt"/>
                </a:rPr>
                <a:t>Objectives</a:t>
              </a:r>
              <a:endParaRPr lang="en-US" b="1" dirty="0">
                <a:solidFill>
                  <a:srgbClr val="494F58"/>
                </a:solidFill>
                <a:latin typeface="+mj-lt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D307EEC-DA6B-69BD-73B9-A83134AFAE56}"/>
              </a:ext>
            </a:extLst>
          </p:cNvPr>
          <p:cNvSpPr/>
          <p:nvPr/>
        </p:nvSpPr>
        <p:spPr>
          <a:xfrm>
            <a:off x="1946098" y="2566400"/>
            <a:ext cx="457559" cy="457559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3D6ABD-FC20-3500-3A8E-5E7EC7B04DE5}"/>
              </a:ext>
            </a:extLst>
          </p:cNvPr>
          <p:cNvSpPr/>
          <p:nvPr/>
        </p:nvSpPr>
        <p:spPr>
          <a:xfrm>
            <a:off x="8860807" y="2108290"/>
            <a:ext cx="3331193" cy="2928837"/>
          </a:xfrm>
          <a:prstGeom prst="ellipse">
            <a:avLst/>
          </a:prstGeom>
          <a:solidFill>
            <a:schemeClr val="accent5"/>
          </a:solidFill>
          <a:ln w="44450">
            <a:solidFill>
              <a:schemeClr val="bg1"/>
            </a:solidFill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C12065-D975-AF0B-94DC-5C2DB13388B5}"/>
              </a:ext>
            </a:extLst>
          </p:cNvPr>
          <p:cNvGrpSpPr/>
          <p:nvPr/>
        </p:nvGrpSpPr>
        <p:grpSpPr>
          <a:xfrm>
            <a:off x="9486838" y="2403967"/>
            <a:ext cx="2172842" cy="2749580"/>
            <a:chOff x="8956779" y="2991913"/>
            <a:chExt cx="2172842" cy="27495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F6DEB1-6C5A-A570-B599-8D81E4A17DAC}"/>
                </a:ext>
              </a:extLst>
            </p:cNvPr>
            <p:cNvSpPr txBox="1"/>
            <p:nvPr/>
          </p:nvSpPr>
          <p:spPr>
            <a:xfrm>
              <a:off x="8956779" y="2991913"/>
              <a:ext cx="2168309" cy="884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600"/>
                </a:spcBef>
                <a:defRPr sz="1400">
                  <a:solidFill>
                    <a:srgbClr val="494F58"/>
                  </a:solidFill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Awareness &amp; Support</a:t>
              </a:r>
              <a:endParaRPr lang="en-ID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7C38BC-292A-61E5-A988-FA28B0639283}"/>
                </a:ext>
              </a:extLst>
            </p:cNvPr>
            <p:cNvSpPr txBox="1"/>
            <p:nvPr/>
          </p:nvSpPr>
          <p:spPr>
            <a:xfrm>
              <a:off x="9077866" y="3795960"/>
              <a:ext cx="2051755" cy="1945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GB" sz="1500" dirty="0">
                  <a:solidFill>
                    <a:schemeClr val="bg1"/>
                  </a:solidFill>
                </a:rPr>
                <a:t>Raise awareness of psoriasis with an engaging platform that provides several options </a:t>
              </a:r>
              <a:endParaRPr lang="en-US" sz="1500" dirty="0">
                <a:solidFill>
                  <a:schemeClr val="bg1"/>
                </a:solidFill>
              </a:endParaRPr>
            </a:p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F89A304-8960-0802-3817-B235E41CAD3C}"/>
              </a:ext>
            </a:extLst>
          </p:cNvPr>
          <p:cNvSpPr txBox="1"/>
          <p:nvPr/>
        </p:nvSpPr>
        <p:spPr>
          <a:xfrm>
            <a:off x="4015805" y="2319925"/>
            <a:ext cx="2707334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600"/>
              </a:spcBef>
              <a:defRPr sz="1400">
                <a:solidFill>
                  <a:srgbClr val="494F58"/>
                </a:solidFill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</a:rPr>
              <a:t>Accurate Detection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283FD-4090-6410-530D-752118EEE5E7}"/>
              </a:ext>
            </a:extLst>
          </p:cNvPr>
          <p:cNvSpPr txBox="1"/>
          <p:nvPr/>
        </p:nvSpPr>
        <p:spPr>
          <a:xfrm>
            <a:off x="4078135" y="2900024"/>
            <a:ext cx="2560156" cy="126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GB" sz="1500" dirty="0">
                <a:solidFill>
                  <a:schemeClr val="bg1"/>
                </a:solidFill>
              </a:rPr>
              <a:t>Using ML &amp; DL models to identify/classify &amp; distinguish psoriasis from other similar disease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3D193-271F-EC0C-DB87-4D1DBE0E1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450" y="6174237"/>
            <a:ext cx="2051755" cy="5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8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decel="10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" grpId="0" animBg="1"/>
      <p:bldP spid="4" grpId="0" animBg="1"/>
      <p:bldP spid="5" grpId="0" animBg="1"/>
      <p:bldP spid="7" grpId="0" animBg="1"/>
      <p:bldP spid="15" grpId="0"/>
      <p:bldP spid="17" grpId="0"/>
      <p:bldP spid="16" grpId="0"/>
      <p:bldP spid="18" grpId="0"/>
      <p:bldP spid="23" grpId="0" animBg="1"/>
      <p:bldP spid="23" grpId="1" animBg="1"/>
      <p:bldP spid="6" grpId="0" animBg="1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DB9B2-7581-C01B-9357-3A9A1D886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 34">
            <a:extLst>
              <a:ext uri="{FF2B5EF4-FFF2-40B4-BE49-F238E27FC236}">
                <a16:creationId xmlns:a16="http://schemas.microsoft.com/office/drawing/2014/main" id="{7F511BA9-F9B3-C6F8-0C83-40A2F47A828B}"/>
              </a:ext>
            </a:extLst>
          </p:cNvPr>
          <p:cNvSpPr/>
          <p:nvPr/>
        </p:nvSpPr>
        <p:spPr>
          <a:xfrm flipV="1">
            <a:off x="3307873" y="3514347"/>
            <a:ext cx="667508" cy="667508"/>
          </a:xfrm>
          <a:prstGeom prst="arc">
            <a:avLst>
              <a:gd name="adj1" fmla="val 20555"/>
              <a:gd name="adj2" fmla="val 10787589"/>
            </a:avLst>
          </a:prstGeom>
          <a:noFill/>
          <a:ln w="9525" cap="rnd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72F1EA-C0D1-C078-3710-8006574DD87D}"/>
              </a:ext>
            </a:extLst>
          </p:cNvPr>
          <p:cNvSpPr/>
          <p:nvPr/>
        </p:nvSpPr>
        <p:spPr>
          <a:xfrm flipV="1">
            <a:off x="8216620" y="3514347"/>
            <a:ext cx="667508" cy="667508"/>
          </a:xfrm>
          <a:prstGeom prst="arc">
            <a:avLst>
              <a:gd name="adj1" fmla="val 20555"/>
              <a:gd name="adj2" fmla="val 10787589"/>
            </a:avLst>
          </a:prstGeom>
          <a:noFill/>
          <a:ln w="9525" cap="rnd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8F0A8BA-4945-46A3-D7D8-196736CC836C}"/>
              </a:ext>
            </a:extLst>
          </p:cNvPr>
          <p:cNvSpPr/>
          <p:nvPr/>
        </p:nvSpPr>
        <p:spPr>
          <a:xfrm>
            <a:off x="5762247" y="4787521"/>
            <a:ext cx="667508" cy="667508"/>
          </a:xfrm>
          <a:prstGeom prst="arc">
            <a:avLst>
              <a:gd name="adj1" fmla="val 20555"/>
              <a:gd name="adj2" fmla="val 10787589"/>
            </a:avLst>
          </a:prstGeom>
          <a:noFill/>
          <a:ln w="9525" cap="rnd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C13C15-B4FA-AEC3-A157-D12083A4345C}"/>
              </a:ext>
            </a:extLst>
          </p:cNvPr>
          <p:cNvSpPr/>
          <p:nvPr/>
        </p:nvSpPr>
        <p:spPr>
          <a:xfrm>
            <a:off x="7288558" y="3898530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63016-20BD-42F6-E0BA-9568ECF12C46}"/>
              </a:ext>
            </a:extLst>
          </p:cNvPr>
          <p:cNvSpPr/>
          <p:nvPr/>
        </p:nvSpPr>
        <p:spPr>
          <a:xfrm>
            <a:off x="2286956" y="3912818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7B05F-6923-3977-8441-C8D2AA057212}"/>
              </a:ext>
            </a:extLst>
          </p:cNvPr>
          <p:cNvSpPr txBox="1"/>
          <p:nvPr/>
        </p:nvSpPr>
        <p:spPr>
          <a:xfrm>
            <a:off x="1981200" y="2154700"/>
            <a:ext cx="8229600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494F58"/>
                </a:solidFill>
                <a:latin typeface="+mj-lt"/>
              </a:rPr>
              <a:t>Related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B0AA6C-B43A-63EC-13EB-9C8056AFA248}"/>
              </a:ext>
            </a:extLst>
          </p:cNvPr>
          <p:cNvGrpSpPr/>
          <p:nvPr/>
        </p:nvGrpSpPr>
        <p:grpSpPr>
          <a:xfrm>
            <a:off x="3220869" y="4066927"/>
            <a:ext cx="468190" cy="468190"/>
            <a:chOff x="2180345" y="4002210"/>
            <a:chExt cx="468190" cy="4681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6160F1-0B53-BE60-2F8F-E2BB8BA1FDDD}"/>
                </a:ext>
              </a:extLst>
            </p:cNvPr>
            <p:cNvSpPr/>
            <p:nvPr/>
          </p:nvSpPr>
          <p:spPr>
            <a:xfrm>
              <a:off x="2180345" y="4002210"/>
              <a:ext cx="468190" cy="4681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A1C62A-7744-E78B-A441-C52C80732EA0}"/>
                </a:ext>
              </a:extLst>
            </p:cNvPr>
            <p:cNvSpPr/>
            <p:nvPr/>
          </p:nvSpPr>
          <p:spPr>
            <a:xfrm>
              <a:off x="2316503" y="4138368"/>
              <a:ext cx="195874" cy="195874"/>
            </a:xfrm>
            <a:prstGeom prst="rect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06049E-F01D-283A-9569-90879A920CC8}"/>
              </a:ext>
            </a:extLst>
          </p:cNvPr>
          <p:cNvSpPr txBox="1"/>
          <p:nvPr/>
        </p:nvSpPr>
        <p:spPr>
          <a:xfrm>
            <a:off x="2498168" y="4580790"/>
            <a:ext cx="1913592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latin typeface="+mj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Classification/</a:t>
            </a:r>
          </a:p>
          <a:p>
            <a:pPr algn="ctr">
              <a:lnSpc>
                <a:spcPct val="110000"/>
              </a:lnSpc>
            </a:pPr>
            <a:r>
              <a:rPr lang="en-US" sz="1600" b="1" dirty="0">
                <a:latin typeface="+mj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Detection</a:t>
            </a:r>
            <a:endParaRPr lang="en-US" sz="1600" b="1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F55FAA-FD40-FB84-F92F-02B19328C49A}"/>
              </a:ext>
            </a:extLst>
          </p:cNvPr>
          <p:cNvSpPr/>
          <p:nvPr/>
        </p:nvSpPr>
        <p:spPr>
          <a:xfrm>
            <a:off x="4741330" y="3912818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C31D1-DE8C-060F-61FA-9E8124F62EFD}"/>
              </a:ext>
            </a:extLst>
          </p:cNvPr>
          <p:cNvSpPr txBox="1"/>
          <p:nvPr/>
        </p:nvSpPr>
        <p:spPr>
          <a:xfrm>
            <a:off x="4952542" y="4651216"/>
            <a:ext cx="1913592" cy="34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latin typeface="+mj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Genetic History </a:t>
            </a:r>
            <a:endParaRPr lang="en-US" sz="1600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AAA97D-432A-F6E6-54F3-0876CCD57D99}"/>
              </a:ext>
            </a:extLst>
          </p:cNvPr>
          <p:cNvSpPr txBox="1"/>
          <p:nvPr/>
        </p:nvSpPr>
        <p:spPr>
          <a:xfrm>
            <a:off x="7499770" y="4636928"/>
            <a:ext cx="1913592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latin typeface="+mj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Overall Treatment</a:t>
            </a:r>
            <a:endParaRPr lang="en-US" sz="1600" b="1" dirty="0">
              <a:latin typeface="+mj-lt"/>
            </a:endParaRPr>
          </a:p>
          <a:p>
            <a:pPr algn="ctr">
              <a:lnSpc>
                <a:spcPct val="110000"/>
              </a:lnSpc>
            </a:pPr>
            <a:endParaRPr lang="en-US" sz="1600" b="1" dirty="0">
              <a:solidFill>
                <a:srgbClr val="494F58"/>
              </a:solidFill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CCE8AE-5342-2061-D304-80D9C1F5FFAB}"/>
              </a:ext>
            </a:extLst>
          </p:cNvPr>
          <p:cNvGrpSpPr/>
          <p:nvPr/>
        </p:nvGrpSpPr>
        <p:grpSpPr>
          <a:xfrm>
            <a:off x="5675243" y="4066927"/>
            <a:ext cx="468190" cy="468190"/>
            <a:chOff x="4634719" y="4002210"/>
            <a:chExt cx="468190" cy="46819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64321C-1E88-746B-5C58-093A153EA6A8}"/>
                </a:ext>
              </a:extLst>
            </p:cNvPr>
            <p:cNvSpPr/>
            <p:nvPr/>
          </p:nvSpPr>
          <p:spPr>
            <a:xfrm>
              <a:off x="4634719" y="4002210"/>
              <a:ext cx="468190" cy="4681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27D7DB-A4F3-5C40-69A8-0943FE435FCA}"/>
                </a:ext>
              </a:extLst>
            </p:cNvPr>
            <p:cNvSpPr/>
            <p:nvPr/>
          </p:nvSpPr>
          <p:spPr>
            <a:xfrm>
              <a:off x="4765421" y="4132912"/>
              <a:ext cx="206787" cy="206787"/>
            </a:xfrm>
            <a:prstGeom prst="rect">
              <a:avLst/>
            </a:prstGeom>
            <a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7C171C-AD2A-FD1C-4FED-B52853A78001}"/>
              </a:ext>
            </a:extLst>
          </p:cNvPr>
          <p:cNvGrpSpPr/>
          <p:nvPr/>
        </p:nvGrpSpPr>
        <p:grpSpPr>
          <a:xfrm>
            <a:off x="8222471" y="4052639"/>
            <a:ext cx="468190" cy="468190"/>
            <a:chOff x="9543466" y="4002210"/>
            <a:chExt cx="468190" cy="46819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CE3728-3D59-1699-DE44-565909686FBF}"/>
                </a:ext>
              </a:extLst>
            </p:cNvPr>
            <p:cNvSpPr/>
            <p:nvPr/>
          </p:nvSpPr>
          <p:spPr>
            <a:xfrm>
              <a:off x="9543466" y="4002210"/>
              <a:ext cx="468190" cy="4681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EB4652-882C-F793-CA45-F8495201720B}"/>
                </a:ext>
              </a:extLst>
            </p:cNvPr>
            <p:cNvSpPr/>
            <p:nvPr/>
          </p:nvSpPr>
          <p:spPr>
            <a:xfrm>
              <a:off x="9652472" y="4111216"/>
              <a:ext cx="250178" cy="250178"/>
            </a:xfrm>
            <a:prstGeom prst="rect">
              <a:avLst/>
            </a:pr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FAF085D-1FF2-C16C-7283-D7AC6BEC97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4128" y="5995752"/>
            <a:ext cx="2336016" cy="5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  <p:bldP spid="26" grpId="0" animBg="1"/>
      <p:bldP spid="5" grpId="0" animBg="1"/>
      <p:bldP spid="2" grpId="0"/>
      <p:bldP spid="10" grpId="0"/>
      <p:bldP spid="14" grpId="0" animBg="1"/>
      <p:bldP spid="1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79CC-E12B-CCCE-BCDD-01758781C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620A2-D67A-E72D-2190-CD42467554D7}"/>
              </a:ext>
            </a:extLst>
          </p:cNvPr>
          <p:cNvSpPr txBox="1"/>
          <p:nvPr/>
        </p:nvSpPr>
        <p:spPr>
          <a:xfrm>
            <a:off x="261221" y="143217"/>
            <a:ext cx="9747253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800" dirty="0">
                <a:solidFill>
                  <a:srgbClr val="494F58"/>
                </a:solidFill>
                <a:latin typeface="+mj-lt"/>
              </a:rPr>
              <a:t>Automated Detection and Classification of Psoriasis </a:t>
            </a:r>
          </a:p>
          <a:p>
            <a:pPr>
              <a:lnSpc>
                <a:spcPct val="110000"/>
              </a:lnSpc>
            </a:pPr>
            <a:r>
              <a:rPr lang="en-GB" sz="2800" dirty="0">
                <a:solidFill>
                  <a:srgbClr val="494F58"/>
                </a:solidFill>
                <a:latin typeface="+mj-lt"/>
              </a:rPr>
              <a:t>Types Using Deep Neural Networks </a:t>
            </a:r>
          </a:p>
          <a:p>
            <a:pPr>
              <a:lnSpc>
                <a:spcPct val="110000"/>
              </a:lnSpc>
            </a:pPr>
            <a:r>
              <a:rPr lang="en-GB" sz="2800" dirty="0">
                <a:solidFill>
                  <a:srgbClr val="494F58"/>
                </a:solidFill>
                <a:latin typeface="+mj-lt"/>
              </a:rPr>
              <a:t>from Dermatology Images</a:t>
            </a:r>
            <a:endParaRPr lang="en-US" sz="44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8A211-B39B-5F2B-9AC5-A056ADE24054}"/>
              </a:ext>
            </a:extLst>
          </p:cNvPr>
          <p:cNvSpPr txBox="1"/>
          <p:nvPr/>
        </p:nvSpPr>
        <p:spPr>
          <a:xfrm>
            <a:off x="278625" y="1560405"/>
            <a:ext cx="1047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Muhammad Sajid Rashid, Ghulam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Gilanie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, Saira Naveed, Sana Cheema, Muhammad Sajid. &lt;2024&gt;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AC643-098D-3321-89A3-1105D9ED5CA9}"/>
              </a:ext>
            </a:extLst>
          </p:cNvPr>
          <p:cNvSpPr txBox="1"/>
          <p:nvPr/>
        </p:nvSpPr>
        <p:spPr>
          <a:xfrm>
            <a:off x="278625" y="1954500"/>
            <a:ext cx="8211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Overall Summary</a:t>
            </a:r>
            <a:r>
              <a:rPr lang="en-US" altLang="en-US" sz="2000" dirty="0">
                <a:latin typeface="+mj-lt"/>
              </a:rPr>
              <a:t>: A lightweight DNN model classifies five psoriasis types from images, using RGB-to-</a:t>
            </a:r>
            <a:r>
              <a:rPr lang="en-US" altLang="en-US" sz="2000" dirty="0" err="1">
                <a:latin typeface="+mj-lt"/>
              </a:rPr>
              <a:t>YCbCr</a:t>
            </a:r>
            <a:r>
              <a:rPr lang="en-US" altLang="en-US" sz="2000" dirty="0">
                <a:latin typeface="+mj-lt"/>
              </a:rPr>
              <a:t> color transformation for enhanced feature extraction.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+mj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Models Used</a:t>
            </a:r>
            <a:r>
              <a:rPr lang="en-US" altLang="en-US" sz="2000" dirty="0">
                <a:latin typeface="+mj-lt"/>
              </a:rPr>
              <a:t>: 17-layer Deep Neural Network (DNN).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+mj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Conclusion</a:t>
            </a:r>
            <a:r>
              <a:rPr lang="en-US" altLang="en-US" sz="2000" dirty="0">
                <a:latin typeface="+mj-lt"/>
              </a:rPr>
              <a:t>: This model is effective for mobile deployment in remote areas, aiding in accessible dermatological diagnosis.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Challenges/Limitations</a:t>
            </a:r>
            <a:r>
              <a:rPr lang="en-US" altLang="en-US" sz="2000" dirty="0">
                <a:latin typeface="+mj-lt"/>
              </a:rPr>
              <a:t>: requires noise-free images.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Future Work</a:t>
            </a:r>
            <a:r>
              <a:rPr lang="en-US" altLang="en-US" sz="2000" dirty="0">
                <a:latin typeface="+mj-lt"/>
              </a:rPr>
              <a:t>: Expand to other skin conditions and improve robustness across image variations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85C9D-6977-6AEA-03A5-F5FD4A90325B}"/>
              </a:ext>
            </a:extLst>
          </p:cNvPr>
          <p:cNvSpPr txBox="1"/>
          <p:nvPr/>
        </p:nvSpPr>
        <p:spPr>
          <a:xfrm rot="10800000">
            <a:off x="8490465" y="239146"/>
            <a:ext cx="268199" cy="212337"/>
          </a:xfrm>
          <a:custGeom>
            <a:avLst/>
            <a:gdLst>
              <a:gd name="connsiteX0" fmla="*/ 250208 w 283736"/>
              <a:gd name="connsiteY0" fmla="*/ 0 h 224638"/>
              <a:gd name="connsiteX1" fmla="*/ 258590 w 283736"/>
              <a:gd name="connsiteY1" fmla="*/ 14250 h 224638"/>
              <a:gd name="connsiteX2" fmla="*/ 228834 w 283736"/>
              <a:gd name="connsiteY2" fmla="*/ 46939 h 224638"/>
              <a:gd name="connsiteX3" fmla="*/ 208298 w 283736"/>
              <a:gd name="connsiteY3" fmla="*/ 93879 h 224638"/>
              <a:gd name="connsiteX4" fmla="*/ 225900 w 283736"/>
              <a:gd name="connsiteY4" fmla="*/ 98908 h 224638"/>
              <a:gd name="connsiteX5" fmla="*/ 268229 w 283736"/>
              <a:gd name="connsiteY5" fmla="*/ 124054 h 224638"/>
              <a:gd name="connsiteX6" fmla="*/ 283736 w 283736"/>
              <a:gd name="connsiteY6" fmla="*/ 165126 h 224638"/>
              <a:gd name="connsiteX7" fmla="*/ 266134 w 283736"/>
              <a:gd name="connsiteY7" fmla="*/ 208293 h 224638"/>
              <a:gd name="connsiteX8" fmla="*/ 224224 w 283736"/>
              <a:gd name="connsiteY8" fmla="*/ 224638 h 224638"/>
              <a:gd name="connsiteX9" fmla="*/ 175608 w 283736"/>
              <a:gd name="connsiteY9" fmla="*/ 203264 h 224638"/>
              <a:gd name="connsiteX10" fmla="*/ 157168 w 283736"/>
              <a:gd name="connsiteY10" fmla="*/ 145847 h 224638"/>
              <a:gd name="connsiteX11" fmla="*/ 183990 w 283736"/>
              <a:gd name="connsiteY11" fmla="*/ 59512 h 224638"/>
              <a:gd name="connsiteX12" fmla="*/ 250208 w 283736"/>
              <a:gd name="connsiteY12" fmla="*/ 0 h 224638"/>
              <a:gd name="connsiteX13" fmla="*/ 93040 w 283736"/>
              <a:gd name="connsiteY13" fmla="*/ 0 h 224638"/>
              <a:gd name="connsiteX14" fmla="*/ 101422 w 283736"/>
              <a:gd name="connsiteY14" fmla="*/ 14250 h 224638"/>
              <a:gd name="connsiteX15" fmla="*/ 71666 w 283736"/>
              <a:gd name="connsiteY15" fmla="*/ 46939 h 224638"/>
              <a:gd name="connsiteX16" fmla="*/ 51130 w 283736"/>
              <a:gd name="connsiteY16" fmla="*/ 93879 h 224638"/>
              <a:gd name="connsiteX17" fmla="*/ 68732 w 283736"/>
              <a:gd name="connsiteY17" fmla="*/ 98908 h 224638"/>
              <a:gd name="connsiteX18" fmla="*/ 111062 w 283736"/>
              <a:gd name="connsiteY18" fmla="*/ 124054 h 224638"/>
              <a:gd name="connsiteX19" fmla="*/ 126568 w 283736"/>
              <a:gd name="connsiteY19" fmla="*/ 165126 h 224638"/>
              <a:gd name="connsiteX20" fmla="*/ 108966 w 283736"/>
              <a:gd name="connsiteY20" fmla="*/ 208293 h 224638"/>
              <a:gd name="connsiteX21" fmla="*/ 67056 w 283736"/>
              <a:gd name="connsiteY21" fmla="*/ 224638 h 224638"/>
              <a:gd name="connsiteX22" fmla="*/ 18440 w 283736"/>
              <a:gd name="connsiteY22" fmla="*/ 203264 h 224638"/>
              <a:gd name="connsiteX23" fmla="*/ 0 w 283736"/>
              <a:gd name="connsiteY23" fmla="*/ 145847 h 224638"/>
              <a:gd name="connsiteX24" fmla="*/ 26822 w 283736"/>
              <a:gd name="connsiteY24" fmla="*/ 59512 h 224638"/>
              <a:gd name="connsiteX25" fmla="*/ 93040 w 283736"/>
              <a:gd name="connsiteY25" fmla="*/ 0 h 22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3736" h="224638">
                <a:moveTo>
                  <a:pt x="250208" y="0"/>
                </a:moveTo>
                <a:lnTo>
                  <a:pt x="258590" y="14250"/>
                </a:lnTo>
                <a:cubicBezTo>
                  <a:pt x="247414" y="23190"/>
                  <a:pt x="237495" y="34087"/>
                  <a:pt x="228834" y="46939"/>
                </a:cubicBezTo>
                <a:cubicBezTo>
                  <a:pt x="220172" y="59792"/>
                  <a:pt x="213327" y="75438"/>
                  <a:pt x="208298" y="93879"/>
                </a:cubicBezTo>
                <a:lnTo>
                  <a:pt x="225900" y="98908"/>
                </a:lnTo>
                <a:cubicBezTo>
                  <a:pt x="243782" y="104496"/>
                  <a:pt x="257892" y="112878"/>
                  <a:pt x="268229" y="124054"/>
                </a:cubicBezTo>
                <a:cubicBezTo>
                  <a:pt x="278567" y="135230"/>
                  <a:pt x="283736" y="148920"/>
                  <a:pt x="283736" y="165126"/>
                </a:cubicBezTo>
                <a:cubicBezTo>
                  <a:pt x="283736" y="183007"/>
                  <a:pt x="277868" y="197396"/>
                  <a:pt x="266134" y="208293"/>
                </a:cubicBezTo>
                <a:cubicBezTo>
                  <a:pt x="254399" y="219189"/>
                  <a:pt x="240429" y="224638"/>
                  <a:pt x="224224" y="224638"/>
                </a:cubicBezTo>
                <a:cubicBezTo>
                  <a:pt x="204107" y="224638"/>
                  <a:pt x="187902" y="217513"/>
                  <a:pt x="175608" y="203264"/>
                </a:cubicBezTo>
                <a:cubicBezTo>
                  <a:pt x="163315" y="189014"/>
                  <a:pt x="157168" y="169875"/>
                  <a:pt x="157168" y="145847"/>
                </a:cubicBezTo>
                <a:cubicBezTo>
                  <a:pt x="157168" y="115113"/>
                  <a:pt x="166109" y="86335"/>
                  <a:pt x="183990" y="59512"/>
                </a:cubicBezTo>
                <a:cubicBezTo>
                  <a:pt x="201872" y="32690"/>
                  <a:pt x="223944" y="12853"/>
                  <a:pt x="250208" y="0"/>
                </a:cubicBezTo>
                <a:close/>
                <a:moveTo>
                  <a:pt x="93040" y="0"/>
                </a:moveTo>
                <a:lnTo>
                  <a:pt x="101422" y="14250"/>
                </a:lnTo>
                <a:cubicBezTo>
                  <a:pt x="90246" y="23190"/>
                  <a:pt x="80327" y="34087"/>
                  <a:pt x="71666" y="46939"/>
                </a:cubicBezTo>
                <a:cubicBezTo>
                  <a:pt x="63005" y="59792"/>
                  <a:pt x="56159" y="75438"/>
                  <a:pt x="51130" y="93879"/>
                </a:cubicBezTo>
                <a:lnTo>
                  <a:pt x="68732" y="98908"/>
                </a:lnTo>
                <a:cubicBezTo>
                  <a:pt x="86614" y="104496"/>
                  <a:pt x="100724" y="112878"/>
                  <a:pt x="111062" y="124054"/>
                </a:cubicBezTo>
                <a:cubicBezTo>
                  <a:pt x="121399" y="135230"/>
                  <a:pt x="126568" y="148920"/>
                  <a:pt x="126568" y="165126"/>
                </a:cubicBezTo>
                <a:cubicBezTo>
                  <a:pt x="126568" y="183007"/>
                  <a:pt x="120701" y="197396"/>
                  <a:pt x="108966" y="208293"/>
                </a:cubicBezTo>
                <a:cubicBezTo>
                  <a:pt x="97231" y="219189"/>
                  <a:pt x="83261" y="224638"/>
                  <a:pt x="67056" y="224638"/>
                </a:cubicBezTo>
                <a:cubicBezTo>
                  <a:pt x="46939" y="224638"/>
                  <a:pt x="30734" y="217513"/>
                  <a:pt x="18440" y="203264"/>
                </a:cubicBezTo>
                <a:cubicBezTo>
                  <a:pt x="6147" y="189014"/>
                  <a:pt x="0" y="169875"/>
                  <a:pt x="0" y="145847"/>
                </a:cubicBezTo>
                <a:cubicBezTo>
                  <a:pt x="0" y="115113"/>
                  <a:pt x="8941" y="86335"/>
                  <a:pt x="26822" y="59512"/>
                </a:cubicBezTo>
                <a:cubicBezTo>
                  <a:pt x="44704" y="32690"/>
                  <a:pt x="66776" y="12853"/>
                  <a:pt x="93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3242967-51C4-084F-ED23-C0EBF549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682D40-A435-D81D-77C7-A00EBF37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69859" y="2407856"/>
            <a:ext cx="6512036" cy="238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9E036E-4BD9-33B1-8FD3-EA97495F8EB7}"/>
              </a:ext>
            </a:extLst>
          </p:cNvPr>
          <p:cNvSpPr txBox="1"/>
          <p:nvPr/>
        </p:nvSpPr>
        <p:spPr>
          <a:xfrm>
            <a:off x="3072083" y="6512686"/>
            <a:ext cx="604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E" sz="1400" u="sng" dirty="0">
                <a:hlinkClick r:id="rId3"/>
              </a:rPr>
              <a:t>https://link.springer.com/article/10.1007/s11760-023-02722-9</a:t>
            </a:r>
            <a:r>
              <a:rPr lang="en-A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8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A0F64-05F2-D382-2FF8-7D7ED1CE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50B5B-BD96-8C51-BB19-C2CAE4D12EDC}"/>
              </a:ext>
            </a:extLst>
          </p:cNvPr>
          <p:cNvSpPr txBox="1"/>
          <p:nvPr/>
        </p:nvSpPr>
        <p:spPr>
          <a:xfrm>
            <a:off x="279915" y="74022"/>
            <a:ext cx="4523313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3600" dirty="0">
                <a:solidFill>
                  <a:srgbClr val="494F58"/>
                </a:solidFill>
                <a:latin typeface="+mj-lt"/>
              </a:rPr>
              <a:t>Continuation: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D1924D6-ED4A-1E04-89C2-2DBB4263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C4B77-2D48-A83C-E766-5A6101BE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61" y="74022"/>
            <a:ext cx="8205439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9545055-E75E-FF75-BBA9-38A39D2960AF}"/>
              </a:ext>
            </a:extLst>
          </p:cNvPr>
          <p:cNvSpPr/>
          <p:nvPr/>
        </p:nvSpPr>
        <p:spPr>
          <a:xfrm>
            <a:off x="6400800" y="5402445"/>
            <a:ext cx="1930399" cy="3125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AE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FD1E5-22F4-EA84-640B-47D9B514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610A1-BA25-7A9E-94B6-72E9EEF5263F}"/>
              </a:ext>
            </a:extLst>
          </p:cNvPr>
          <p:cNvSpPr txBox="1"/>
          <p:nvPr/>
        </p:nvSpPr>
        <p:spPr>
          <a:xfrm>
            <a:off x="261221" y="143217"/>
            <a:ext cx="9747253" cy="101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800" dirty="0">
                <a:solidFill>
                  <a:srgbClr val="494F58"/>
                </a:solidFill>
                <a:latin typeface="+mj-lt"/>
              </a:rPr>
              <a:t>Identification of Gene Expression Signatures for Psoriasis Classification Using Machine Learning</a:t>
            </a:r>
            <a:endParaRPr lang="en-US" sz="44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FA9E-E223-CB48-E937-7C51C6446B8D}"/>
              </a:ext>
            </a:extLst>
          </p:cNvPr>
          <p:cNvSpPr txBox="1"/>
          <p:nvPr/>
        </p:nvSpPr>
        <p:spPr>
          <a:xfrm>
            <a:off x="278625" y="1159292"/>
            <a:ext cx="1047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Nguyen Quoc Khanh Le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a,b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,⇑, Duyen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Thi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Do c, Trinh-Trung-Duong Nguyen d, Ngan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Thi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Kim Nguyen e,</a:t>
            </a:r>
          </a:p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Truong Nguyen Khanh Hung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f,g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, Nguyen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Thi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Thu Trang h &lt;2021&gt;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C3C2-6A2D-5BFF-7C73-8CBA3F7C12F1}"/>
              </a:ext>
            </a:extLst>
          </p:cNvPr>
          <p:cNvSpPr txBox="1"/>
          <p:nvPr/>
        </p:nvSpPr>
        <p:spPr>
          <a:xfrm>
            <a:off x="278625" y="1954500"/>
            <a:ext cx="10783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Overall Summary</a:t>
            </a:r>
            <a:r>
              <a:rPr lang="en-US" altLang="en-US" sz="2000" dirty="0">
                <a:latin typeface="+mj-lt"/>
              </a:rPr>
              <a:t>: A machine learning-based model identifies gene expression biomarkers to classify psoriasis, providing insights into early diagnosis.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+mj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Models Used</a:t>
            </a:r>
            <a:r>
              <a:rPr lang="en-US" altLang="en-US" sz="2000" dirty="0">
                <a:latin typeface="+mj-lt"/>
              </a:rPr>
              <a:t>: Random Forest, SVM, </a:t>
            </a:r>
            <a:r>
              <a:rPr lang="en-US" altLang="en-US" sz="2000" dirty="0" err="1">
                <a:latin typeface="+mj-lt"/>
              </a:rPr>
              <a:t>kNN</a:t>
            </a:r>
            <a:r>
              <a:rPr lang="en-US" altLang="en-US" sz="2000" dirty="0">
                <a:latin typeface="+mj-lt"/>
              </a:rPr>
              <a:t>, and Naive Bayes.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+mj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Conclusion</a:t>
            </a:r>
            <a:r>
              <a:rPr lang="en-US" altLang="en-US" sz="2000" dirty="0">
                <a:latin typeface="+mj-lt"/>
              </a:rPr>
              <a:t>: Gene biomarkers can effectively differentiate psoriasis, aiding in early diagnosis.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Future Work</a:t>
            </a:r>
            <a:r>
              <a:rPr lang="en-US" altLang="en-US" sz="2000" dirty="0">
                <a:latin typeface="+mj-lt"/>
              </a:rPr>
              <a:t>: Larger datasets and consistent biomarker validation across studies.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0A0E7-DAE8-462A-1A2A-D8F29BB68D21}"/>
              </a:ext>
            </a:extLst>
          </p:cNvPr>
          <p:cNvSpPr txBox="1"/>
          <p:nvPr/>
        </p:nvSpPr>
        <p:spPr>
          <a:xfrm rot="10800000">
            <a:off x="8774245" y="202747"/>
            <a:ext cx="268199" cy="212337"/>
          </a:xfrm>
          <a:custGeom>
            <a:avLst/>
            <a:gdLst>
              <a:gd name="connsiteX0" fmla="*/ 250208 w 283736"/>
              <a:gd name="connsiteY0" fmla="*/ 0 h 224638"/>
              <a:gd name="connsiteX1" fmla="*/ 258590 w 283736"/>
              <a:gd name="connsiteY1" fmla="*/ 14250 h 224638"/>
              <a:gd name="connsiteX2" fmla="*/ 228834 w 283736"/>
              <a:gd name="connsiteY2" fmla="*/ 46939 h 224638"/>
              <a:gd name="connsiteX3" fmla="*/ 208298 w 283736"/>
              <a:gd name="connsiteY3" fmla="*/ 93879 h 224638"/>
              <a:gd name="connsiteX4" fmla="*/ 225900 w 283736"/>
              <a:gd name="connsiteY4" fmla="*/ 98908 h 224638"/>
              <a:gd name="connsiteX5" fmla="*/ 268229 w 283736"/>
              <a:gd name="connsiteY5" fmla="*/ 124054 h 224638"/>
              <a:gd name="connsiteX6" fmla="*/ 283736 w 283736"/>
              <a:gd name="connsiteY6" fmla="*/ 165126 h 224638"/>
              <a:gd name="connsiteX7" fmla="*/ 266134 w 283736"/>
              <a:gd name="connsiteY7" fmla="*/ 208293 h 224638"/>
              <a:gd name="connsiteX8" fmla="*/ 224224 w 283736"/>
              <a:gd name="connsiteY8" fmla="*/ 224638 h 224638"/>
              <a:gd name="connsiteX9" fmla="*/ 175608 w 283736"/>
              <a:gd name="connsiteY9" fmla="*/ 203264 h 224638"/>
              <a:gd name="connsiteX10" fmla="*/ 157168 w 283736"/>
              <a:gd name="connsiteY10" fmla="*/ 145847 h 224638"/>
              <a:gd name="connsiteX11" fmla="*/ 183990 w 283736"/>
              <a:gd name="connsiteY11" fmla="*/ 59512 h 224638"/>
              <a:gd name="connsiteX12" fmla="*/ 250208 w 283736"/>
              <a:gd name="connsiteY12" fmla="*/ 0 h 224638"/>
              <a:gd name="connsiteX13" fmla="*/ 93040 w 283736"/>
              <a:gd name="connsiteY13" fmla="*/ 0 h 224638"/>
              <a:gd name="connsiteX14" fmla="*/ 101422 w 283736"/>
              <a:gd name="connsiteY14" fmla="*/ 14250 h 224638"/>
              <a:gd name="connsiteX15" fmla="*/ 71666 w 283736"/>
              <a:gd name="connsiteY15" fmla="*/ 46939 h 224638"/>
              <a:gd name="connsiteX16" fmla="*/ 51130 w 283736"/>
              <a:gd name="connsiteY16" fmla="*/ 93879 h 224638"/>
              <a:gd name="connsiteX17" fmla="*/ 68732 w 283736"/>
              <a:gd name="connsiteY17" fmla="*/ 98908 h 224638"/>
              <a:gd name="connsiteX18" fmla="*/ 111062 w 283736"/>
              <a:gd name="connsiteY18" fmla="*/ 124054 h 224638"/>
              <a:gd name="connsiteX19" fmla="*/ 126568 w 283736"/>
              <a:gd name="connsiteY19" fmla="*/ 165126 h 224638"/>
              <a:gd name="connsiteX20" fmla="*/ 108966 w 283736"/>
              <a:gd name="connsiteY20" fmla="*/ 208293 h 224638"/>
              <a:gd name="connsiteX21" fmla="*/ 67056 w 283736"/>
              <a:gd name="connsiteY21" fmla="*/ 224638 h 224638"/>
              <a:gd name="connsiteX22" fmla="*/ 18440 w 283736"/>
              <a:gd name="connsiteY22" fmla="*/ 203264 h 224638"/>
              <a:gd name="connsiteX23" fmla="*/ 0 w 283736"/>
              <a:gd name="connsiteY23" fmla="*/ 145847 h 224638"/>
              <a:gd name="connsiteX24" fmla="*/ 26822 w 283736"/>
              <a:gd name="connsiteY24" fmla="*/ 59512 h 224638"/>
              <a:gd name="connsiteX25" fmla="*/ 93040 w 283736"/>
              <a:gd name="connsiteY25" fmla="*/ 0 h 22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3736" h="224638">
                <a:moveTo>
                  <a:pt x="250208" y="0"/>
                </a:moveTo>
                <a:lnTo>
                  <a:pt x="258590" y="14250"/>
                </a:lnTo>
                <a:cubicBezTo>
                  <a:pt x="247414" y="23190"/>
                  <a:pt x="237495" y="34087"/>
                  <a:pt x="228834" y="46939"/>
                </a:cubicBezTo>
                <a:cubicBezTo>
                  <a:pt x="220172" y="59792"/>
                  <a:pt x="213327" y="75438"/>
                  <a:pt x="208298" y="93879"/>
                </a:cubicBezTo>
                <a:lnTo>
                  <a:pt x="225900" y="98908"/>
                </a:lnTo>
                <a:cubicBezTo>
                  <a:pt x="243782" y="104496"/>
                  <a:pt x="257892" y="112878"/>
                  <a:pt x="268229" y="124054"/>
                </a:cubicBezTo>
                <a:cubicBezTo>
                  <a:pt x="278567" y="135230"/>
                  <a:pt x="283736" y="148920"/>
                  <a:pt x="283736" y="165126"/>
                </a:cubicBezTo>
                <a:cubicBezTo>
                  <a:pt x="283736" y="183007"/>
                  <a:pt x="277868" y="197396"/>
                  <a:pt x="266134" y="208293"/>
                </a:cubicBezTo>
                <a:cubicBezTo>
                  <a:pt x="254399" y="219189"/>
                  <a:pt x="240429" y="224638"/>
                  <a:pt x="224224" y="224638"/>
                </a:cubicBezTo>
                <a:cubicBezTo>
                  <a:pt x="204107" y="224638"/>
                  <a:pt x="187902" y="217513"/>
                  <a:pt x="175608" y="203264"/>
                </a:cubicBezTo>
                <a:cubicBezTo>
                  <a:pt x="163315" y="189014"/>
                  <a:pt x="157168" y="169875"/>
                  <a:pt x="157168" y="145847"/>
                </a:cubicBezTo>
                <a:cubicBezTo>
                  <a:pt x="157168" y="115113"/>
                  <a:pt x="166109" y="86335"/>
                  <a:pt x="183990" y="59512"/>
                </a:cubicBezTo>
                <a:cubicBezTo>
                  <a:pt x="201872" y="32690"/>
                  <a:pt x="223944" y="12853"/>
                  <a:pt x="250208" y="0"/>
                </a:cubicBezTo>
                <a:close/>
                <a:moveTo>
                  <a:pt x="93040" y="0"/>
                </a:moveTo>
                <a:lnTo>
                  <a:pt x="101422" y="14250"/>
                </a:lnTo>
                <a:cubicBezTo>
                  <a:pt x="90246" y="23190"/>
                  <a:pt x="80327" y="34087"/>
                  <a:pt x="71666" y="46939"/>
                </a:cubicBezTo>
                <a:cubicBezTo>
                  <a:pt x="63005" y="59792"/>
                  <a:pt x="56159" y="75438"/>
                  <a:pt x="51130" y="93879"/>
                </a:cubicBezTo>
                <a:lnTo>
                  <a:pt x="68732" y="98908"/>
                </a:lnTo>
                <a:cubicBezTo>
                  <a:pt x="86614" y="104496"/>
                  <a:pt x="100724" y="112878"/>
                  <a:pt x="111062" y="124054"/>
                </a:cubicBezTo>
                <a:cubicBezTo>
                  <a:pt x="121399" y="135230"/>
                  <a:pt x="126568" y="148920"/>
                  <a:pt x="126568" y="165126"/>
                </a:cubicBezTo>
                <a:cubicBezTo>
                  <a:pt x="126568" y="183007"/>
                  <a:pt x="120701" y="197396"/>
                  <a:pt x="108966" y="208293"/>
                </a:cubicBezTo>
                <a:cubicBezTo>
                  <a:pt x="97231" y="219189"/>
                  <a:pt x="83261" y="224638"/>
                  <a:pt x="67056" y="224638"/>
                </a:cubicBezTo>
                <a:cubicBezTo>
                  <a:pt x="46939" y="224638"/>
                  <a:pt x="30734" y="217513"/>
                  <a:pt x="18440" y="203264"/>
                </a:cubicBezTo>
                <a:cubicBezTo>
                  <a:pt x="6147" y="189014"/>
                  <a:pt x="0" y="169875"/>
                  <a:pt x="0" y="145847"/>
                </a:cubicBezTo>
                <a:cubicBezTo>
                  <a:pt x="0" y="115113"/>
                  <a:pt x="8941" y="86335"/>
                  <a:pt x="26822" y="59512"/>
                </a:cubicBezTo>
                <a:cubicBezTo>
                  <a:pt x="44704" y="32690"/>
                  <a:pt x="66776" y="12853"/>
                  <a:pt x="93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09C97E3-03A4-B99A-7870-B3AC78AD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C63BF-96DE-B65B-FB8F-F766CBD1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801" y="6111079"/>
            <a:ext cx="2319345" cy="572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5C8F-B403-E814-681E-093FF05CBE98}"/>
              </a:ext>
            </a:extLst>
          </p:cNvPr>
          <p:cNvSpPr txBox="1"/>
          <p:nvPr/>
        </p:nvSpPr>
        <p:spPr>
          <a:xfrm>
            <a:off x="3072083" y="6501365"/>
            <a:ext cx="604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E" sz="1400" u="sng" dirty="0">
                <a:hlinkClick r:id="rId3"/>
              </a:rPr>
              <a:t>https://www.sciencedirect.com/science/article/pii/S2590124920300018</a:t>
            </a:r>
            <a:r>
              <a:rPr lang="en-A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4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002D9-CE81-6104-985D-DB871D980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9B87B5-F0EB-0C20-783E-A0027C0DCCCE}"/>
              </a:ext>
            </a:extLst>
          </p:cNvPr>
          <p:cNvSpPr txBox="1"/>
          <p:nvPr/>
        </p:nvSpPr>
        <p:spPr>
          <a:xfrm>
            <a:off x="279915" y="74022"/>
            <a:ext cx="4523313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3600" dirty="0">
                <a:solidFill>
                  <a:srgbClr val="494F58"/>
                </a:solidFill>
                <a:latin typeface="+mj-lt"/>
              </a:rPr>
              <a:t>Continuation: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163C431-E53F-18E4-FE15-3FFD66E4C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F1849-C3CE-E9EB-4C15-6B8176E5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37" y="4373405"/>
            <a:ext cx="6430155" cy="2189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C2303-C5C2-B2A6-3E01-C99EA2EB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0" y="779382"/>
            <a:ext cx="6382641" cy="341042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90509A-43BE-AD8E-074D-C5476CC78866}"/>
              </a:ext>
            </a:extLst>
          </p:cNvPr>
          <p:cNvSpPr/>
          <p:nvPr/>
        </p:nvSpPr>
        <p:spPr>
          <a:xfrm>
            <a:off x="5130800" y="6072882"/>
            <a:ext cx="1930399" cy="3125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AE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58E8-CFAC-6010-6B8D-D7F0F0F01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4171B-6D86-9187-E60C-A1C67D15872D}"/>
              </a:ext>
            </a:extLst>
          </p:cNvPr>
          <p:cNvSpPr txBox="1"/>
          <p:nvPr/>
        </p:nvSpPr>
        <p:spPr>
          <a:xfrm>
            <a:off x="261220" y="143217"/>
            <a:ext cx="11499855" cy="101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800" dirty="0">
                <a:solidFill>
                  <a:srgbClr val="494F58"/>
                </a:solidFill>
                <a:latin typeface="+mj-lt"/>
              </a:rPr>
              <a:t>Diagnostic clinical decision support based on deep learning and</a:t>
            </a:r>
          </a:p>
          <a:p>
            <a:pPr>
              <a:lnSpc>
                <a:spcPct val="110000"/>
              </a:lnSpc>
            </a:pPr>
            <a:r>
              <a:rPr lang="en-GB" sz="2800" dirty="0">
                <a:solidFill>
                  <a:srgbClr val="494F58"/>
                </a:solidFill>
                <a:latin typeface="+mj-lt"/>
              </a:rPr>
              <a:t>knowledge-based systems for psoriasis: From diagnosis to treatment options</a:t>
            </a:r>
            <a:endParaRPr lang="en-US" sz="44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B3C4B-8397-AA66-7708-AB954113D70F}"/>
              </a:ext>
            </a:extLst>
          </p:cNvPr>
          <p:cNvSpPr txBox="1"/>
          <p:nvPr/>
        </p:nvSpPr>
        <p:spPr>
          <a:xfrm>
            <a:off x="261220" y="1218584"/>
            <a:ext cx="1047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Mohammad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Yaseliani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a,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Abtin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Ijadi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Maghsoodi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b,c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,*,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Erfan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Hassannayebi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d, Uwe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Aickelin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&lt;2024&gt;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C810-0270-9D53-74FD-0129737905BF}"/>
              </a:ext>
            </a:extLst>
          </p:cNvPr>
          <p:cNvSpPr txBox="1"/>
          <p:nvPr/>
        </p:nvSpPr>
        <p:spPr>
          <a:xfrm>
            <a:off x="278625" y="1954500"/>
            <a:ext cx="97272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Overall Summary</a:t>
            </a:r>
            <a:r>
              <a:rPr lang="en-US" altLang="en-US" sz="2000" dirty="0">
                <a:latin typeface="Arial" panose="020B0604020202020204" pitchFamily="34" charset="0"/>
              </a:rPr>
              <a:t>: An ensemble CNN model performs both diagnosis and treatment recommendations for psoriasis, integrating Multi-Criteria Decision Making (MCDM) for treatment.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Models Used</a:t>
            </a:r>
            <a:r>
              <a:rPr lang="en-US" altLang="en-US" sz="2000" dirty="0">
                <a:latin typeface="Arial" panose="020B0604020202020204" pitchFamily="34" charset="0"/>
              </a:rPr>
              <a:t>: Ensemble CNN (ResNet50V2, ResNet101V2, ResNet152V2).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Conclusion</a:t>
            </a:r>
            <a:r>
              <a:rPr lang="en-US" altLang="en-US" sz="2000" dirty="0">
                <a:latin typeface="Arial" panose="020B0604020202020204" pitchFamily="34" charset="0"/>
              </a:rPr>
              <a:t>: The model effectively supports psoriasis diagnosis and treatment recommendation.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Challenges/Limitations</a:t>
            </a:r>
            <a:r>
              <a:rPr lang="en-US" altLang="en-US" sz="2000" dirty="0">
                <a:latin typeface="Arial" panose="020B0604020202020204" pitchFamily="34" charset="0"/>
              </a:rPr>
              <a:t>: Lower accuracy for rarer types due to limited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Future Work</a:t>
            </a:r>
            <a:r>
              <a:rPr lang="en-US" altLang="en-US" sz="2000" dirty="0">
                <a:latin typeface="Arial" panose="020B0604020202020204" pitchFamily="34" charset="0"/>
              </a:rPr>
              <a:t>: Enhance data diversity for better classification of rarer psoriasis types.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FCA56-6051-9AB2-3F7B-7F90C246D3E9}"/>
              </a:ext>
            </a:extLst>
          </p:cNvPr>
          <p:cNvSpPr txBox="1"/>
          <p:nvPr/>
        </p:nvSpPr>
        <p:spPr>
          <a:xfrm rot="10800000">
            <a:off x="10620177" y="184666"/>
            <a:ext cx="268199" cy="212337"/>
          </a:xfrm>
          <a:custGeom>
            <a:avLst/>
            <a:gdLst>
              <a:gd name="connsiteX0" fmla="*/ 250208 w 283736"/>
              <a:gd name="connsiteY0" fmla="*/ 0 h 224638"/>
              <a:gd name="connsiteX1" fmla="*/ 258590 w 283736"/>
              <a:gd name="connsiteY1" fmla="*/ 14250 h 224638"/>
              <a:gd name="connsiteX2" fmla="*/ 228834 w 283736"/>
              <a:gd name="connsiteY2" fmla="*/ 46939 h 224638"/>
              <a:gd name="connsiteX3" fmla="*/ 208298 w 283736"/>
              <a:gd name="connsiteY3" fmla="*/ 93879 h 224638"/>
              <a:gd name="connsiteX4" fmla="*/ 225900 w 283736"/>
              <a:gd name="connsiteY4" fmla="*/ 98908 h 224638"/>
              <a:gd name="connsiteX5" fmla="*/ 268229 w 283736"/>
              <a:gd name="connsiteY5" fmla="*/ 124054 h 224638"/>
              <a:gd name="connsiteX6" fmla="*/ 283736 w 283736"/>
              <a:gd name="connsiteY6" fmla="*/ 165126 h 224638"/>
              <a:gd name="connsiteX7" fmla="*/ 266134 w 283736"/>
              <a:gd name="connsiteY7" fmla="*/ 208293 h 224638"/>
              <a:gd name="connsiteX8" fmla="*/ 224224 w 283736"/>
              <a:gd name="connsiteY8" fmla="*/ 224638 h 224638"/>
              <a:gd name="connsiteX9" fmla="*/ 175608 w 283736"/>
              <a:gd name="connsiteY9" fmla="*/ 203264 h 224638"/>
              <a:gd name="connsiteX10" fmla="*/ 157168 w 283736"/>
              <a:gd name="connsiteY10" fmla="*/ 145847 h 224638"/>
              <a:gd name="connsiteX11" fmla="*/ 183990 w 283736"/>
              <a:gd name="connsiteY11" fmla="*/ 59512 h 224638"/>
              <a:gd name="connsiteX12" fmla="*/ 250208 w 283736"/>
              <a:gd name="connsiteY12" fmla="*/ 0 h 224638"/>
              <a:gd name="connsiteX13" fmla="*/ 93040 w 283736"/>
              <a:gd name="connsiteY13" fmla="*/ 0 h 224638"/>
              <a:gd name="connsiteX14" fmla="*/ 101422 w 283736"/>
              <a:gd name="connsiteY14" fmla="*/ 14250 h 224638"/>
              <a:gd name="connsiteX15" fmla="*/ 71666 w 283736"/>
              <a:gd name="connsiteY15" fmla="*/ 46939 h 224638"/>
              <a:gd name="connsiteX16" fmla="*/ 51130 w 283736"/>
              <a:gd name="connsiteY16" fmla="*/ 93879 h 224638"/>
              <a:gd name="connsiteX17" fmla="*/ 68732 w 283736"/>
              <a:gd name="connsiteY17" fmla="*/ 98908 h 224638"/>
              <a:gd name="connsiteX18" fmla="*/ 111062 w 283736"/>
              <a:gd name="connsiteY18" fmla="*/ 124054 h 224638"/>
              <a:gd name="connsiteX19" fmla="*/ 126568 w 283736"/>
              <a:gd name="connsiteY19" fmla="*/ 165126 h 224638"/>
              <a:gd name="connsiteX20" fmla="*/ 108966 w 283736"/>
              <a:gd name="connsiteY20" fmla="*/ 208293 h 224638"/>
              <a:gd name="connsiteX21" fmla="*/ 67056 w 283736"/>
              <a:gd name="connsiteY21" fmla="*/ 224638 h 224638"/>
              <a:gd name="connsiteX22" fmla="*/ 18440 w 283736"/>
              <a:gd name="connsiteY22" fmla="*/ 203264 h 224638"/>
              <a:gd name="connsiteX23" fmla="*/ 0 w 283736"/>
              <a:gd name="connsiteY23" fmla="*/ 145847 h 224638"/>
              <a:gd name="connsiteX24" fmla="*/ 26822 w 283736"/>
              <a:gd name="connsiteY24" fmla="*/ 59512 h 224638"/>
              <a:gd name="connsiteX25" fmla="*/ 93040 w 283736"/>
              <a:gd name="connsiteY25" fmla="*/ 0 h 22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3736" h="224638">
                <a:moveTo>
                  <a:pt x="250208" y="0"/>
                </a:moveTo>
                <a:lnTo>
                  <a:pt x="258590" y="14250"/>
                </a:lnTo>
                <a:cubicBezTo>
                  <a:pt x="247414" y="23190"/>
                  <a:pt x="237495" y="34087"/>
                  <a:pt x="228834" y="46939"/>
                </a:cubicBezTo>
                <a:cubicBezTo>
                  <a:pt x="220172" y="59792"/>
                  <a:pt x="213327" y="75438"/>
                  <a:pt x="208298" y="93879"/>
                </a:cubicBezTo>
                <a:lnTo>
                  <a:pt x="225900" y="98908"/>
                </a:lnTo>
                <a:cubicBezTo>
                  <a:pt x="243782" y="104496"/>
                  <a:pt x="257892" y="112878"/>
                  <a:pt x="268229" y="124054"/>
                </a:cubicBezTo>
                <a:cubicBezTo>
                  <a:pt x="278567" y="135230"/>
                  <a:pt x="283736" y="148920"/>
                  <a:pt x="283736" y="165126"/>
                </a:cubicBezTo>
                <a:cubicBezTo>
                  <a:pt x="283736" y="183007"/>
                  <a:pt x="277868" y="197396"/>
                  <a:pt x="266134" y="208293"/>
                </a:cubicBezTo>
                <a:cubicBezTo>
                  <a:pt x="254399" y="219189"/>
                  <a:pt x="240429" y="224638"/>
                  <a:pt x="224224" y="224638"/>
                </a:cubicBezTo>
                <a:cubicBezTo>
                  <a:pt x="204107" y="224638"/>
                  <a:pt x="187902" y="217513"/>
                  <a:pt x="175608" y="203264"/>
                </a:cubicBezTo>
                <a:cubicBezTo>
                  <a:pt x="163315" y="189014"/>
                  <a:pt x="157168" y="169875"/>
                  <a:pt x="157168" y="145847"/>
                </a:cubicBezTo>
                <a:cubicBezTo>
                  <a:pt x="157168" y="115113"/>
                  <a:pt x="166109" y="86335"/>
                  <a:pt x="183990" y="59512"/>
                </a:cubicBezTo>
                <a:cubicBezTo>
                  <a:pt x="201872" y="32690"/>
                  <a:pt x="223944" y="12853"/>
                  <a:pt x="250208" y="0"/>
                </a:cubicBezTo>
                <a:close/>
                <a:moveTo>
                  <a:pt x="93040" y="0"/>
                </a:moveTo>
                <a:lnTo>
                  <a:pt x="101422" y="14250"/>
                </a:lnTo>
                <a:cubicBezTo>
                  <a:pt x="90246" y="23190"/>
                  <a:pt x="80327" y="34087"/>
                  <a:pt x="71666" y="46939"/>
                </a:cubicBezTo>
                <a:cubicBezTo>
                  <a:pt x="63005" y="59792"/>
                  <a:pt x="56159" y="75438"/>
                  <a:pt x="51130" y="93879"/>
                </a:cubicBezTo>
                <a:lnTo>
                  <a:pt x="68732" y="98908"/>
                </a:lnTo>
                <a:cubicBezTo>
                  <a:pt x="86614" y="104496"/>
                  <a:pt x="100724" y="112878"/>
                  <a:pt x="111062" y="124054"/>
                </a:cubicBezTo>
                <a:cubicBezTo>
                  <a:pt x="121399" y="135230"/>
                  <a:pt x="126568" y="148920"/>
                  <a:pt x="126568" y="165126"/>
                </a:cubicBezTo>
                <a:cubicBezTo>
                  <a:pt x="126568" y="183007"/>
                  <a:pt x="120701" y="197396"/>
                  <a:pt x="108966" y="208293"/>
                </a:cubicBezTo>
                <a:cubicBezTo>
                  <a:pt x="97231" y="219189"/>
                  <a:pt x="83261" y="224638"/>
                  <a:pt x="67056" y="224638"/>
                </a:cubicBezTo>
                <a:cubicBezTo>
                  <a:pt x="46939" y="224638"/>
                  <a:pt x="30734" y="217513"/>
                  <a:pt x="18440" y="203264"/>
                </a:cubicBezTo>
                <a:cubicBezTo>
                  <a:pt x="6147" y="189014"/>
                  <a:pt x="0" y="169875"/>
                  <a:pt x="0" y="145847"/>
                </a:cubicBezTo>
                <a:cubicBezTo>
                  <a:pt x="0" y="115113"/>
                  <a:pt x="8941" y="86335"/>
                  <a:pt x="26822" y="59512"/>
                </a:cubicBezTo>
                <a:cubicBezTo>
                  <a:pt x="44704" y="32690"/>
                  <a:pt x="66776" y="12853"/>
                  <a:pt x="93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3141B53-0B87-7FA5-E521-E1A337BEF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E36E4-1863-5658-270B-CDC8DF4B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503" y="6144619"/>
            <a:ext cx="2311477" cy="57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EC2B3-856F-1F58-507A-FA68B943055C}"/>
              </a:ext>
            </a:extLst>
          </p:cNvPr>
          <p:cNvSpPr txBox="1"/>
          <p:nvPr/>
        </p:nvSpPr>
        <p:spPr>
          <a:xfrm>
            <a:off x="3570498" y="6473689"/>
            <a:ext cx="604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E" sz="1400" u="sng" dirty="0">
                <a:hlinkClick r:id="rId3"/>
              </a:rPr>
              <a:t>https://www.sciencedirect.com/science/article/pii/S0360835223007787</a:t>
            </a:r>
            <a:r>
              <a:rPr lang="en-AE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7859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031D4-60ED-5841-9E29-65A41C2A4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0A5C1-264E-DB14-607F-57E553191D92}"/>
              </a:ext>
            </a:extLst>
          </p:cNvPr>
          <p:cNvSpPr txBox="1"/>
          <p:nvPr/>
        </p:nvSpPr>
        <p:spPr>
          <a:xfrm>
            <a:off x="279915" y="74022"/>
            <a:ext cx="4523313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3600" dirty="0">
                <a:solidFill>
                  <a:srgbClr val="494F58"/>
                </a:solidFill>
                <a:latin typeface="+mj-lt"/>
              </a:rPr>
              <a:t>Continuation: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14B4714-1F7A-F4D9-62BC-B4E3E864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FE9D1-E3CF-9CD5-5A1C-C6355B70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33" y="1365116"/>
            <a:ext cx="9501658" cy="41277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9C48B5A-726D-695A-B6CF-C2ACDDF90FBF}"/>
              </a:ext>
            </a:extLst>
          </p:cNvPr>
          <p:cNvSpPr/>
          <p:nvPr/>
        </p:nvSpPr>
        <p:spPr>
          <a:xfrm>
            <a:off x="1576371" y="4276171"/>
            <a:ext cx="1930399" cy="6303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AE" b="1">
              <a:ln/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66971-C745-C913-4CFE-25A1D6D2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192" y="5938648"/>
            <a:ext cx="2454695" cy="6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51D3-AFC0-0150-AB7A-B4C7B09FD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E4830D6-EA1F-974A-4302-5B7C2E14FB5B}"/>
              </a:ext>
            </a:extLst>
          </p:cNvPr>
          <p:cNvSpPr/>
          <p:nvPr/>
        </p:nvSpPr>
        <p:spPr>
          <a:xfrm flipH="1" flipV="1">
            <a:off x="8001868" y="0"/>
            <a:ext cx="4190133" cy="6858000"/>
          </a:xfrm>
          <a:custGeom>
            <a:avLst/>
            <a:gdLst>
              <a:gd name="connsiteX0" fmla="*/ 2716995 w 4190133"/>
              <a:gd name="connsiteY0" fmla="*/ 6858000 h 6858000"/>
              <a:gd name="connsiteX1" fmla="*/ 0 w 4190133"/>
              <a:gd name="connsiteY1" fmla="*/ 6858000 h 6858000"/>
              <a:gd name="connsiteX2" fmla="*/ 0 w 4190133"/>
              <a:gd name="connsiteY2" fmla="*/ 0 h 6858000"/>
              <a:gd name="connsiteX3" fmla="*/ 4190133 w 419013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0133" h="6858000">
                <a:moveTo>
                  <a:pt x="27169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1901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869BB2D-1F3B-AE32-15D7-F354AA60B980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C7F5D-7520-807D-C4CD-E6BD30CC115D}"/>
              </a:ext>
            </a:extLst>
          </p:cNvPr>
          <p:cNvSpPr/>
          <p:nvPr/>
        </p:nvSpPr>
        <p:spPr>
          <a:xfrm>
            <a:off x="4576574" y="2328714"/>
            <a:ext cx="3038853" cy="3175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0FAB75-CE2F-564B-5774-4096CAA65795}"/>
              </a:ext>
            </a:extLst>
          </p:cNvPr>
          <p:cNvSpPr/>
          <p:nvPr/>
        </p:nvSpPr>
        <p:spPr>
          <a:xfrm>
            <a:off x="7857747" y="1660311"/>
            <a:ext cx="3038853" cy="3175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B3ABC-EADA-F573-393F-1B18050B0A48}"/>
              </a:ext>
            </a:extLst>
          </p:cNvPr>
          <p:cNvSpPr txBox="1"/>
          <p:nvPr/>
        </p:nvSpPr>
        <p:spPr>
          <a:xfrm>
            <a:off x="1295399" y="1222966"/>
            <a:ext cx="7108371" cy="79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494F58"/>
                </a:solidFill>
                <a:latin typeface="+mj-lt"/>
              </a:rPr>
              <a:t>Under the Supervision of: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103E6B-D199-E496-5BE0-4D8C4C96975A}"/>
              </a:ext>
            </a:extLst>
          </p:cNvPr>
          <p:cNvSpPr/>
          <p:nvPr/>
        </p:nvSpPr>
        <p:spPr>
          <a:xfrm>
            <a:off x="1295400" y="2997118"/>
            <a:ext cx="3038853" cy="3175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1EBD34-B933-DF62-33E9-43664C9723C9}"/>
              </a:ext>
            </a:extLst>
          </p:cNvPr>
          <p:cNvGrpSpPr/>
          <p:nvPr/>
        </p:nvGrpSpPr>
        <p:grpSpPr>
          <a:xfrm>
            <a:off x="1544661" y="4334970"/>
            <a:ext cx="2492752" cy="1590435"/>
            <a:chOff x="1568451" y="3363019"/>
            <a:chExt cx="2492752" cy="15904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1D53C6-BFF4-0102-049A-2F68748004BC}"/>
                </a:ext>
              </a:extLst>
            </p:cNvPr>
            <p:cNvSpPr txBox="1"/>
            <p:nvPr/>
          </p:nvSpPr>
          <p:spPr>
            <a:xfrm>
              <a:off x="1568451" y="3734077"/>
              <a:ext cx="2492752" cy="349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ID" sz="1400" dirty="0">
                <a:solidFill>
                  <a:srgbClr val="494F58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CC3B97-A4A9-6B98-828F-145E4342D817}"/>
                </a:ext>
              </a:extLst>
            </p:cNvPr>
            <p:cNvSpPr txBox="1"/>
            <p:nvPr/>
          </p:nvSpPr>
          <p:spPr>
            <a:xfrm>
              <a:off x="1568451" y="3363019"/>
              <a:ext cx="2492752" cy="1590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3000" b="1" dirty="0">
                  <a:solidFill>
                    <a:srgbClr val="494F58"/>
                  </a:solidFill>
                  <a:latin typeface="+mj-lt"/>
                </a:rPr>
                <a:t>Supervisor:</a:t>
              </a:r>
            </a:p>
            <a:p>
              <a:pPr>
                <a:lnSpc>
                  <a:spcPct val="110000"/>
                </a:lnSpc>
              </a:pPr>
              <a:r>
                <a:rPr lang="en-US" sz="3000" b="1" dirty="0">
                  <a:solidFill>
                    <a:srgbClr val="494F58"/>
                  </a:solidFill>
                  <a:latin typeface="+mj-lt"/>
                </a:rPr>
                <a:t>Dr. Mohamed Nagy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104123C-3C60-28D3-35A9-B2F10024CBAC}"/>
              </a:ext>
            </a:extLst>
          </p:cNvPr>
          <p:cNvSpPr/>
          <p:nvPr/>
        </p:nvSpPr>
        <p:spPr>
          <a:xfrm>
            <a:off x="3838575" y="5635034"/>
            <a:ext cx="495677" cy="537166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A1A494-D3A4-87F8-A886-E1F7231A5E1A}"/>
              </a:ext>
            </a:extLst>
          </p:cNvPr>
          <p:cNvSpPr/>
          <p:nvPr/>
        </p:nvSpPr>
        <p:spPr>
          <a:xfrm>
            <a:off x="7119750" y="4966630"/>
            <a:ext cx="495677" cy="537166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15C33E-E02E-4360-270D-F4F99147C624}"/>
              </a:ext>
            </a:extLst>
          </p:cNvPr>
          <p:cNvSpPr/>
          <p:nvPr/>
        </p:nvSpPr>
        <p:spPr>
          <a:xfrm>
            <a:off x="10400923" y="4298227"/>
            <a:ext cx="495677" cy="537166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03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2812E-4915-C4ED-54D3-99AF0A0420E2}"/>
              </a:ext>
            </a:extLst>
          </p:cNvPr>
          <p:cNvGrpSpPr/>
          <p:nvPr/>
        </p:nvGrpSpPr>
        <p:grpSpPr>
          <a:xfrm>
            <a:off x="4825835" y="3405529"/>
            <a:ext cx="2492752" cy="2098267"/>
            <a:chOff x="1568451" y="3101982"/>
            <a:chExt cx="2492752" cy="20982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06F41-57A4-A11C-6BD5-0EA95ACE1D89}"/>
                </a:ext>
              </a:extLst>
            </p:cNvPr>
            <p:cNvSpPr txBox="1"/>
            <p:nvPr/>
          </p:nvSpPr>
          <p:spPr>
            <a:xfrm>
              <a:off x="1568451" y="3734077"/>
              <a:ext cx="2492752" cy="349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ID" sz="1400" dirty="0">
                <a:solidFill>
                  <a:srgbClr val="494F58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D42809-23B3-20AA-E7D1-15CC6AF68090}"/>
                </a:ext>
              </a:extLst>
            </p:cNvPr>
            <p:cNvSpPr txBox="1"/>
            <p:nvPr/>
          </p:nvSpPr>
          <p:spPr>
            <a:xfrm>
              <a:off x="1568451" y="3101982"/>
              <a:ext cx="2492752" cy="209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3000" b="1" dirty="0">
                  <a:solidFill>
                    <a:srgbClr val="494F58"/>
                  </a:solidFill>
                  <a:latin typeface="+mj-lt"/>
                </a:rPr>
                <a:t>Co-Supervisor:</a:t>
              </a:r>
            </a:p>
            <a:p>
              <a:pPr>
                <a:lnSpc>
                  <a:spcPct val="110000"/>
                </a:lnSpc>
              </a:pPr>
              <a:r>
                <a:rPr lang="en-US" sz="3000" b="1" dirty="0">
                  <a:solidFill>
                    <a:srgbClr val="494F58"/>
                  </a:solidFill>
                  <a:latin typeface="+mj-lt"/>
                </a:rPr>
                <a:t>Dr. Marwa </a:t>
              </a:r>
              <a:r>
                <a:rPr lang="en-US" sz="3000" b="1" dirty="0" err="1">
                  <a:solidFill>
                    <a:srgbClr val="494F58"/>
                  </a:solidFill>
                  <a:latin typeface="+mj-lt"/>
                </a:rPr>
                <a:t>Solyaman</a:t>
              </a:r>
              <a:endParaRPr lang="en-US" sz="3000" b="1" dirty="0">
                <a:solidFill>
                  <a:srgbClr val="494F58"/>
                </a:solidFill>
                <a:latin typeface="+mj-lt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3DE616-C8CC-50A2-656C-7342ADA10C74}"/>
              </a:ext>
            </a:extLst>
          </p:cNvPr>
          <p:cNvGrpSpPr/>
          <p:nvPr/>
        </p:nvGrpSpPr>
        <p:grpSpPr>
          <a:xfrm>
            <a:off x="8107008" y="2998163"/>
            <a:ext cx="2492752" cy="1590435"/>
            <a:chOff x="1568451" y="3363019"/>
            <a:chExt cx="2492752" cy="159043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1023AB-75EA-694E-CBA2-A54636CC5636}"/>
                </a:ext>
              </a:extLst>
            </p:cNvPr>
            <p:cNvSpPr txBox="1"/>
            <p:nvPr/>
          </p:nvSpPr>
          <p:spPr>
            <a:xfrm>
              <a:off x="1568451" y="3734077"/>
              <a:ext cx="2492752" cy="349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ID" sz="1400" dirty="0">
                <a:solidFill>
                  <a:srgbClr val="494F58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070AE90-F124-93E5-6FAE-F6F539064001}"/>
                </a:ext>
              </a:extLst>
            </p:cNvPr>
            <p:cNvSpPr txBox="1"/>
            <p:nvPr/>
          </p:nvSpPr>
          <p:spPr>
            <a:xfrm>
              <a:off x="1568451" y="3363019"/>
              <a:ext cx="2492752" cy="1590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3000" b="1" dirty="0">
                  <a:solidFill>
                    <a:srgbClr val="494F58"/>
                  </a:solidFill>
                  <a:latin typeface="+mj-lt"/>
                </a:rPr>
                <a:t>TA: </a:t>
              </a:r>
            </a:p>
            <a:p>
              <a:pPr>
                <a:lnSpc>
                  <a:spcPct val="110000"/>
                </a:lnSpc>
              </a:pPr>
              <a:r>
                <a:rPr lang="en-US" sz="3000" b="1" dirty="0">
                  <a:solidFill>
                    <a:srgbClr val="494F58"/>
                  </a:solidFill>
                  <a:latin typeface="+mj-lt"/>
                </a:rPr>
                <a:t>Dr. Hanan Tarek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62948D-1142-0D02-FB91-5A4BDFD7DB7B}"/>
              </a:ext>
            </a:extLst>
          </p:cNvPr>
          <p:cNvGrpSpPr/>
          <p:nvPr/>
        </p:nvGrpSpPr>
        <p:grpSpPr>
          <a:xfrm>
            <a:off x="1565698" y="3381426"/>
            <a:ext cx="767182" cy="703780"/>
            <a:chOff x="9543466" y="3995218"/>
            <a:chExt cx="468190" cy="46819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4417EF-35CB-F718-6333-015271F32773}"/>
                </a:ext>
              </a:extLst>
            </p:cNvPr>
            <p:cNvSpPr/>
            <p:nvPr/>
          </p:nvSpPr>
          <p:spPr>
            <a:xfrm>
              <a:off x="9543466" y="3995218"/>
              <a:ext cx="468190" cy="4681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BBC861-8528-9C48-D381-8C82C0522118}"/>
                </a:ext>
              </a:extLst>
            </p:cNvPr>
            <p:cNvSpPr/>
            <p:nvPr/>
          </p:nvSpPr>
          <p:spPr>
            <a:xfrm>
              <a:off x="9652472" y="4111216"/>
              <a:ext cx="250178" cy="250178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4279D7-CDFA-132F-1407-26A4634A2E8E}"/>
              </a:ext>
            </a:extLst>
          </p:cNvPr>
          <p:cNvGrpSpPr/>
          <p:nvPr/>
        </p:nvGrpSpPr>
        <p:grpSpPr>
          <a:xfrm>
            <a:off x="4845879" y="2677837"/>
            <a:ext cx="767182" cy="703780"/>
            <a:chOff x="9543466" y="4002210"/>
            <a:chExt cx="468190" cy="4681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BBE877-ACFB-35AE-E871-A09E4EA97895}"/>
                </a:ext>
              </a:extLst>
            </p:cNvPr>
            <p:cNvSpPr/>
            <p:nvPr/>
          </p:nvSpPr>
          <p:spPr>
            <a:xfrm>
              <a:off x="9543466" y="4002210"/>
              <a:ext cx="468190" cy="4681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597C45-6F8C-24B7-7ED4-1ADFB0BBD735}"/>
                </a:ext>
              </a:extLst>
            </p:cNvPr>
            <p:cNvSpPr/>
            <p:nvPr/>
          </p:nvSpPr>
          <p:spPr>
            <a:xfrm>
              <a:off x="9652472" y="4111216"/>
              <a:ext cx="250178" cy="250178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541CB6-FF13-3A27-9AB4-DFCA20E2EC79}"/>
              </a:ext>
            </a:extLst>
          </p:cNvPr>
          <p:cNvGrpSpPr/>
          <p:nvPr/>
        </p:nvGrpSpPr>
        <p:grpSpPr>
          <a:xfrm>
            <a:off x="8077787" y="1976824"/>
            <a:ext cx="767182" cy="703780"/>
            <a:chOff x="9543466" y="4002210"/>
            <a:chExt cx="468190" cy="46819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7EDEBC8-8000-D495-814C-6457088289CB}"/>
                </a:ext>
              </a:extLst>
            </p:cNvPr>
            <p:cNvSpPr/>
            <p:nvPr/>
          </p:nvSpPr>
          <p:spPr>
            <a:xfrm>
              <a:off x="9543466" y="4002210"/>
              <a:ext cx="468190" cy="4681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D2A685B-C0F5-5A06-AC04-6794098BB95A}"/>
                </a:ext>
              </a:extLst>
            </p:cNvPr>
            <p:cNvSpPr/>
            <p:nvPr/>
          </p:nvSpPr>
          <p:spPr>
            <a:xfrm>
              <a:off x="9652472" y="4111216"/>
              <a:ext cx="250178" cy="250178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2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60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68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mph" presetSubtype="0" decel="10000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3" grpId="0" animBg="1"/>
      <p:bldP spid="4" grpId="0" animBg="1"/>
      <p:bldP spid="5" grpId="0"/>
      <p:bldP spid="2" grpId="0" animBg="1"/>
      <p:bldP spid="27" grpId="0" animBg="1"/>
      <p:bldP spid="28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340EC-FCFB-1001-9436-CF05CABEB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945F5638-C7FF-0C78-29A0-0873B7310247}"/>
              </a:ext>
            </a:extLst>
          </p:cNvPr>
          <p:cNvSpPr/>
          <p:nvPr/>
        </p:nvSpPr>
        <p:spPr>
          <a:xfrm flipH="1" flipV="1">
            <a:off x="8001868" y="0"/>
            <a:ext cx="4190133" cy="6858000"/>
          </a:xfrm>
          <a:custGeom>
            <a:avLst/>
            <a:gdLst>
              <a:gd name="connsiteX0" fmla="*/ 2716995 w 4190133"/>
              <a:gd name="connsiteY0" fmla="*/ 6858000 h 6858000"/>
              <a:gd name="connsiteX1" fmla="*/ 0 w 4190133"/>
              <a:gd name="connsiteY1" fmla="*/ 6858000 h 6858000"/>
              <a:gd name="connsiteX2" fmla="*/ 0 w 4190133"/>
              <a:gd name="connsiteY2" fmla="*/ 0 h 6858000"/>
              <a:gd name="connsiteX3" fmla="*/ 4190133 w 419013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0133" h="6858000">
                <a:moveTo>
                  <a:pt x="27169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1901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61512C4-AE5E-B219-BB71-A804EF8D284B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2BEBB-54E3-1020-2F93-138AA5EE7844}"/>
              </a:ext>
            </a:extLst>
          </p:cNvPr>
          <p:cNvSpPr txBox="1"/>
          <p:nvPr/>
        </p:nvSpPr>
        <p:spPr>
          <a:xfrm>
            <a:off x="2289565" y="0"/>
            <a:ext cx="7108371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Datasets</a:t>
            </a:r>
            <a:endParaRPr lang="en-US" sz="44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44EBC-038E-91BC-6906-7949DC5952BA}"/>
              </a:ext>
            </a:extLst>
          </p:cNvPr>
          <p:cNvSpPr/>
          <p:nvPr/>
        </p:nvSpPr>
        <p:spPr>
          <a:xfrm>
            <a:off x="283779" y="1112554"/>
            <a:ext cx="11119945" cy="5333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4A9DD-383C-2425-C2DA-E51F6876D5C2}"/>
              </a:ext>
            </a:extLst>
          </p:cNvPr>
          <p:cNvSpPr txBox="1"/>
          <p:nvPr/>
        </p:nvSpPr>
        <p:spPr>
          <a:xfrm>
            <a:off x="488162" y="1303546"/>
            <a:ext cx="9592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Detection domain of our project, we've gathered a total of 23 datasets</a:t>
            </a:r>
          </a:p>
          <a:p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13 Datasets related to psoriasis (total 31k)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14 Datasets related to eczema (total 29k)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3 Datasets related to atopic dermatitis (total 2.5k)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1 Dataset related to Seborrheic Dermatitis (total 1.5 k)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4 Datasets related to the normal skin (total 5.5k) 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Prediction domain of our project, 2 datasets</a:t>
            </a:r>
          </a:p>
          <a:p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GDS4602[ACCN]- Psoriasis lesional and non-lesional skin (170 records)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Psoriasis Genes(8k + records)</a:t>
            </a:r>
            <a:endParaRPr lang="en-AE" sz="2400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1F12EB1C-89E0-415D-F6C3-77A7AA58E68F}"/>
              </a:ext>
            </a:extLst>
          </p:cNvPr>
          <p:cNvSpPr txBox="1"/>
          <p:nvPr/>
        </p:nvSpPr>
        <p:spPr>
          <a:xfrm>
            <a:off x="10290880" y="6132443"/>
            <a:ext cx="219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Nyulangone</a:t>
            </a:r>
            <a:endParaRPr lang="en-AE" sz="16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5" grpId="0"/>
      <p:bldP spid="2" grpId="0" animBg="1"/>
      <p:bldP spid="9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54643-E3B9-F797-850F-31F4F2DFB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6759074-9649-0433-2B01-A97CA32D65D0}"/>
              </a:ext>
            </a:extLst>
          </p:cNvPr>
          <p:cNvSpPr/>
          <p:nvPr/>
        </p:nvSpPr>
        <p:spPr>
          <a:xfrm>
            <a:off x="0" y="2"/>
            <a:ext cx="8308578" cy="6857999"/>
          </a:xfrm>
          <a:custGeom>
            <a:avLst/>
            <a:gdLst>
              <a:gd name="connsiteX0" fmla="*/ 859416 w 8308578"/>
              <a:gd name="connsiteY0" fmla="*/ 0 h 6857999"/>
              <a:gd name="connsiteX1" fmla="*/ 8308578 w 8308578"/>
              <a:gd name="connsiteY1" fmla="*/ 0 h 6857999"/>
              <a:gd name="connsiteX2" fmla="*/ 6794717 w 8308578"/>
              <a:gd name="connsiteY2" fmla="*/ 6857999 h 6857999"/>
              <a:gd name="connsiteX3" fmla="*/ 0 w 8308578"/>
              <a:gd name="connsiteY3" fmla="*/ 6857999 h 6857999"/>
              <a:gd name="connsiteX4" fmla="*/ 0 w 8308578"/>
              <a:gd name="connsiteY4" fmla="*/ 389326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78" h="6857999">
                <a:moveTo>
                  <a:pt x="859416" y="0"/>
                </a:moveTo>
                <a:lnTo>
                  <a:pt x="8308578" y="0"/>
                </a:lnTo>
                <a:lnTo>
                  <a:pt x="6794717" y="6857999"/>
                </a:lnTo>
                <a:lnTo>
                  <a:pt x="0" y="6857999"/>
                </a:lnTo>
                <a:lnTo>
                  <a:pt x="0" y="38932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AD5BA26-A06D-F67F-89CC-36D28F6D0A17}"/>
              </a:ext>
            </a:extLst>
          </p:cNvPr>
          <p:cNvSpPr/>
          <p:nvPr/>
        </p:nvSpPr>
        <p:spPr>
          <a:xfrm>
            <a:off x="399255" y="0"/>
            <a:ext cx="8308577" cy="6858001"/>
          </a:xfrm>
          <a:custGeom>
            <a:avLst/>
            <a:gdLst>
              <a:gd name="connsiteX0" fmla="*/ 1003300 w 8238050"/>
              <a:gd name="connsiteY0" fmla="*/ 0 h 6857999"/>
              <a:gd name="connsiteX1" fmla="*/ 8238050 w 8238050"/>
              <a:gd name="connsiteY1" fmla="*/ 0 h 6857999"/>
              <a:gd name="connsiteX2" fmla="*/ 6523550 w 8238050"/>
              <a:gd name="connsiteY2" fmla="*/ 6857999 h 6857999"/>
              <a:gd name="connsiteX3" fmla="*/ 0 w 8238050"/>
              <a:gd name="connsiteY3" fmla="*/ 6857999 h 6857999"/>
              <a:gd name="connsiteX4" fmla="*/ 0 w 8238050"/>
              <a:gd name="connsiteY4" fmla="*/ 40131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050" h="6857999">
                <a:moveTo>
                  <a:pt x="1003300" y="0"/>
                </a:moveTo>
                <a:lnTo>
                  <a:pt x="8238050" y="0"/>
                </a:lnTo>
                <a:lnTo>
                  <a:pt x="6523550" y="6857999"/>
                </a:lnTo>
                <a:lnTo>
                  <a:pt x="0" y="6857999"/>
                </a:lnTo>
                <a:lnTo>
                  <a:pt x="0" y="40131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91266-A979-76F1-8F10-AFCA0178F564}"/>
              </a:ext>
            </a:extLst>
          </p:cNvPr>
          <p:cNvSpPr txBox="1"/>
          <p:nvPr/>
        </p:nvSpPr>
        <p:spPr>
          <a:xfrm>
            <a:off x="1201214" y="190409"/>
            <a:ext cx="348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Datasets</a:t>
            </a:r>
            <a:endParaRPr lang="en-US" sz="4400" dirty="0">
              <a:solidFill>
                <a:schemeClr val="bg1"/>
              </a:solidFill>
              <a:latin typeface="+mj-lt"/>
              <a:ea typeface="Noto Sans JP" panose="020B0500000000000000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3F735A-3D9B-0437-FE15-3DB75E59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5" y="1113739"/>
            <a:ext cx="1131727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032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CAF5-9842-4698-D3BE-DB8967CF5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2BCF602-B2A0-2C2A-28D5-3E008E6D526B}"/>
              </a:ext>
            </a:extLst>
          </p:cNvPr>
          <p:cNvSpPr/>
          <p:nvPr/>
        </p:nvSpPr>
        <p:spPr>
          <a:xfrm>
            <a:off x="0" y="2"/>
            <a:ext cx="8308578" cy="6857999"/>
          </a:xfrm>
          <a:custGeom>
            <a:avLst/>
            <a:gdLst>
              <a:gd name="connsiteX0" fmla="*/ 859416 w 8308578"/>
              <a:gd name="connsiteY0" fmla="*/ 0 h 6857999"/>
              <a:gd name="connsiteX1" fmla="*/ 8308578 w 8308578"/>
              <a:gd name="connsiteY1" fmla="*/ 0 h 6857999"/>
              <a:gd name="connsiteX2" fmla="*/ 6794717 w 8308578"/>
              <a:gd name="connsiteY2" fmla="*/ 6857999 h 6857999"/>
              <a:gd name="connsiteX3" fmla="*/ 0 w 8308578"/>
              <a:gd name="connsiteY3" fmla="*/ 6857999 h 6857999"/>
              <a:gd name="connsiteX4" fmla="*/ 0 w 8308578"/>
              <a:gd name="connsiteY4" fmla="*/ 389326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78" h="6857999">
                <a:moveTo>
                  <a:pt x="859416" y="0"/>
                </a:moveTo>
                <a:lnTo>
                  <a:pt x="8308578" y="0"/>
                </a:lnTo>
                <a:lnTo>
                  <a:pt x="6794717" y="6857999"/>
                </a:lnTo>
                <a:lnTo>
                  <a:pt x="0" y="6857999"/>
                </a:lnTo>
                <a:lnTo>
                  <a:pt x="0" y="38932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6F15153-390C-7F25-A2A8-4D99C7C0A0D2}"/>
              </a:ext>
            </a:extLst>
          </p:cNvPr>
          <p:cNvSpPr/>
          <p:nvPr/>
        </p:nvSpPr>
        <p:spPr>
          <a:xfrm>
            <a:off x="399255" y="0"/>
            <a:ext cx="8308577" cy="6858001"/>
          </a:xfrm>
          <a:custGeom>
            <a:avLst/>
            <a:gdLst>
              <a:gd name="connsiteX0" fmla="*/ 1003300 w 8238050"/>
              <a:gd name="connsiteY0" fmla="*/ 0 h 6857999"/>
              <a:gd name="connsiteX1" fmla="*/ 8238050 w 8238050"/>
              <a:gd name="connsiteY1" fmla="*/ 0 h 6857999"/>
              <a:gd name="connsiteX2" fmla="*/ 6523550 w 8238050"/>
              <a:gd name="connsiteY2" fmla="*/ 6857999 h 6857999"/>
              <a:gd name="connsiteX3" fmla="*/ 0 w 8238050"/>
              <a:gd name="connsiteY3" fmla="*/ 6857999 h 6857999"/>
              <a:gd name="connsiteX4" fmla="*/ 0 w 8238050"/>
              <a:gd name="connsiteY4" fmla="*/ 40131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050" h="6857999">
                <a:moveTo>
                  <a:pt x="1003300" y="0"/>
                </a:moveTo>
                <a:lnTo>
                  <a:pt x="8238050" y="0"/>
                </a:lnTo>
                <a:lnTo>
                  <a:pt x="6523550" y="6857999"/>
                </a:lnTo>
                <a:lnTo>
                  <a:pt x="0" y="6857999"/>
                </a:lnTo>
                <a:lnTo>
                  <a:pt x="0" y="40131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AAA6D-0CBD-B846-D1E3-3C273CC28A8D}"/>
              </a:ext>
            </a:extLst>
          </p:cNvPr>
          <p:cNvSpPr txBox="1"/>
          <p:nvPr/>
        </p:nvSpPr>
        <p:spPr>
          <a:xfrm>
            <a:off x="762000" y="413434"/>
            <a:ext cx="3485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Datasets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Glimpse of the Genetic History Dataset</a:t>
            </a:r>
            <a:endParaRPr lang="en-US" sz="1600" dirty="0">
              <a:solidFill>
                <a:schemeClr val="bg1"/>
              </a:solidFill>
              <a:latin typeface="+mj-lt"/>
              <a:ea typeface="Noto Sans JP" panose="020B05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E16A6-DDAA-3BC0-2963-FC9BE656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27" y="-2"/>
            <a:ext cx="7527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225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7A7AB-15C7-681B-EE66-FA4C0514F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 of information&#10;&#10;Description automatically generated with medium confidence">
            <a:extLst>
              <a:ext uri="{FF2B5EF4-FFF2-40B4-BE49-F238E27FC236}">
                <a16:creationId xmlns:a16="http://schemas.microsoft.com/office/drawing/2014/main" id="{87327FB8-4C83-5275-B6DF-2C7E5CDB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07" y="0"/>
            <a:ext cx="988069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09AD0E-5208-469D-F442-E690D47B944D}"/>
              </a:ext>
            </a:extLst>
          </p:cNvPr>
          <p:cNvSpPr txBox="1"/>
          <p:nvPr/>
        </p:nvSpPr>
        <p:spPr>
          <a:xfrm>
            <a:off x="0" y="0"/>
            <a:ext cx="2845677" cy="1874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Feature </a:t>
            </a:r>
          </a:p>
          <a:p>
            <a:pPr>
              <a:lnSpc>
                <a:spcPct val="110000"/>
              </a:lnSpc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List</a:t>
            </a:r>
            <a:endParaRPr lang="en-ID" sz="5400" dirty="0">
              <a:solidFill>
                <a:srgbClr val="494F5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87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F6C08-4173-3885-3FF8-A281F2B2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F977EC-DAAB-E37C-0DC8-75457B2285F2}"/>
              </a:ext>
            </a:extLst>
          </p:cNvPr>
          <p:cNvSpPr txBox="1"/>
          <p:nvPr/>
        </p:nvSpPr>
        <p:spPr>
          <a:xfrm>
            <a:off x="1048216" y="0"/>
            <a:ext cx="6019801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System Overview</a:t>
            </a:r>
            <a:endParaRPr lang="en-ID" sz="5400" dirty="0">
              <a:solidFill>
                <a:srgbClr val="494F58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E718C2-0CD2-2DAC-244F-37EF88B2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6" y="1141613"/>
            <a:ext cx="9991492" cy="55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911D6-4DA7-67F8-1E27-287DCF69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515AE3D-212B-92DF-E8C8-71945C3E09AB}"/>
              </a:ext>
            </a:extLst>
          </p:cNvPr>
          <p:cNvSpPr/>
          <p:nvPr/>
        </p:nvSpPr>
        <p:spPr>
          <a:xfrm>
            <a:off x="0" y="2"/>
            <a:ext cx="8308578" cy="6857999"/>
          </a:xfrm>
          <a:custGeom>
            <a:avLst/>
            <a:gdLst>
              <a:gd name="connsiteX0" fmla="*/ 859416 w 8308578"/>
              <a:gd name="connsiteY0" fmla="*/ 0 h 6857999"/>
              <a:gd name="connsiteX1" fmla="*/ 8308578 w 8308578"/>
              <a:gd name="connsiteY1" fmla="*/ 0 h 6857999"/>
              <a:gd name="connsiteX2" fmla="*/ 6794717 w 8308578"/>
              <a:gd name="connsiteY2" fmla="*/ 6857999 h 6857999"/>
              <a:gd name="connsiteX3" fmla="*/ 0 w 8308578"/>
              <a:gd name="connsiteY3" fmla="*/ 6857999 h 6857999"/>
              <a:gd name="connsiteX4" fmla="*/ 0 w 8308578"/>
              <a:gd name="connsiteY4" fmla="*/ 389326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78" h="6857999">
                <a:moveTo>
                  <a:pt x="859416" y="0"/>
                </a:moveTo>
                <a:lnTo>
                  <a:pt x="8308578" y="0"/>
                </a:lnTo>
                <a:lnTo>
                  <a:pt x="6794717" y="6857999"/>
                </a:lnTo>
                <a:lnTo>
                  <a:pt x="0" y="6857999"/>
                </a:lnTo>
                <a:lnTo>
                  <a:pt x="0" y="38932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2764D76-CD43-93A3-E6F4-BC5973BD70FE}"/>
              </a:ext>
            </a:extLst>
          </p:cNvPr>
          <p:cNvSpPr/>
          <p:nvPr/>
        </p:nvSpPr>
        <p:spPr>
          <a:xfrm>
            <a:off x="0" y="2"/>
            <a:ext cx="8238050" cy="6857999"/>
          </a:xfrm>
          <a:custGeom>
            <a:avLst/>
            <a:gdLst>
              <a:gd name="connsiteX0" fmla="*/ 1003300 w 8238050"/>
              <a:gd name="connsiteY0" fmla="*/ 0 h 6857999"/>
              <a:gd name="connsiteX1" fmla="*/ 8238050 w 8238050"/>
              <a:gd name="connsiteY1" fmla="*/ 0 h 6857999"/>
              <a:gd name="connsiteX2" fmla="*/ 6523550 w 8238050"/>
              <a:gd name="connsiteY2" fmla="*/ 6857999 h 6857999"/>
              <a:gd name="connsiteX3" fmla="*/ 0 w 8238050"/>
              <a:gd name="connsiteY3" fmla="*/ 6857999 h 6857999"/>
              <a:gd name="connsiteX4" fmla="*/ 0 w 8238050"/>
              <a:gd name="connsiteY4" fmla="*/ 40131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050" h="6857999">
                <a:moveTo>
                  <a:pt x="1003300" y="0"/>
                </a:moveTo>
                <a:lnTo>
                  <a:pt x="8238050" y="0"/>
                </a:lnTo>
                <a:lnTo>
                  <a:pt x="6523550" y="6857999"/>
                </a:lnTo>
                <a:lnTo>
                  <a:pt x="0" y="6857999"/>
                </a:lnTo>
                <a:lnTo>
                  <a:pt x="0" y="40131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90C67-50F7-2F1B-6964-FDAAC65F1419}"/>
              </a:ext>
            </a:extLst>
          </p:cNvPr>
          <p:cNvSpPr txBox="1"/>
          <p:nvPr/>
        </p:nvSpPr>
        <p:spPr>
          <a:xfrm>
            <a:off x="829415" y="126730"/>
            <a:ext cx="450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Short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913A1-6A1A-3B90-1DFB-B0C1A97A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27" y="316699"/>
            <a:ext cx="5420673" cy="3687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DAAAD-AB3C-48ED-CA88-5182A584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994" r="5895"/>
          <a:stretch/>
        </p:blipFill>
        <p:spPr>
          <a:xfrm>
            <a:off x="114270" y="2824953"/>
            <a:ext cx="6542787" cy="37640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4B9EA55-19DE-33FE-2570-E9EA8906E065}"/>
              </a:ext>
            </a:extLst>
          </p:cNvPr>
          <p:cNvSpPr/>
          <p:nvPr/>
        </p:nvSpPr>
        <p:spPr>
          <a:xfrm>
            <a:off x="2578919" y="6098370"/>
            <a:ext cx="1011774" cy="4906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AE" b="1">
              <a:ln/>
              <a:solidFill>
                <a:schemeClr val="accent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71CEC-9E07-44E8-FCBA-4CF0FB3DF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861" y="6103179"/>
            <a:ext cx="212939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665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0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E527B-F010-408B-A1CD-3B80FD695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366729A-C48E-3D2A-A631-2333B3B8F196}"/>
              </a:ext>
            </a:extLst>
          </p:cNvPr>
          <p:cNvSpPr/>
          <p:nvPr/>
        </p:nvSpPr>
        <p:spPr>
          <a:xfrm>
            <a:off x="0" y="2"/>
            <a:ext cx="8308578" cy="6857999"/>
          </a:xfrm>
          <a:custGeom>
            <a:avLst/>
            <a:gdLst>
              <a:gd name="connsiteX0" fmla="*/ 859416 w 8308578"/>
              <a:gd name="connsiteY0" fmla="*/ 0 h 6857999"/>
              <a:gd name="connsiteX1" fmla="*/ 8308578 w 8308578"/>
              <a:gd name="connsiteY1" fmla="*/ 0 h 6857999"/>
              <a:gd name="connsiteX2" fmla="*/ 6794717 w 8308578"/>
              <a:gd name="connsiteY2" fmla="*/ 6857999 h 6857999"/>
              <a:gd name="connsiteX3" fmla="*/ 0 w 8308578"/>
              <a:gd name="connsiteY3" fmla="*/ 6857999 h 6857999"/>
              <a:gd name="connsiteX4" fmla="*/ 0 w 8308578"/>
              <a:gd name="connsiteY4" fmla="*/ 389326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78" h="6857999">
                <a:moveTo>
                  <a:pt x="859416" y="0"/>
                </a:moveTo>
                <a:lnTo>
                  <a:pt x="8308578" y="0"/>
                </a:lnTo>
                <a:lnTo>
                  <a:pt x="6794717" y="6857999"/>
                </a:lnTo>
                <a:lnTo>
                  <a:pt x="0" y="6857999"/>
                </a:lnTo>
                <a:lnTo>
                  <a:pt x="0" y="38932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1B37D06-ACBC-A4E7-3E99-52E6E8D8589C}"/>
              </a:ext>
            </a:extLst>
          </p:cNvPr>
          <p:cNvSpPr/>
          <p:nvPr/>
        </p:nvSpPr>
        <p:spPr>
          <a:xfrm>
            <a:off x="0" y="2"/>
            <a:ext cx="8238050" cy="6857999"/>
          </a:xfrm>
          <a:custGeom>
            <a:avLst/>
            <a:gdLst>
              <a:gd name="connsiteX0" fmla="*/ 1003300 w 8238050"/>
              <a:gd name="connsiteY0" fmla="*/ 0 h 6857999"/>
              <a:gd name="connsiteX1" fmla="*/ 8238050 w 8238050"/>
              <a:gd name="connsiteY1" fmla="*/ 0 h 6857999"/>
              <a:gd name="connsiteX2" fmla="*/ 6523550 w 8238050"/>
              <a:gd name="connsiteY2" fmla="*/ 6857999 h 6857999"/>
              <a:gd name="connsiteX3" fmla="*/ 0 w 8238050"/>
              <a:gd name="connsiteY3" fmla="*/ 6857999 h 6857999"/>
              <a:gd name="connsiteX4" fmla="*/ 0 w 8238050"/>
              <a:gd name="connsiteY4" fmla="*/ 40131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050" h="6857999">
                <a:moveTo>
                  <a:pt x="1003300" y="0"/>
                </a:moveTo>
                <a:lnTo>
                  <a:pt x="8238050" y="0"/>
                </a:lnTo>
                <a:lnTo>
                  <a:pt x="6523550" y="6857999"/>
                </a:lnTo>
                <a:lnTo>
                  <a:pt x="0" y="6857999"/>
                </a:lnTo>
                <a:lnTo>
                  <a:pt x="0" y="40131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C3C43A-E225-55F2-7CB5-D43E2DF19861}"/>
              </a:ext>
            </a:extLst>
          </p:cNvPr>
          <p:cNvGrpSpPr/>
          <p:nvPr/>
        </p:nvGrpSpPr>
        <p:grpSpPr>
          <a:xfrm>
            <a:off x="-94593" y="1066799"/>
            <a:ext cx="12286593" cy="5654566"/>
            <a:chOff x="6664106" y="2028255"/>
            <a:chExt cx="4557593" cy="2801490"/>
          </a:xfrm>
          <a:effectLst>
            <a:outerShdw blurRad="787400" dist="723900" dir="5400000" sx="93000" sy="93000" algn="t" rotWithShape="0">
              <a:srgbClr val="263554">
                <a:alpha val="15000"/>
              </a:srgbClr>
            </a:outerShdw>
          </a:effectLst>
        </p:grpSpPr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D73EFD09-7362-DF55-381A-7ED2D356976E}"/>
                </a:ext>
              </a:extLst>
            </p:cNvPr>
            <p:cNvSpPr/>
            <p:nvPr/>
          </p:nvSpPr>
          <p:spPr>
            <a:xfrm>
              <a:off x="6996808" y="2028255"/>
              <a:ext cx="3909240" cy="2652027"/>
            </a:xfrm>
            <a:custGeom>
              <a:avLst/>
              <a:gdLst>
                <a:gd name="connsiteX0" fmla="*/ 4499105 w 4499104"/>
                <a:gd name="connsiteY0" fmla="*/ 3052191 h 3052191"/>
                <a:gd name="connsiteX1" fmla="*/ 0 w 4499104"/>
                <a:gd name="connsiteY1" fmla="*/ 3052191 h 3052191"/>
                <a:gd name="connsiteX2" fmla="*/ 0 w 4499104"/>
                <a:gd name="connsiteY2" fmla="*/ 118829 h 3052191"/>
                <a:gd name="connsiteX3" fmla="*/ 117743 w 4499104"/>
                <a:gd name="connsiteY3" fmla="*/ 0 h 3052191"/>
                <a:gd name="connsiteX4" fmla="*/ 4382320 w 4499104"/>
                <a:gd name="connsiteY4" fmla="*/ 0 h 3052191"/>
                <a:gd name="connsiteX5" fmla="*/ 4499105 w 4499104"/>
                <a:gd name="connsiteY5" fmla="*/ 118829 h 305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9104" h="3052191">
                  <a:moveTo>
                    <a:pt x="4499105" y="3052191"/>
                  </a:moveTo>
                  <a:lnTo>
                    <a:pt x="0" y="3052191"/>
                  </a:lnTo>
                  <a:lnTo>
                    <a:pt x="0" y="118829"/>
                  </a:lnTo>
                  <a:cubicBezTo>
                    <a:pt x="-2" y="53574"/>
                    <a:pt x="52561" y="526"/>
                    <a:pt x="117743" y="0"/>
                  </a:cubicBezTo>
                  <a:lnTo>
                    <a:pt x="4382320" y="0"/>
                  </a:lnTo>
                  <a:cubicBezTo>
                    <a:pt x="4447126" y="1047"/>
                    <a:pt x="4499105" y="53943"/>
                    <a:pt x="4499105" y="118829"/>
                  </a:cubicBezTo>
                  <a:close/>
                </a:path>
              </a:pathLst>
            </a:custGeom>
            <a:solidFill>
              <a:srgbClr val="FFFFFF"/>
            </a:solidFill>
            <a:ln w="47798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74418E3A-B8FC-E377-5B24-AC7D2B723F94}"/>
                </a:ext>
              </a:extLst>
            </p:cNvPr>
            <p:cNvSpPr/>
            <p:nvPr/>
          </p:nvSpPr>
          <p:spPr>
            <a:xfrm>
              <a:off x="6664106" y="4705678"/>
              <a:ext cx="4557592" cy="124067"/>
            </a:xfrm>
            <a:custGeom>
              <a:avLst/>
              <a:gdLst>
                <a:gd name="connsiteX0" fmla="*/ 5245286 w 5245286"/>
                <a:gd name="connsiteY0" fmla="*/ 0 h 142787"/>
                <a:gd name="connsiteX1" fmla="*/ 5245286 w 5245286"/>
                <a:gd name="connsiteY1" fmla="*/ 11021 h 142787"/>
                <a:gd name="connsiteX2" fmla="*/ 5206518 w 5245286"/>
                <a:gd name="connsiteY2" fmla="*/ 77143 h 142787"/>
                <a:gd name="connsiteX3" fmla="*/ 5034211 w 5245286"/>
                <a:gd name="connsiteY3" fmla="*/ 142787 h 142787"/>
                <a:gd name="connsiteX4" fmla="*/ 211075 w 5245286"/>
                <a:gd name="connsiteY4" fmla="*/ 142787 h 142787"/>
                <a:gd name="connsiteX5" fmla="*/ 38290 w 5245286"/>
                <a:gd name="connsiteY5" fmla="*/ 77143 h 142787"/>
                <a:gd name="connsiteX6" fmla="*/ 0 w 5245286"/>
                <a:gd name="connsiteY6" fmla="*/ 11021 h 142787"/>
                <a:gd name="connsiteX7" fmla="*/ 0 w 5245286"/>
                <a:gd name="connsiteY7" fmla="*/ 0 h 14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5286" h="142787">
                  <a:moveTo>
                    <a:pt x="5245286" y="0"/>
                  </a:moveTo>
                  <a:lnTo>
                    <a:pt x="5245286" y="11021"/>
                  </a:lnTo>
                  <a:cubicBezTo>
                    <a:pt x="5242702" y="37700"/>
                    <a:pt x="5228534" y="61892"/>
                    <a:pt x="5206518" y="77143"/>
                  </a:cubicBezTo>
                  <a:cubicBezTo>
                    <a:pt x="5157028" y="115979"/>
                    <a:pt x="5096960" y="138868"/>
                    <a:pt x="5034211" y="142787"/>
                  </a:cubicBezTo>
                  <a:lnTo>
                    <a:pt x="211075" y="142787"/>
                  </a:lnTo>
                  <a:cubicBezTo>
                    <a:pt x="148200" y="138786"/>
                    <a:pt x="87988" y="115907"/>
                    <a:pt x="38290" y="77143"/>
                  </a:cubicBezTo>
                  <a:cubicBezTo>
                    <a:pt x="16552" y="61705"/>
                    <a:pt x="2581" y="37575"/>
                    <a:pt x="0" y="110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47798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48F7B0C6-3B1A-536D-F95E-7AC16CF22479}"/>
                </a:ext>
              </a:extLst>
            </p:cNvPr>
            <p:cNvSpPr/>
            <p:nvPr/>
          </p:nvSpPr>
          <p:spPr>
            <a:xfrm>
              <a:off x="6664107" y="4680282"/>
              <a:ext cx="4557592" cy="92425"/>
            </a:xfrm>
            <a:custGeom>
              <a:avLst/>
              <a:gdLst>
                <a:gd name="connsiteX0" fmla="*/ 5245286 w 5245286"/>
                <a:gd name="connsiteY0" fmla="*/ 20124 h 106371"/>
                <a:gd name="connsiteX1" fmla="*/ 5245286 w 5245286"/>
                <a:gd name="connsiteY1" fmla="*/ 40249 h 106371"/>
                <a:gd name="connsiteX2" fmla="*/ 5206518 w 5245286"/>
                <a:gd name="connsiteY2" fmla="*/ 106371 h 106371"/>
                <a:gd name="connsiteX3" fmla="*/ 38290 w 5245286"/>
                <a:gd name="connsiteY3" fmla="*/ 106371 h 106371"/>
                <a:gd name="connsiteX4" fmla="*/ 0 w 5245286"/>
                <a:gd name="connsiteY4" fmla="*/ 40249 h 106371"/>
                <a:gd name="connsiteX5" fmla="*/ 0 w 5245286"/>
                <a:gd name="connsiteY5" fmla="*/ 20124 h 106371"/>
                <a:gd name="connsiteX6" fmla="*/ 20102 w 5245286"/>
                <a:gd name="connsiteY6" fmla="*/ 0 h 106371"/>
                <a:gd name="connsiteX7" fmla="*/ 5225184 w 5245286"/>
                <a:gd name="connsiteY7" fmla="*/ 0 h 106371"/>
                <a:gd name="connsiteX8" fmla="*/ 5245286 w 5245286"/>
                <a:gd name="connsiteY8" fmla="*/ 20124 h 106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5286" h="106371">
                  <a:moveTo>
                    <a:pt x="5245286" y="20124"/>
                  </a:moveTo>
                  <a:lnTo>
                    <a:pt x="5245286" y="40249"/>
                  </a:lnTo>
                  <a:cubicBezTo>
                    <a:pt x="5242702" y="66928"/>
                    <a:pt x="5228534" y="91120"/>
                    <a:pt x="5206518" y="106371"/>
                  </a:cubicBezTo>
                  <a:lnTo>
                    <a:pt x="38290" y="106371"/>
                  </a:lnTo>
                  <a:cubicBezTo>
                    <a:pt x="16552" y="90933"/>
                    <a:pt x="2581" y="66803"/>
                    <a:pt x="0" y="40249"/>
                  </a:cubicBezTo>
                  <a:lnTo>
                    <a:pt x="0" y="20124"/>
                  </a:lnTo>
                  <a:cubicBezTo>
                    <a:pt x="0" y="9008"/>
                    <a:pt x="9000" y="0"/>
                    <a:pt x="20102" y="0"/>
                  </a:cubicBezTo>
                  <a:lnTo>
                    <a:pt x="5225184" y="0"/>
                  </a:lnTo>
                  <a:cubicBezTo>
                    <a:pt x="5236288" y="0"/>
                    <a:pt x="5245286" y="9008"/>
                    <a:pt x="5245286" y="20124"/>
                  </a:cubicBezTo>
                  <a:close/>
                </a:path>
              </a:pathLst>
            </a:custGeom>
            <a:solidFill>
              <a:srgbClr val="E5E5E5"/>
            </a:solidFill>
            <a:ln w="47798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2DB97EF6-E7C2-0D65-B898-773F69326E28}"/>
                </a:ext>
              </a:extLst>
            </p:cNvPr>
            <p:cNvSpPr/>
            <p:nvPr/>
          </p:nvSpPr>
          <p:spPr>
            <a:xfrm>
              <a:off x="8599596" y="4680282"/>
              <a:ext cx="675384" cy="44547"/>
            </a:xfrm>
            <a:custGeom>
              <a:avLst/>
              <a:gdLst>
                <a:gd name="connsiteX0" fmla="*/ 478628 w 777292"/>
                <a:gd name="connsiteY0" fmla="*/ 0 h 51269"/>
                <a:gd name="connsiteX1" fmla="*/ 0 w 777292"/>
                <a:gd name="connsiteY1" fmla="*/ 0 h 51269"/>
                <a:gd name="connsiteX2" fmla="*/ 55999 w 777292"/>
                <a:gd name="connsiteY2" fmla="*/ 51269 h 51269"/>
                <a:gd name="connsiteX3" fmla="*/ 721771 w 777292"/>
                <a:gd name="connsiteY3" fmla="*/ 51269 h 51269"/>
                <a:gd name="connsiteX4" fmla="*/ 777292 w 777292"/>
                <a:gd name="connsiteY4" fmla="*/ 0 h 5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92" h="51269">
                  <a:moveTo>
                    <a:pt x="478628" y="0"/>
                  </a:moveTo>
                  <a:lnTo>
                    <a:pt x="0" y="0"/>
                  </a:lnTo>
                  <a:cubicBezTo>
                    <a:pt x="2494" y="29075"/>
                    <a:pt x="26846" y="51375"/>
                    <a:pt x="55999" y="51269"/>
                  </a:cubicBezTo>
                  <a:lnTo>
                    <a:pt x="721771" y="51269"/>
                  </a:lnTo>
                  <a:cubicBezTo>
                    <a:pt x="750738" y="51125"/>
                    <a:pt x="774818" y="28893"/>
                    <a:pt x="777292" y="0"/>
                  </a:cubicBezTo>
                  <a:close/>
                </a:path>
              </a:pathLst>
            </a:custGeom>
            <a:solidFill>
              <a:srgbClr val="B3B3B3">
                <a:alpha val="45000"/>
              </a:srgbClr>
            </a:solidFill>
            <a:ln w="47798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E246EC33-9596-9899-9FCE-DE98AF7A28EE}"/>
                </a:ext>
              </a:extLst>
            </p:cNvPr>
            <p:cNvSpPr/>
            <p:nvPr/>
          </p:nvSpPr>
          <p:spPr>
            <a:xfrm>
              <a:off x="8596686" y="4680282"/>
              <a:ext cx="679958" cy="46212"/>
            </a:xfrm>
            <a:custGeom>
              <a:avLst/>
              <a:gdLst>
                <a:gd name="connsiteX0" fmla="*/ 725122 w 782557"/>
                <a:gd name="connsiteY0" fmla="*/ 53186 h 53185"/>
                <a:gd name="connsiteX1" fmla="*/ 57435 w 782557"/>
                <a:gd name="connsiteY1" fmla="*/ 53186 h 53185"/>
                <a:gd name="connsiteX2" fmla="*/ 0 w 782557"/>
                <a:gd name="connsiteY2" fmla="*/ 0 h 53185"/>
                <a:gd name="connsiteX3" fmla="*/ 3350 w 782557"/>
                <a:gd name="connsiteY3" fmla="*/ 0 h 53185"/>
                <a:gd name="connsiteX4" fmla="*/ 57435 w 782557"/>
                <a:gd name="connsiteY4" fmla="*/ 47915 h 53185"/>
                <a:gd name="connsiteX5" fmla="*/ 725122 w 782557"/>
                <a:gd name="connsiteY5" fmla="*/ 47915 h 53185"/>
                <a:gd name="connsiteX6" fmla="*/ 778728 w 782557"/>
                <a:gd name="connsiteY6" fmla="*/ 0 h 53185"/>
                <a:gd name="connsiteX7" fmla="*/ 782557 w 782557"/>
                <a:gd name="connsiteY7" fmla="*/ 0 h 53185"/>
                <a:gd name="connsiteX8" fmla="*/ 725122 w 782557"/>
                <a:gd name="connsiteY8" fmla="*/ 53186 h 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557" h="53185">
                  <a:moveTo>
                    <a:pt x="725122" y="53186"/>
                  </a:moveTo>
                  <a:lnTo>
                    <a:pt x="57435" y="53186"/>
                  </a:lnTo>
                  <a:cubicBezTo>
                    <a:pt x="27325" y="53272"/>
                    <a:pt x="2259" y="30062"/>
                    <a:pt x="0" y="0"/>
                  </a:cubicBezTo>
                  <a:lnTo>
                    <a:pt x="3350" y="0"/>
                  </a:lnTo>
                  <a:cubicBezTo>
                    <a:pt x="6524" y="27446"/>
                    <a:pt x="29838" y="48097"/>
                    <a:pt x="57435" y="47915"/>
                  </a:cubicBezTo>
                  <a:lnTo>
                    <a:pt x="725122" y="47915"/>
                  </a:lnTo>
                  <a:cubicBezTo>
                    <a:pt x="752624" y="48073"/>
                    <a:pt x="775780" y="27374"/>
                    <a:pt x="778728" y="0"/>
                  </a:cubicBezTo>
                  <a:lnTo>
                    <a:pt x="782557" y="0"/>
                  </a:lnTo>
                  <a:cubicBezTo>
                    <a:pt x="780078" y="29952"/>
                    <a:pt x="755141" y="53042"/>
                    <a:pt x="725122" y="53186"/>
                  </a:cubicBezTo>
                  <a:close/>
                </a:path>
              </a:pathLst>
            </a:custGeom>
            <a:solidFill>
              <a:srgbClr val="FFFFFF"/>
            </a:solidFill>
            <a:ln w="47798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DEEC01D5-8AC6-ADB6-0044-B21724C5F2BF}"/>
                </a:ext>
              </a:extLst>
            </p:cNvPr>
            <p:cNvSpPr/>
            <p:nvPr/>
          </p:nvSpPr>
          <p:spPr>
            <a:xfrm>
              <a:off x="8938120" y="2084043"/>
              <a:ext cx="54895" cy="54955"/>
            </a:xfrm>
            <a:custGeom>
              <a:avLst/>
              <a:gdLst>
                <a:gd name="connsiteX0" fmla="*/ 63179 w 63178"/>
                <a:gd name="connsiteY0" fmla="*/ 31624 h 63247"/>
                <a:gd name="connsiteX1" fmla="*/ 31589 w 63178"/>
                <a:gd name="connsiteY1" fmla="*/ 63248 h 63247"/>
                <a:gd name="connsiteX2" fmla="*/ 0 w 63178"/>
                <a:gd name="connsiteY2" fmla="*/ 31624 h 63247"/>
                <a:gd name="connsiteX3" fmla="*/ 31589 w 63178"/>
                <a:gd name="connsiteY3" fmla="*/ 0 h 63247"/>
                <a:gd name="connsiteX4" fmla="*/ 63179 w 63178"/>
                <a:gd name="connsiteY4" fmla="*/ 31624 h 6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78" h="63247">
                  <a:moveTo>
                    <a:pt x="63179" y="31624"/>
                  </a:moveTo>
                  <a:cubicBezTo>
                    <a:pt x="63179" y="49089"/>
                    <a:pt x="49035" y="63248"/>
                    <a:pt x="31589" y="63248"/>
                  </a:cubicBezTo>
                  <a:cubicBezTo>
                    <a:pt x="14143" y="63248"/>
                    <a:pt x="0" y="49089"/>
                    <a:pt x="0" y="31624"/>
                  </a:cubicBezTo>
                  <a:cubicBezTo>
                    <a:pt x="0" y="14158"/>
                    <a:pt x="14143" y="0"/>
                    <a:pt x="31589" y="0"/>
                  </a:cubicBezTo>
                  <a:cubicBezTo>
                    <a:pt x="48930" y="257"/>
                    <a:pt x="62920" y="14266"/>
                    <a:pt x="63179" y="31624"/>
                  </a:cubicBezTo>
                  <a:close/>
                </a:path>
              </a:pathLst>
            </a:custGeom>
            <a:solidFill>
              <a:srgbClr val="FFFFFF"/>
            </a:solidFill>
            <a:ln w="47798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68B5CB9-65E8-DFE2-4F85-5A22E39A1886}"/>
              </a:ext>
            </a:extLst>
          </p:cNvPr>
          <p:cNvSpPr txBox="1"/>
          <p:nvPr/>
        </p:nvSpPr>
        <p:spPr>
          <a:xfrm>
            <a:off x="1058142" y="1274009"/>
            <a:ext cx="10282910" cy="516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Healthline. (n.d.). Psoriasis: Causes and Risk Factors. Retrieved from 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https://www.healthline.com/health/psoriasis/facts-statistics-infographic#causes-and-risk-factors</a:t>
            </a:r>
            <a:endParaRPr lang="en-GB" sz="1700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NYU Langone Health. (n.d.). Psoriasis: Diagnosis. Retrieved from 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https://nyulangone.org/conditions/psoriasis/diagnosis#:~:text=Skin%20Biopsy,skin%20biopsy%20may%20be%20performed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Rashid, M. S., </a:t>
            </a:r>
            <a:r>
              <a:rPr lang="en-GB" sz="1700" dirty="0" err="1">
                <a:ea typeface="Lato" panose="020F0502020204030203" pitchFamily="34" charset="0"/>
                <a:cs typeface="Lato" panose="020F0502020204030203" pitchFamily="34" charset="0"/>
              </a:rPr>
              <a:t>Gilanie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, G., Naveed, S., Cheema, S., &amp; Sajid, M. (2024). Automated detection and classification of psoriasis types using deep neural networks from dermatology images. Signal, Image and Video Processing. 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https://link.springer.com/article/10.1007/s11760-023-02722-9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Le, N. Q. K., Do, D. T., Nguyen, T.-T.-D., Nguyen, N. T. K., Hung, T. N. K., &amp; Trang, N. T. T. (2021). Identification of gene expression signatures for psoriasis classification using machine learning techniques. </a:t>
            </a:r>
            <a:r>
              <a:rPr lang="en-GB" sz="1700" dirty="0" err="1">
                <a:ea typeface="Lato" panose="020F0502020204030203" pitchFamily="34" charset="0"/>
                <a:cs typeface="Lato" panose="020F0502020204030203" pitchFamily="34" charset="0"/>
              </a:rPr>
              <a:t>iScience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, 23(4), 1000018. 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https://www.sciencedirect.com/science/article/pii/S2590124920300018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GB" sz="1700" dirty="0" err="1">
                <a:ea typeface="Lato" panose="020F0502020204030203" pitchFamily="34" charset="0"/>
                <a:cs typeface="Lato" panose="020F0502020204030203" pitchFamily="34" charset="0"/>
              </a:rPr>
              <a:t>Yaseliani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, M., </a:t>
            </a:r>
            <a:r>
              <a:rPr lang="en-GB" sz="1700" dirty="0" err="1">
                <a:ea typeface="Lato" panose="020F0502020204030203" pitchFamily="34" charset="0"/>
                <a:cs typeface="Lato" panose="020F0502020204030203" pitchFamily="34" charset="0"/>
              </a:rPr>
              <a:t>Ijadi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700" dirty="0" err="1">
                <a:ea typeface="Lato" panose="020F0502020204030203" pitchFamily="34" charset="0"/>
                <a:cs typeface="Lato" panose="020F0502020204030203" pitchFamily="34" charset="0"/>
              </a:rPr>
              <a:t>Maghsoodi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, A., </a:t>
            </a:r>
            <a:r>
              <a:rPr lang="en-GB" sz="1700" dirty="0" err="1">
                <a:ea typeface="Lato" panose="020F0502020204030203" pitchFamily="34" charset="0"/>
                <a:cs typeface="Lato" panose="020F0502020204030203" pitchFamily="34" charset="0"/>
              </a:rPr>
              <a:t>Hassannayebi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, E., &amp; </a:t>
            </a:r>
            <a:r>
              <a:rPr lang="en-GB" sz="1700" dirty="0" err="1">
                <a:ea typeface="Lato" panose="020F0502020204030203" pitchFamily="34" charset="0"/>
                <a:cs typeface="Lato" panose="020F0502020204030203" pitchFamily="34" charset="0"/>
              </a:rPr>
              <a:t>Aickelin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, U. (2024). Diagnostic clinical decision support based on deep learning and knowledge-based systems for psoriasis: From diagnosis to treatment options. Computers in Biology and Medicine, 163, 106778. 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https://www.sciencedirect.com/science/article/pii/S0360835223007787</a:t>
            </a:r>
            <a:r>
              <a:rPr lang="en-GB" sz="17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BE3241-26BE-B957-49D8-54925F02AED5}"/>
              </a:ext>
            </a:extLst>
          </p:cNvPr>
          <p:cNvSpPr txBox="1"/>
          <p:nvPr/>
        </p:nvSpPr>
        <p:spPr>
          <a:xfrm>
            <a:off x="1058142" y="136635"/>
            <a:ext cx="348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810168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1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C8275-ECE1-5B1A-11C4-4441EC479A99}"/>
              </a:ext>
            </a:extLst>
          </p:cNvPr>
          <p:cNvSpPr txBox="1"/>
          <p:nvPr/>
        </p:nvSpPr>
        <p:spPr>
          <a:xfrm>
            <a:off x="2488724" y="2705725"/>
            <a:ext cx="7214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+mj-lt"/>
                <a:ea typeface="Noto Sans JP" panose="020B0500000000000000" pitchFamily="34" charset="-12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617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9663C-94C6-402B-D6A6-197E312EC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03E55A7-B66A-B339-4260-81B6DDB1A68B}"/>
              </a:ext>
            </a:extLst>
          </p:cNvPr>
          <p:cNvSpPr/>
          <p:nvPr/>
        </p:nvSpPr>
        <p:spPr>
          <a:xfrm>
            <a:off x="404521" y="266056"/>
            <a:ext cx="738185" cy="6323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DB00B-9EED-CE59-8978-8E1515577019}"/>
              </a:ext>
            </a:extLst>
          </p:cNvPr>
          <p:cNvSpPr txBox="1"/>
          <p:nvPr/>
        </p:nvSpPr>
        <p:spPr>
          <a:xfrm>
            <a:off x="3111500" y="266056"/>
            <a:ext cx="6819900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OUR COLLABORATION!</a:t>
            </a:r>
            <a:endParaRPr lang="en-ID" sz="44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B594-C113-3949-9BE2-6229327BB20D}"/>
              </a:ext>
            </a:extLst>
          </p:cNvPr>
          <p:cNvSpPr txBox="1"/>
          <p:nvPr/>
        </p:nvSpPr>
        <p:spPr>
          <a:xfrm>
            <a:off x="2273300" y="1826454"/>
            <a:ext cx="8366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This project is in partnership with the Faculty of Pharmacy at MSA University</a:t>
            </a:r>
            <a:endParaRPr lang="en-AE" sz="3200" b="1" dirty="0"/>
          </a:p>
        </p:txBody>
      </p:sp>
      <p:pic>
        <p:nvPicPr>
          <p:cNvPr id="7" name="Picture 6" descr="A circular logo with a snake and leaves&#10;&#10;Description automatically generated">
            <a:extLst>
              <a:ext uri="{FF2B5EF4-FFF2-40B4-BE49-F238E27FC236}">
                <a16:creationId xmlns:a16="http://schemas.microsoft.com/office/drawing/2014/main" id="{6A03E31F-50B3-3EF9-05BE-75798FC3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35" y="2990587"/>
            <a:ext cx="3095629" cy="3095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E54A0-10D3-5503-692A-C709C6D8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806" y="6090778"/>
            <a:ext cx="2045187" cy="5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D77F506-1FF0-4F6A-AA9F-9F331FB85F73}"/>
              </a:ext>
            </a:extLst>
          </p:cNvPr>
          <p:cNvSpPr/>
          <p:nvPr/>
        </p:nvSpPr>
        <p:spPr>
          <a:xfrm>
            <a:off x="-758848" y="911408"/>
            <a:ext cx="2567712" cy="25677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A0E54F-4997-4384-AB72-4A1B8EAF7E55}"/>
              </a:ext>
            </a:extLst>
          </p:cNvPr>
          <p:cNvSpPr/>
          <p:nvPr/>
        </p:nvSpPr>
        <p:spPr>
          <a:xfrm>
            <a:off x="9969556" y="3302551"/>
            <a:ext cx="2567712" cy="25677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27A4D6-DEF1-4174-AA2D-B7FBAC941971}"/>
              </a:ext>
            </a:extLst>
          </p:cNvPr>
          <p:cNvSpPr/>
          <p:nvPr/>
        </p:nvSpPr>
        <p:spPr>
          <a:xfrm>
            <a:off x="6118735" y="2567713"/>
            <a:ext cx="4557486" cy="4557486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929890-842D-4DB6-9A2A-627BFA70D89A}"/>
              </a:ext>
            </a:extLst>
          </p:cNvPr>
          <p:cNvGrpSpPr/>
          <p:nvPr/>
        </p:nvGrpSpPr>
        <p:grpSpPr>
          <a:xfrm>
            <a:off x="7827833" y="2413001"/>
            <a:ext cx="298041" cy="1272344"/>
            <a:chOff x="7815952" y="2319388"/>
            <a:chExt cx="371529" cy="15860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7AFE20-AA5C-4958-95B9-51B124245447}"/>
                </a:ext>
              </a:extLst>
            </p:cNvPr>
            <p:cNvSpPr txBox="1"/>
            <p:nvPr/>
          </p:nvSpPr>
          <p:spPr>
            <a:xfrm rot="276517">
              <a:off x="7900810" y="2319388"/>
              <a:ext cx="286671" cy="1141067"/>
            </a:xfrm>
            <a:custGeom>
              <a:avLst/>
              <a:gdLst>
                <a:gd name="connsiteX0" fmla="*/ 0 w 216875"/>
                <a:gd name="connsiteY0" fmla="*/ 7003 h 1065683"/>
                <a:gd name="connsiteX1" fmla="*/ 216875 w 216875"/>
                <a:gd name="connsiteY1" fmla="*/ 7003 h 1065683"/>
                <a:gd name="connsiteX2" fmla="*/ 189124 w 216875"/>
                <a:gd name="connsiteY2" fmla="*/ 1065683 h 1065683"/>
                <a:gd name="connsiteX3" fmla="*/ 30836 w 216875"/>
                <a:gd name="connsiteY3" fmla="*/ 1065683 h 1065683"/>
                <a:gd name="connsiteX4" fmla="*/ 0 w 216875"/>
                <a:gd name="connsiteY4" fmla="*/ 7003 h 1065683"/>
                <a:gd name="connsiteX0" fmla="*/ 0 w 216875"/>
                <a:gd name="connsiteY0" fmla="*/ 10904 h 1069584"/>
                <a:gd name="connsiteX1" fmla="*/ 216875 w 216875"/>
                <a:gd name="connsiteY1" fmla="*/ 10904 h 1069584"/>
                <a:gd name="connsiteX2" fmla="*/ 189124 w 216875"/>
                <a:gd name="connsiteY2" fmla="*/ 1069584 h 1069584"/>
                <a:gd name="connsiteX3" fmla="*/ 30836 w 216875"/>
                <a:gd name="connsiteY3" fmla="*/ 1069584 h 1069584"/>
                <a:gd name="connsiteX4" fmla="*/ 0 w 216875"/>
                <a:gd name="connsiteY4" fmla="*/ 10904 h 1069584"/>
                <a:gd name="connsiteX0" fmla="*/ 0 w 216875"/>
                <a:gd name="connsiteY0" fmla="*/ 15086 h 1073766"/>
                <a:gd name="connsiteX1" fmla="*/ 216875 w 216875"/>
                <a:gd name="connsiteY1" fmla="*/ 15086 h 1073766"/>
                <a:gd name="connsiteX2" fmla="*/ 189124 w 216875"/>
                <a:gd name="connsiteY2" fmla="*/ 1073766 h 1073766"/>
                <a:gd name="connsiteX3" fmla="*/ 30836 w 216875"/>
                <a:gd name="connsiteY3" fmla="*/ 1073766 h 1073766"/>
                <a:gd name="connsiteX4" fmla="*/ 0 w 216875"/>
                <a:gd name="connsiteY4" fmla="*/ 15086 h 1073766"/>
                <a:gd name="connsiteX0" fmla="*/ 106 w 216981"/>
                <a:gd name="connsiteY0" fmla="*/ 18664 h 1077344"/>
                <a:gd name="connsiteX1" fmla="*/ 216981 w 216981"/>
                <a:gd name="connsiteY1" fmla="*/ 18664 h 1077344"/>
                <a:gd name="connsiteX2" fmla="*/ 189230 w 216981"/>
                <a:gd name="connsiteY2" fmla="*/ 1077344 h 1077344"/>
                <a:gd name="connsiteX3" fmla="*/ 30942 w 216981"/>
                <a:gd name="connsiteY3" fmla="*/ 1077344 h 1077344"/>
                <a:gd name="connsiteX4" fmla="*/ 106 w 216981"/>
                <a:gd name="connsiteY4" fmla="*/ 18664 h 1077344"/>
                <a:gd name="connsiteX0" fmla="*/ 8 w 216883"/>
                <a:gd name="connsiteY0" fmla="*/ 18664 h 1077344"/>
                <a:gd name="connsiteX1" fmla="*/ 216883 w 216883"/>
                <a:gd name="connsiteY1" fmla="*/ 18664 h 1077344"/>
                <a:gd name="connsiteX2" fmla="*/ 189132 w 216883"/>
                <a:gd name="connsiteY2" fmla="*/ 1077344 h 1077344"/>
                <a:gd name="connsiteX3" fmla="*/ 30844 w 216883"/>
                <a:gd name="connsiteY3" fmla="*/ 1077344 h 1077344"/>
                <a:gd name="connsiteX4" fmla="*/ 8 w 216883"/>
                <a:gd name="connsiteY4" fmla="*/ 18664 h 1077344"/>
                <a:gd name="connsiteX0" fmla="*/ 8 w 216884"/>
                <a:gd name="connsiteY0" fmla="*/ 22168 h 1080848"/>
                <a:gd name="connsiteX1" fmla="*/ 216883 w 216884"/>
                <a:gd name="connsiteY1" fmla="*/ 22168 h 1080848"/>
                <a:gd name="connsiteX2" fmla="*/ 189132 w 216884"/>
                <a:gd name="connsiteY2" fmla="*/ 1080848 h 1080848"/>
                <a:gd name="connsiteX3" fmla="*/ 30844 w 216884"/>
                <a:gd name="connsiteY3" fmla="*/ 1080848 h 1080848"/>
                <a:gd name="connsiteX4" fmla="*/ 8 w 216884"/>
                <a:gd name="connsiteY4" fmla="*/ 22168 h 1080848"/>
                <a:gd name="connsiteX0" fmla="*/ 53 w 216929"/>
                <a:gd name="connsiteY0" fmla="*/ 24569 h 1083249"/>
                <a:gd name="connsiteX1" fmla="*/ 216928 w 216929"/>
                <a:gd name="connsiteY1" fmla="*/ 24569 h 1083249"/>
                <a:gd name="connsiteX2" fmla="*/ 189177 w 216929"/>
                <a:gd name="connsiteY2" fmla="*/ 1083249 h 1083249"/>
                <a:gd name="connsiteX3" fmla="*/ 30889 w 216929"/>
                <a:gd name="connsiteY3" fmla="*/ 1083249 h 1083249"/>
                <a:gd name="connsiteX4" fmla="*/ 53 w 216929"/>
                <a:gd name="connsiteY4" fmla="*/ 24569 h 1083249"/>
                <a:gd name="connsiteX0" fmla="*/ 53 w 216929"/>
                <a:gd name="connsiteY0" fmla="*/ 24569 h 1092095"/>
                <a:gd name="connsiteX1" fmla="*/ 216928 w 216929"/>
                <a:gd name="connsiteY1" fmla="*/ 24569 h 1092095"/>
                <a:gd name="connsiteX2" fmla="*/ 189177 w 216929"/>
                <a:gd name="connsiteY2" fmla="*/ 1083249 h 1092095"/>
                <a:gd name="connsiteX3" fmla="*/ 30889 w 216929"/>
                <a:gd name="connsiteY3" fmla="*/ 1083249 h 1092095"/>
                <a:gd name="connsiteX4" fmla="*/ 53 w 216929"/>
                <a:gd name="connsiteY4" fmla="*/ 24569 h 1092095"/>
                <a:gd name="connsiteX0" fmla="*/ 53 w 216929"/>
                <a:gd name="connsiteY0" fmla="*/ 24569 h 1097259"/>
                <a:gd name="connsiteX1" fmla="*/ 216928 w 216929"/>
                <a:gd name="connsiteY1" fmla="*/ 24569 h 1097259"/>
                <a:gd name="connsiteX2" fmla="*/ 189177 w 216929"/>
                <a:gd name="connsiteY2" fmla="*/ 1083249 h 1097259"/>
                <a:gd name="connsiteX3" fmla="*/ 30889 w 216929"/>
                <a:gd name="connsiteY3" fmla="*/ 1083249 h 1097259"/>
                <a:gd name="connsiteX4" fmla="*/ 53 w 216929"/>
                <a:gd name="connsiteY4" fmla="*/ 24569 h 109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29" h="1097259">
                  <a:moveTo>
                    <a:pt x="53" y="24569"/>
                  </a:moveTo>
                  <a:cubicBezTo>
                    <a:pt x="-3952" y="-7774"/>
                    <a:pt x="217617" y="-8604"/>
                    <a:pt x="216928" y="24569"/>
                  </a:cubicBezTo>
                  <a:lnTo>
                    <a:pt x="189177" y="1083249"/>
                  </a:lnTo>
                  <a:cubicBezTo>
                    <a:pt x="187832" y="1100665"/>
                    <a:pt x="31405" y="1103153"/>
                    <a:pt x="30889" y="1083249"/>
                  </a:cubicBezTo>
                  <a:lnTo>
                    <a:pt x="53" y="2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F720FF-87D5-4942-B3B9-A938A450EC66}"/>
                </a:ext>
              </a:extLst>
            </p:cNvPr>
            <p:cNvSpPr/>
            <p:nvPr/>
          </p:nvSpPr>
          <p:spPr>
            <a:xfrm>
              <a:off x="7815952" y="3596968"/>
              <a:ext cx="308486" cy="3084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15FEE7CA-7A7A-074E-94F5-C6CBFC357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4" y="0"/>
            <a:ext cx="1221473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3E1DCC-8885-5577-325B-53AEF8DF89E3}"/>
              </a:ext>
            </a:extLst>
          </p:cNvPr>
          <p:cNvSpPr/>
          <p:nvPr/>
        </p:nvSpPr>
        <p:spPr>
          <a:xfrm>
            <a:off x="10464800" y="6207760"/>
            <a:ext cx="1727200" cy="65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2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4625">
        <p14:flythrough/>
      </p:transition>
    </mc:Choice>
    <mc:Fallback xmlns="">
      <p:transition spd="med" advTm="46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0.12662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04283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04283 " pathEditMode="relative" rAng="0" ptsTypes="AA">
                                      <p:cBhvr>
                                        <p:cTn id="19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9FA2C-F703-3CF6-00F1-83E455706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 34">
            <a:extLst>
              <a:ext uri="{FF2B5EF4-FFF2-40B4-BE49-F238E27FC236}">
                <a16:creationId xmlns:a16="http://schemas.microsoft.com/office/drawing/2014/main" id="{70488DA9-6B38-D852-881D-4914161D2F63}"/>
              </a:ext>
            </a:extLst>
          </p:cNvPr>
          <p:cNvSpPr/>
          <p:nvPr/>
        </p:nvSpPr>
        <p:spPr>
          <a:xfrm flipV="1">
            <a:off x="3307873" y="3514347"/>
            <a:ext cx="667508" cy="667508"/>
          </a:xfrm>
          <a:prstGeom prst="arc">
            <a:avLst>
              <a:gd name="adj1" fmla="val 20555"/>
              <a:gd name="adj2" fmla="val 10787589"/>
            </a:avLst>
          </a:prstGeom>
          <a:noFill/>
          <a:ln w="9525" cap="rnd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C6796022-0C9A-A156-7EAB-C2109C585AAF}"/>
              </a:ext>
            </a:extLst>
          </p:cNvPr>
          <p:cNvSpPr/>
          <p:nvPr/>
        </p:nvSpPr>
        <p:spPr>
          <a:xfrm flipV="1">
            <a:off x="8216620" y="3514347"/>
            <a:ext cx="667508" cy="667508"/>
          </a:xfrm>
          <a:prstGeom prst="arc">
            <a:avLst>
              <a:gd name="adj1" fmla="val 20555"/>
              <a:gd name="adj2" fmla="val 10787589"/>
            </a:avLst>
          </a:prstGeom>
          <a:noFill/>
          <a:ln w="9525" cap="rnd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C0245AD-981E-F9AF-9A92-24A6D2505E64}"/>
              </a:ext>
            </a:extLst>
          </p:cNvPr>
          <p:cNvSpPr/>
          <p:nvPr/>
        </p:nvSpPr>
        <p:spPr>
          <a:xfrm>
            <a:off x="5762247" y="4787521"/>
            <a:ext cx="667508" cy="667508"/>
          </a:xfrm>
          <a:prstGeom prst="arc">
            <a:avLst>
              <a:gd name="adj1" fmla="val 20555"/>
              <a:gd name="adj2" fmla="val 10787589"/>
            </a:avLst>
          </a:prstGeom>
          <a:noFill/>
          <a:ln w="9525" cap="rnd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0B68B3-1B29-12D4-3C96-4B48CFD683B8}"/>
              </a:ext>
            </a:extLst>
          </p:cNvPr>
          <p:cNvSpPr/>
          <p:nvPr/>
        </p:nvSpPr>
        <p:spPr>
          <a:xfrm>
            <a:off x="8609553" y="4237251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EDFCD-7F02-E98E-0991-76C7BD413FD8}"/>
              </a:ext>
            </a:extLst>
          </p:cNvPr>
          <p:cNvSpPr/>
          <p:nvPr/>
        </p:nvSpPr>
        <p:spPr>
          <a:xfrm>
            <a:off x="1246432" y="4237251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3D9DE-533D-5AEC-C79F-763E57C13BA3}"/>
              </a:ext>
            </a:extLst>
          </p:cNvPr>
          <p:cNvSpPr txBox="1"/>
          <p:nvPr/>
        </p:nvSpPr>
        <p:spPr>
          <a:xfrm>
            <a:off x="1981200" y="964485"/>
            <a:ext cx="8229600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Table of Contents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04B22D-D80B-D4EC-BCE5-2EDAA04120B0}"/>
              </a:ext>
            </a:extLst>
          </p:cNvPr>
          <p:cNvSpPr/>
          <p:nvPr/>
        </p:nvSpPr>
        <p:spPr>
          <a:xfrm>
            <a:off x="2180345" y="4391360"/>
            <a:ext cx="468190" cy="4681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AEB35-C157-82AA-9B05-606BFE372F60}"/>
              </a:ext>
            </a:extLst>
          </p:cNvPr>
          <p:cNvSpPr txBox="1"/>
          <p:nvPr/>
        </p:nvSpPr>
        <p:spPr>
          <a:xfrm>
            <a:off x="1457644" y="4908690"/>
            <a:ext cx="1913592" cy="34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494F58"/>
                </a:solidFill>
                <a:latin typeface="+mj-lt"/>
              </a:rPr>
              <a:t>Related Work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D9ADF-8863-A3C0-0E9C-D91EF6CF7B05}"/>
              </a:ext>
            </a:extLst>
          </p:cNvPr>
          <p:cNvSpPr/>
          <p:nvPr/>
        </p:nvSpPr>
        <p:spPr>
          <a:xfrm>
            <a:off x="6155180" y="4237251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0C4EA-81DF-F895-5CC4-59138657AE42}"/>
              </a:ext>
            </a:extLst>
          </p:cNvPr>
          <p:cNvSpPr/>
          <p:nvPr/>
        </p:nvSpPr>
        <p:spPr>
          <a:xfrm>
            <a:off x="3700806" y="4237251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CE3BB7-08A0-5075-618D-400460B144E6}"/>
              </a:ext>
            </a:extLst>
          </p:cNvPr>
          <p:cNvSpPr txBox="1"/>
          <p:nvPr/>
        </p:nvSpPr>
        <p:spPr>
          <a:xfrm>
            <a:off x="3911919" y="4908691"/>
            <a:ext cx="1913592" cy="34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494F58"/>
                </a:solidFill>
                <a:latin typeface="+mj-lt"/>
              </a:rPr>
              <a:t>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D94F2-A4B2-7AB9-B48C-7FED85C06241}"/>
              </a:ext>
            </a:extLst>
          </p:cNvPr>
          <p:cNvSpPr txBox="1"/>
          <p:nvPr/>
        </p:nvSpPr>
        <p:spPr>
          <a:xfrm>
            <a:off x="6238569" y="4732125"/>
            <a:ext cx="2165285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494F58"/>
                </a:solidFill>
                <a:latin typeface="+mj-lt"/>
              </a:rPr>
              <a:t>Features List/System Overview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A38146-AEC4-9C38-1693-2F2C291336AB}"/>
              </a:ext>
            </a:extLst>
          </p:cNvPr>
          <p:cNvSpPr txBox="1"/>
          <p:nvPr/>
        </p:nvSpPr>
        <p:spPr>
          <a:xfrm>
            <a:off x="8820765" y="4908692"/>
            <a:ext cx="1913592" cy="34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494F58"/>
                </a:solidFill>
                <a:latin typeface="+mj-lt"/>
              </a:rPr>
              <a:t>References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CADE0C-291C-FA7E-BB43-00FA127D12F5}"/>
              </a:ext>
            </a:extLst>
          </p:cNvPr>
          <p:cNvSpPr/>
          <p:nvPr/>
        </p:nvSpPr>
        <p:spPr>
          <a:xfrm>
            <a:off x="4634719" y="4391360"/>
            <a:ext cx="468190" cy="4681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59061B-922A-6CBB-FB3B-C4A17AC7F953}"/>
              </a:ext>
            </a:extLst>
          </p:cNvPr>
          <p:cNvSpPr/>
          <p:nvPr/>
        </p:nvSpPr>
        <p:spPr>
          <a:xfrm>
            <a:off x="7089093" y="4308630"/>
            <a:ext cx="468190" cy="4681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5ACE7A-0D96-E3BE-F2B8-9BF0C244392C}"/>
              </a:ext>
            </a:extLst>
          </p:cNvPr>
          <p:cNvSpPr/>
          <p:nvPr/>
        </p:nvSpPr>
        <p:spPr>
          <a:xfrm>
            <a:off x="9543466" y="4391360"/>
            <a:ext cx="468190" cy="4681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8BF77-3A2D-E854-02B2-9E11EECB338B}"/>
              </a:ext>
            </a:extLst>
          </p:cNvPr>
          <p:cNvSpPr/>
          <p:nvPr/>
        </p:nvSpPr>
        <p:spPr>
          <a:xfrm>
            <a:off x="8609553" y="2585277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57ACC7-6AA9-3F56-23DD-36D3C91205BF}"/>
              </a:ext>
            </a:extLst>
          </p:cNvPr>
          <p:cNvSpPr/>
          <p:nvPr/>
        </p:nvSpPr>
        <p:spPr>
          <a:xfrm>
            <a:off x="1246432" y="2585277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8963B7-BE02-BC2C-1BFF-E8F627A0C6C8}"/>
              </a:ext>
            </a:extLst>
          </p:cNvPr>
          <p:cNvSpPr/>
          <p:nvPr/>
        </p:nvSpPr>
        <p:spPr>
          <a:xfrm>
            <a:off x="2180345" y="2708246"/>
            <a:ext cx="468190" cy="4681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301DD-E72C-D777-A2BA-3E7B33187703}"/>
              </a:ext>
            </a:extLst>
          </p:cNvPr>
          <p:cNvSpPr txBox="1"/>
          <p:nvPr/>
        </p:nvSpPr>
        <p:spPr>
          <a:xfrm>
            <a:off x="1457644" y="3220592"/>
            <a:ext cx="1913592" cy="34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494F58"/>
                </a:solidFill>
                <a:latin typeface="+mj-lt"/>
              </a:rPr>
              <a:t>Introduction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161DEF-8E50-0742-9E94-71D50B26FE34}"/>
              </a:ext>
            </a:extLst>
          </p:cNvPr>
          <p:cNvSpPr/>
          <p:nvPr/>
        </p:nvSpPr>
        <p:spPr>
          <a:xfrm>
            <a:off x="6155180" y="2585277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23A39-818B-31A2-FFAD-EF51721E0261}"/>
              </a:ext>
            </a:extLst>
          </p:cNvPr>
          <p:cNvSpPr/>
          <p:nvPr/>
        </p:nvSpPr>
        <p:spPr>
          <a:xfrm>
            <a:off x="3700806" y="2585277"/>
            <a:ext cx="2336016" cy="1273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6350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58BD39-4982-2279-A978-8705E4521C19}"/>
              </a:ext>
            </a:extLst>
          </p:cNvPr>
          <p:cNvSpPr txBox="1"/>
          <p:nvPr/>
        </p:nvSpPr>
        <p:spPr>
          <a:xfrm>
            <a:off x="3798915" y="3129392"/>
            <a:ext cx="2150308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494F58"/>
                </a:solidFill>
                <a:latin typeface="+mj-lt"/>
              </a:rPr>
              <a:t>Background/</a:t>
            </a:r>
          </a:p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494F58"/>
                </a:solidFill>
                <a:latin typeface="+mj-lt"/>
              </a:rPr>
              <a:t>Motivation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56A59B-E3DF-5C47-B0D7-EE41EF13344E}"/>
              </a:ext>
            </a:extLst>
          </p:cNvPr>
          <p:cNvSpPr txBox="1"/>
          <p:nvPr/>
        </p:nvSpPr>
        <p:spPr>
          <a:xfrm>
            <a:off x="6364415" y="3209518"/>
            <a:ext cx="1913592" cy="34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494F58"/>
                </a:solidFill>
                <a:latin typeface="+mj-lt"/>
              </a:rPr>
              <a:t>Problem Statement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D3E70-D011-745A-F8A7-4E7E60E314CB}"/>
              </a:ext>
            </a:extLst>
          </p:cNvPr>
          <p:cNvSpPr txBox="1"/>
          <p:nvPr/>
        </p:nvSpPr>
        <p:spPr>
          <a:xfrm>
            <a:off x="8820765" y="3254208"/>
            <a:ext cx="1918847" cy="34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494F58"/>
                </a:solidFill>
                <a:latin typeface="+mj-lt"/>
              </a:rPr>
              <a:t>Mission/Vision/Obj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395020-82B5-0FD8-4093-9B2BE447BCD9}"/>
              </a:ext>
            </a:extLst>
          </p:cNvPr>
          <p:cNvSpPr/>
          <p:nvPr/>
        </p:nvSpPr>
        <p:spPr>
          <a:xfrm>
            <a:off x="4634719" y="2708246"/>
            <a:ext cx="468190" cy="4681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DE3FE8-9261-3142-D1FB-52F3B7F1D0CC}"/>
              </a:ext>
            </a:extLst>
          </p:cNvPr>
          <p:cNvSpPr/>
          <p:nvPr/>
        </p:nvSpPr>
        <p:spPr>
          <a:xfrm>
            <a:off x="7089093" y="2708246"/>
            <a:ext cx="468190" cy="4681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05861F-FBBE-B087-0016-668428AE7090}"/>
              </a:ext>
            </a:extLst>
          </p:cNvPr>
          <p:cNvSpPr/>
          <p:nvPr/>
        </p:nvSpPr>
        <p:spPr>
          <a:xfrm>
            <a:off x="9543466" y="2752402"/>
            <a:ext cx="468190" cy="4681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B78959-0668-17DE-E2A0-84EBA3D7C964}"/>
              </a:ext>
            </a:extLst>
          </p:cNvPr>
          <p:cNvSpPr txBox="1"/>
          <p:nvPr/>
        </p:nvSpPr>
        <p:spPr>
          <a:xfrm>
            <a:off x="2267295" y="2755208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A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54597D-7306-C68A-A4D6-04C6B14A5E9D}"/>
              </a:ext>
            </a:extLst>
          </p:cNvPr>
          <p:cNvSpPr txBox="1"/>
          <p:nvPr/>
        </p:nvSpPr>
        <p:spPr>
          <a:xfrm>
            <a:off x="4721570" y="2734153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A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B7F93B-D8C3-BFDF-DB9D-917A06807EEC}"/>
              </a:ext>
            </a:extLst>
          </p:cNvPr>
          <p:cNvSpPr txBox="1"/>
          <p:nvPr/>
        </p:nvSpPr>
        <p:spPr>
          <a:xfrm>
            <a:off x="7175027" y="2734153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A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6474E7-B21C-F615-5D99-83138CD077AC}"/>
              </a:ext>
            </a:extLst>
          </p:cNvPr>
          <p:cNvSpPr txBox="1"/>
          <p:nvPr/>
        </p:nvSpPr>
        <p:spPr>
          <a:xfrm>
            <a:off x="9630416" y="2766608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A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AEB5AC-EAB5-675F-8D2D-2BF96AD0BD31}"/>
              </a:ext>
            </a:extLst>
          </p:cNvPr>
          <p:cNvSpPr txBox="1"/>
          <p:nvPr/>
        </p:nvSpPr>
        <p:spPr>
          <a:xfrm>
            <a:off x="2278988" y="4440789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A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DE7E01-576E-BACF-E3E4-307E86BF7E59}"/>
              </a:ext>
            </a:extLst>
          </p:cNvPr>
          <p:cNvSpPr txBox="1"/>
          <p:nvPr/>
        </p:nvSpPr>
        <p:spPr>
          <a:xfrm>
            <a:off x="4721570" y="4415341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A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E8D419-BC2A-7A42-8ADE-3D1F96781F5A}"/>
              </a:ext>
            </a:extLst>
          </p:cNvPr>
          <p:cNvSpPr txBox="1"/>
          <p:nvPr/>
        </p:nvSpPr>
        <p:spPr>
          <a:xfrm>
            <a:off x="7175027" y="4371458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AE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B31025-05D9-FB67-56B0-CF6FBA9C2EAD}"/>
              </a:ext>
            </a:extLst>
          </p:cNvPr>
          <p:cNvSpPr txBox="1"/>
          <p:nvPr/>
        </p:nvSpPr>
        <p:spPr>
          <a:xfrm>
            <a:off x="9618722" y="4415341"/>
            <a:ext cx="2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E1AA2-B21F-4CDE-DDFC-2CDFF542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918" y="6148413"/>
            <a:ext cx="2166651" cy="5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  <p:bldP spid="26" grpId="0" animBg="1"/>
      <p:bldP spid="5" grpId="0" animBg="1"/>
      <p:bldP spid="2" grpId="0"/>
      <p:bldP spid="7" grpId="0" animBg="1"/>
      <p:bldP spid="10" grpId="0"/>
      <p:bldP spid="20" grpId="0" animBg="1"/>
      <p:bldP spid="14" grpId="0" animBg="1"/>
      <p:bldP spid="16" grpId="0"/>
      <p:bldP spid="22" grpId="0"/>
      <p:bldP spid="28" grpId="0"/>
      <p:bldP spid="17" grpId="0" animBg="1"/>
      <p:bldP spid="23" grpId="0" animBg="1"/>
      <p:bldP spid="29" grpId="0" animBg="1"/>
      <p:bldP spid="21" grpId="0" animBg="1"/>
      <p:bldP spid="24" grpId="0" animBg="1"/>
      <p:bldP spid="27" grpId="0" animBg="1"/>
      <p:bldP spid="31" grpId="0"/>
      <p:bldP spid="36" grpId="0" animBg="1"/>
      <p:bldP spid="38" grpId="0" animBg="1"/>
      <p:bldP spid="40" grpId="0"/>
      <p:bldP spid="41" grpId="0"/>
      <p:bldP spid="42" grpId="0"/>
      <p:bldP spid="44" grpId="0" animBg="1"/>
      <p:bldP spid="47" grpId="0" animBg="1"/>
      <p:bldP spid="50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D7D819C-5BDA-4BA3-BE5F-841379EBF333}"/>
              </a:ext>
            </a:extLst>
          </p:cNvPr>
          <p:cNvSpPr/>
          <p:nvPr/>
        </p:nvSpPr>
        <p:spPr>
          <a:xfrm>
            <a:off x="404521" y="266056"/>
            <a:ext cx="738185" cy="6323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9EE65-A56B-4E24-96CA-2049DF26D70A}"/>
              </a:ext>
            </a:extLst>
          </p:cNvPr>
          <p:cNvSpPr txBox="1"/>
          <p:nvPr/>
        </p:nvSpPr>
        <p:spPr>
          <a:xfrm>
            <a:off x="4067643" y="71005"/>
            <a:ext cx="4800599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Introduction</a:t>
            </a:r>
            <a:endParaRPr lang="en-ID" sz="44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9E9BF-39D0-448C-A2EC-A8E4DE34405B}"/>
              </a:ext>
            </a:extLst>
          </p:cNvPr>
          <p:cNvSpPr txBox="1"/>
          <p:nvPr/>
        </p:nvSpPr>
        <p:spPr>
          <a:xfrm>
            <a:off x="1291598" y="1282616"/>
            <a:ext cx="10352690" cy="1647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600"/>
              </a:spcBef>
              <a:defRPr sz="1400">
                <a:solidFill>
                  <a:srgbClr val="494F58"/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Psoriasis is a chronic skin disease; rapid cell growth causes red, scaly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Visible appearance, rapid severity increase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Diagnosis: skin exam; biopsy if needed to rule out eczema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3DBE64-C21C-1206-84AA-06684500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29" y="3561613"/>
            <a:ext cx="6003757" cy="30283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F2C08D-1692-E35E-0B3D-5D7EDF37D127}"/>
              </a:ext>
            </a:extLst>
          </p:cNvPr>
          <p:cNvSpPr txBox="1"/>
          <p:nvPr/>
        </p:nvSpPr>
        <p:spPr>
          <a:xfrm>
            <a:off x="1291598" y="6220654"/>
            <a:ext cx="219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linkClick r:id="rId3"/>
              </a:rPr>
              <a:t>Healthline</a:t>
            </a:r>
            <a:endParaRPr lang="en-AE" sz="1600" b="1" dirty="0"/>
          </a:p>
        </p:txBody>
      </p:sp>
    </p:spTree>
    <p:extLst>
      <p:ext uri="{BB962C8B-B14F-4D97-AF65-F5344CB8AC3E}">
        <p14:creationId xmlns:p14="http://schemas.microsoft.com/office/powerpoint/2010/main" val="21095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DC96-5E24-F5CB-D73B-C89F9B421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08221B6-1EE0-36A0-D749-DD658CC5D481}"/>
              </a:ext>
            </a:extLst>
          </p:cNvPr>
          <p:cNvSpPr/>
          <p:nvPr/>
        </p:nvSpPr>
        <p:spPr>
          <a:xfrm flipH="1" flipV="1">
            <a:off x="8001868" y="0"/>
            <a:ext cx="4190133" cy="6858000"/>
          </a:xfrm>
          <a:custGeom>
            <a:avLst/>
            <a:gdLst>
              <a:gd name="connsiteX0" fmla="*/ 2716995 w 4190133"/>
              <a:gd name="connsiteY0" fmla="*/ 6858000 h 6858000"/>
              <a:gd name="connsiteX1" fmla="*/ 0 w 4190133"/>
              <a:gd name="connsiteY1" fmla="*/ 6858000 h 6858000"/>
              <a:gd name="connsiteX2" fmla="*/ 0 w 4190133"/>
              <a:gd name="connsiteY2" fmla="*/ 0 h 6858000"/>
              <a:gd name="connsiteX3" fmla="*/ 4190133 w 419013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0133" h="6858000">
                <a:moveTo>
                  <a:pt x="27169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1901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4C3D860-BEB4-22F9-E0AE-B23B9C5E0BCB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2F68C-4D01-814D-41F4-BE8A5F1980E3}"/>
              </a:ext>
            </a:extLst>
          </p:cNvPr>
          <p:cNvSpPr txBox="1"/>
          <p:nvPr/>
        </p:nvSpPr>
        <p:spPr>
          <a:xfrm>
            <a:off x="2289565" y="0"/>
            <a:ext cx="7108371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Background</a:t>
            </a:r>
            <a:endParaRPr lang="en-US" sz="4400" dirty="0">
              <a:solidFill>
                <a:srgbClr val="494F58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9C5C2E-DC3A-C290-D922-E8D134A2720E}"/>
              </a:ext>
            </a:extLst>
          </p:cNvPr>
          <p:cNvSpPr/>
          <p:nvPr/>
        </p:nvSpPr>
        <p:spPr>
          <a:xfrm>
            <a:off x="283779" y="1112554"/>
            <a:ext cx="11119945" cy="5333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23337-25A9-71AD-B1A0-5242E174134A}"/>
              </a:ext>
            </a:extLst>
          </p:cNvPr>
          <p:cNvSpPr txBox="1"/>
          <p:nvPr/>
        </p:nvSpPr>
        <p:spPr>
          <a:xfrm>
            <a:off x="488163" y="1303546"/>
            <a:ext cx="7513706" cy="425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Higher prevalence in men; earlier onset in women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400" kern="100" dirty="0"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1.5 times risk of depression/anxiety due to stigma, visible symptoms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400" kern="100" dirty="0"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30% develop psoriatic arthritis, leading to disability and emotional impact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400" kern="100" dirty="0"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Global prevalence: 0% to 11.8%, varies by location 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7C318C20-4A89-C1F4-20B0-210B73A73069}"/>
              </a:ext>
            </a:extLst>
          </p:cNvPr>
          <p:cNvSpPr txBox="1"/>
          <p:nvPr/>
        </p:nvSpPr>
        <p:spPr>
          <a:xfrm>
            <a:off x="10290880" y="6132443"/>
            <a:ext cx="219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</a:rPr>
              <a:t>Nyulangone</a:t>
            </a:r>
            <a:endParaRPr lang="en-AE" sz="1600" b="1" u="sng" dirty="0">
              <a:solidFill>
                <a:srgbClr val="0070C0"/>
              </a:solidFill>
            </a:endParaRPr>
          </a:p>
        </p:txBody>
      </p:sp>
      <p:pic>
        <p:nvPicPr>
          <p:cNvPr id="11" name="Picture 10" descr="A circular diagram of various diseases">
            <a:extLst>
              <a:ext uri="{FF2B5EF4-FFF2-40B4-BE49-F238E27FC236}">
                <a16:creationId xmlns:a16="http://schemas.microsoft.com/office/drawing/2014/main" id="{296C4005-E034-0B7A-2393-142D7C18E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34" y="1471448"/>
            <a:ext cx="3870990" cy="40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5" grpId="0"/>
      <p:bldP spid="2" grpId="0" animBg="1"/>
      <p:bldP spid="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B2873-961A-B635-0F39-1040676D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A897E9B-43F4-8387-1408-8C76E3730AA7}"/>
              </a:ext>
            </a:extLst>
          </p:cNvPr>
          <p:cNvSpPr/>
          <p:nvPr/>
        </p:nvSpPr>
        <p:spPr>
          <a:xfrm>
            <a:off x="404521" y="266056"/>
            <a:ext cx="738185" cy="6323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F690F-7D61-288C-4865-BE348E1F509E}"/>
              </a:ext>
            </a:extLst>
          </p:cNvPr>
          <p:cNvSpPr txBox="1"/>
          <p:nvPr/>
        </p:nvSpPr>
        <p:spPr>
          <a:xfrm>
            <a:off x="6496962" y="774569"/>
            <a:ext cx="4800599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Background</a:t>
            </a:r>
            <a:endParaRPr lang="en-ID" sz="4400" dirty="0">
              <a:solidFill>
                <a:srgbClr val="494F58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0D6F0B-3E5D-FB75-3AC5-02B9755B6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782"/>
          <a:stretch/>
        </p:blipFill>
        <p:spPr>
          <a:xfrm>
            <a:off x="6496962" y="2427891"/>
            <a:ext cx="5290517" cy="4162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EA510-FB45-F7D4-79FB-A55DB83D771A}"/>
              </a:ext>
            </a:extLst>
          </p:cNvPr>
          <p:cNvSpPr txBox="1"/>
          <p:nvPr/>
        </p:nvSpPr>
        <p:spPr>
          <a:xfrm>
            <a:off x="1291598" y="6220654"/>
            <a:ext cx="219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linkClick r:id="rId3"/>
              </a:rPr>
              <a:t>Healthline</a:t>
            </a:r>
            <a:endParaRPr lang="en-AE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26E4E-FF04-D813-48B7-2C5F9269F05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64" y="774568"/>
            <a:ext cx="4832628" cy="48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851DE-7F65-20B5-5895-13D688494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79ACE90-55BA-76FA-04AB-F008B5A3F675}"/>
              </a:ext>
            </a:extLst>
          </p:cNvPr>
          <p:cNvSpPr/>
          <p:nvPr/>
        </p:nvSpPr>
        <p:spPr>
          <a:xfrm flipH="1" flipV="1">
            <a:off x="8001868" y="0"/>
            <a:ext cx="4190133" cy="6858000"/>
          </a:xfrm>
          <a:custGeom>
            <a:avLst/>
            <a:gdLst>
              <a:gd name="connsiteX0" fmla="*/ 2716995 w 4190133"/>
              <a:gd name="connsiteY0" fmla="*/ 6858000 h 6858000"/>
              <a:gd name="connsiteX1" fmla="*/ 0 w 4190133"/>
              <a:gd name="connsiteY1" fmla="*/ 6858000 h 6858000"/>
              <a:gd name="connsiteX2" fmla="*/ 0 w 4190133"/>
              <a:gd name="connsiteY2" fmla="*/ 0 h 6858000"/>
              <a:gd name="connsiteX3" fmla="*/ 4190133 w 419013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0133" h="6858000">
                <a:moveTo>
                  <a:pt x="27169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1901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F0B4964-AE89-C1F7-0D94-383825C89381}"/>
              </a:ext>
            </a:extLst>
          </p:cNvPr>
          <p:cNvSpPr/>
          <p:nvPr/>
        </p:nvSpPr>
        <p:spPr>
          <a:xfrm>
            <a:off x="8059476" y="0"/>
            <a:ext cx="4132524" cy="6858000"/>
          </a:xfrm>
          <a:custGeom>
            <a:avLst/>
            <a:gdLst>
              <a:gd name="connsiteX0" fmla="*/ 1714500 w 4132524"/>
              <a:gd name="connsiteY0" fmla="*/ 0 h 6858000"/>
              <a:gd name="connsiteX1" fmla="*/ 4132524 w 4132524"/>
              <a:gd name="connsiteY1" fmla="*/ 0 h 6858000"/>
              <a:gd name="connsiteX2" fmla="*/ 4132524 w 4132524"/>
              <a:gd name="connsiteY2" fmla="*/ 6858000 h 6858000"/>
              <a:gd name="connsiteX3" fmla="*/ 0 w 4132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524" h="6858000">
                <a:moveTo>
                  <a:pt x="1714500" y="0"/>
                </a:moveTo>
                <a:lnTo>
                  <a:pt x="4132524" y="0"/>
                </a:lnTo>
                <a:lnTo>
                  <a:pt x="413252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C3957-1512-DB2C-6EDC-D065ED24CBDA}"/>
              </a:ext>
            </a:extLst>
          </p:cNvPr>
          <p:cNvSpPr txBox="1"/>
          <p:nvPr/>
        </p:nvSpPr>
        <p:spPr>
          <a:xfrm>
            <a:off x="2298384" y="115374"/>
            <a:ext cx="7108371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494F58"/>
                </a:solidFill>
                <a:latin typeface="+mj-lt"/>
              </a:rPr>
              <a:t>Motivation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73B7FC-CD6F-436F-EEE4-313E23BECD11}"/>
              </a:ext>
            </a:extLst>
          </p:cNvPr>
          <p:cNvSpPr/>
          <p:nvPr/>
        </p:nvSpPr>
        <p:spPr>
          <a:xfrm>
            <a:off x="756401" y="1076087"/>
            <a:ext cx="9985393" cy="53975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20700" dist="241300" dir="5400000" sx="92000" sy="9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A1FEBE-C3CA-E2F2-E92C-2CF142CF3DD5}"/>
              </a:ext>
            </a:extLst>
          </p:cNvPr>
          <p:cNvSpPr txBox="1"/>
          <p:nvPr/>
        </p:nvSpPr>
        <p:spPr>
          <a:xfrm>
            <a:off x="947157" y="1497712"/>
            <a:ext cx="8839000" cy="435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Early detection and treatment</a:t>
            </a:r>
          </a:p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4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Slow progression, improve outcomes</a:t>
            </a:r>
          </a:p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4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Leverage Egyptian resources (dermatologists, Medical tourism)</a:t>
            </a:r>
          </a:p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24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Raise awareness &amp; address the Middle Eastern medical gap</a:t>
            </a:r>
          </a:p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4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AE" sz="18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B98A9B-3F40-0A0D-D651-790E6253D40A}"/>
              </a:ext>
            </a:extLst>
          </p:cNvPr>
          <p:cNvGrpSpPr/>
          <p:nvPr/>
        </p:nvGrpSpPr>
        <p:grpSpPr>
          <a:xfrm>
            <a:off x="9657219" y="1205470"/>
            <a:ext cx="819404" cy="819404"/>
            <a:chOff x="9317193" y="2898521"/>
            <a:chExt cx="901477" cy="9014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670C198-2CC3-B358-1A5E-3CCEDC2E3D5F}"/>
                </a:ext>
              </a:extLst>
            </p:cNvPr>
            <p:cNvGrpSpPr/>
            <p:nvPr/>
          </p:nvGrpSpPr>
          <p:grpSpPr>
            <a:xfrm>
              <a:off x="9317193" y="2898521"/>
              <a:ext cx="901477" cy="901477"/>
              <a:chOff x="9105899" y="3567326"/>
              <a:chExt cx="1000125" cy="100012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B3BCF52-A866-2FE5-38B5-650BBE19A594}"/>
                  </a:ext>
                </a:extLst>
              </p:cNvPr>
              <p:cNvSpPr/>
              <p:nvPr/>
            </p:nvSpPr>
            <p:spPr>
              <a:xfrm>
                <a:off x="9105899" y="3567326"/>
                <a:ext cx="1000125" cy="1000125"/>
              </a:xfrm>
              <a:prstGeom prst="ellipse">
                <a:avLst/>
              </a:prstGeom>
              <a:solidFill>
                <a:schemeClr val="accent3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67D941-A533-2265-823A-053463EF79A6}"/>
                  </a:ext>
                </a:extLst>
              </p:cNvPr>
              <p:cNvSpPr/>
              <p:nvPr/>
            </p:nvSpPr>
            <p:spPr>
              <a:xfrm>
                <a:off x="9263275" y="3724702"/>
                <a:ext cx="685373" cy="6853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9C32FC-A518-7D7E-0389-D5C235042A73}"/>
                </a:ext>
              </a:extLst>
            </p:cNvPr>
            <p:cNvSpPr/>
            <p:nvPr/>
          </p:nvSpPr>
          <p:spPr>
            <a:xfrm>
              <a:off x="9638706" y="3220034"/>
              <a:ext cx="258452" cy="258452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9C8CFB5-4441-D63B-46C5-868E28EF9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424" y="4740166"/>
            <a:ext cx="1575370" cy="1733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A3938-F04F-F127-EEC2-F6956B1FB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78" y="1095423"/>
            <a:ext cx="1616441" cy="21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5" grpId="0"/>
      <p:bldP spid="2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Talks 00 blue orange 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FF"/>
      </a:accent1>
      <a:accent2>
        <a:srgbClr val="5348E6"/>
      </a:accent2>
      <a:accent3>
        <a:srgbClr val="FF7B31"/>
      </a:accent3>
      <a:accent4>
        <a:srgbClr val="F1503F"/>
      </a:accent4>
      <a:accent5>
        <a:srgbClr val="03C591"/>
      </a:accent5>
      <a:accent6>
        <a:srgbClr val="16BABA"/>
      </a:accent6>
      <a:hlink>
        <a:srgbClr val="0563C1"/>
      </a:hlink>
      <a:folHlink>
        <a:srgbClr val="954F72"/>
      </a:folHlink>
    </a:clrScheme>
    <a:fontScheme name="Talks">
      <a:majorFont>
        <a:latin typeface="Manrope"/>
        <a:ea typeface=""/>
        <a:cs typeface=""/>
      </a:majorFont>
      <a:minorFont>
        <a:latin typeface="Manro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8265</TotalTime>
  <Words>1193</Words>
  <Application>Microsoft Office PowerPoint</Application>
  <PresentationFormat>Widescreen</PresentationFormat>
  <Paragraphs>158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Lato</vt:lpstr>
      <vt:lpstr>Manrope Light</vt:lpstr>
      <vt:lpstr>Museo 700</vt:lpstr>
      <vt:lpstr>MuseoSans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 MELON</dc:creator>
  <cp:lastModifiedBy>farah abdelsalam</cp:lastModifiedBy>
  <cp:revision>143</cp:revision>
  <dcterms:created xsi:type="dcterms:W3CDTF">2020-11-11T06:03:11Z</dcterms:created>
  <dcterms:modified xsi:type="dcterms:W3CDTF">2024-11-04T16:04:10Z</dcterms:modified>
</cp:coreProperties>
</file>