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1.xml" ContentType="application/vnd.openxmlformats-officedocument.drawingml.chart+xml"/>
  <Override PartName="/ppt/charts/style4.xml" ContentType="application/vnd.ms-office.chartstyle+xml"/>
  <Override PartName="/ppt/charts/colors4.xml" ContentType="application/vnd.ms-office.chartcolorstyle+xml"/>
  <Override PartName="/ppt/charts/chart2.xml" ContentType="application/vnd.openxmlformats-officedocument.drawingml.chart+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9" r:id="rId4"/>
    <p:sldId id="258" r:id="rId5"/>
    <p:sldId id="261"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Home%20Loan%20Data%20for%20Analysis.xlsx" TargetMode="External"/><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Home%20Loan%20Data%20for%20Analysis.xlsx" TargetMode="External"/><Relationship Id="rId2" Type="http://schemas.microsoft.com/office/2011/relationships/chartColorStyle" Target="colors5.xml"/><Relationship Id="rId1" Type="http://schemas.microsoft.com/office/2011/relationships/chartStyle" Target="style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Home%20Loan%20Data%20for%20Analysis.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cuments\Home%20Loan%20Data%20for%20Analysis.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cuments\Home%20Loan%20Data%20for%20Analysis.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p\Documents\Home%20Loan%20Data%20for%20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hp\Documents\Home%20Loan%20Data%20for%20Analysi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hp\Documents\Home%20Loan%20Data%20for%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Borrowers Age Distribution</a:t>
            </a:r>
          </a:p>
        </c:rich>
      </c:tx>
      <c:layout>
        <c:manualLayout>
          <c:xMode val="edge"/>
          <c:yMode val="edge"/>
          <c:x val="0.26149300087489064"/>
          <c:y val="6.94444444444444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Sheet2!$E$1</c:f>
              <c:strCache>
                <c:ptCount val="1"/>
                <c:pt idx="0">
                  <c:v>Frequency</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Sheet2!$D$2:$D$8</c:f>
              <c:strCache>
                <c:ptCount val="7"/>
                <c:pt idx="0">
                  <c:v>&lt; 25</c:v>
                </c:pt>
                <c:pt idx="1">
                  <c:v>25 to 34</c:v>
                </c:pt>
                <c:pt idx="2">
                  <c:v>35 to 44</c:v>
                </c:pt>
                <c:pt idx="3">
                  <c:v>45 to 54</c:v>
                </c:pt>
                <c:pt idx="4">
                  <c:v>55 to 64</c:v>
                </c:pt>
                <c:pt idx="5">
                  <c:v>65 to 74</c:v>
                </c:pt>
                <c:pt idx="6">
                  <c:v>&gt; 74</c:v>
                </c:pt>
              </c:strCache>
            </c:strRef>
          </c:cat>
          <c:val>
            <c:numRef>
              <c:f>Sheet2!$E$2:$E$8</c:f>
              <c:numCache>
                <c:formatCode>General</c:formatCode>
                <c:ptCount val="7"/>
                <c:pt idx="0">
                  <c:v>47</c:v>
                </c:pt>
                <c:pt idx="1">
                  <c:v>50</c:v>
                </c:pt>
                <c:pt idx="2">
                  <c:v>139</c:v>
                </c:pt>
                <c:pt idx="3">
                  <c:v>97</c:v>
                </c:pt>
                <c:pt idx="4">
                  <c:v>88</c:v>
                </c:pt>
                <c:pt idx="5">
                  <c:v>60</c:v>
                </c:pt>
                <c:pt idx="6">
                  <c:v>19</c:v>
                </c:pt>
              </c:numCache>
            </c:numRef>
          </c:val>
          <c:extLst>
            <c:ext xmlns:c16="http://schemas.microsoft.com/office/drawing/2014/chart" uri="{C3380CC4-5D6E-409C-BE32-E72D297353CC}">
              <c16:uniqueId val="{00000000-8E01-4FEC-9D60-2FD25759AA1A}"/>
            </c:ext>
          </c:extLst>
        </c:ser>
        <c:dLbls>
          <c:dLblPos val="outEnd"/>
          <c:showLegendKey val="0"/>
          <c:showVal val="1"/>
          <c:showCatName val="0"/>
          <c:showSerName val="0"/>
          <c:showPercent val="0"/>
          <c:showBubbleSize val="0"/>
        </c:dLbls>
        <c:gapWidth val="96"/>
        <c:overlap val="-27"/>
        <c:axId val="2054009280"/>
        <c:axId val="2054028000"/>
      </c:barChart>
      <c:catAx>
        <c:axId val="2054009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dirty="0"/>
                  <a:t>Age</a:t>
                </a:r>
                <a:r>
                  <a:rPr lang="en-GB" sz="1100" baseline="0" dirty="0"/>
                  <a:t> of Borrowers</a:t>
                </a:r>
                <a:endParaRPr lang="en-GB" sz="11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4028000"/>
        <c:crosses val="autoZero"/>
        <c:auto val="1"/>
        <c:lblAlgn val="ctr"/>
        <c:lblOffset val="100"/>
        <c:noMultiLvlLbl val="0"/>
      </c:catAx>
      <c:valAx>
        <c:axId val="2054028000"/>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dirty="0"/>
                  <a:t>Frequency</a:t>
                </a:r>
                <a:endParaRPr lang="en-GB" dirty="0"/>
              </a:p>
            </c:rich>
          </c:tx>
          <c:layout>
            <c:manualLayout>
              <c:xMode val="edge"/>
              <c:yMode val="edge"/>
              <c:x val="3.326447879895468E-2"/>
              <c:y val="0.3346963069483224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2054009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Analysis.xlsx]Sheet7!PivotTable5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Number of borrowers and % minority per local area </a:t>
            </a:r>
          </a:p>
        </c:rich>
      </c:tx>
      <c:layout>
        <c:manualLayout>
          <c:xMode val="edge"/>
          <c:yMode val="edge"/>
          <c:x val="0.15474566694730554"/>
          <c:y val="5.09259259259259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03352126262015"/>
          <c:y val="0.19490741984803153"/>
          <c:w val="0.55704905552355066"/>
          <c:h val="0.63620370370370372"/>
        </c:manualLayout>
      </c:layout>
      <c:barChart>
        <c:barDir val="col"/>
        <c:grouping val="clustered"/>
        <c:varyColors val="0"/>
        <c:ser>
          <c:idx val="0"/>
          <c:order val="0"/>
          <c:tx>
            <c:strRef>
              <c:f>Sheet7!$B$1</c:f>
              <c:strCache>
                <c:ptCount val="1"/>
                <c:pt idx="0">
                  <c:v>Count of Borrower ID Number</c:v>
                </c:pt>
              </c:strCache>
            </c:strRef>
          </c:tx>
          <c:spPr>
            <a:solidFill>
              <a:schemeClr val="tx2"/>
            </a:solidFill>
            <a:ln>
              <a:noFill/>
            </a:ln>
            <a:effectLst/>
          </c:spPr>
          <c:invertIfNegative val="0"/>
          <c:cat>
            <c:strRef>
              <c:f>Sheet7!$A$2:$A$49</c:f>
              <c:strCache>
                <c:ptCount val="47"/>
                <c:pt idx="0">
                  <c:v>1</c:v>
                </c:pt>
                <c:pt idx="1">
                  <c:v>2</c:v>
                </c:pt>
                <c:pt idx="2">
                  <c:v>4</c:v>
                </c:pt>
                <c:pt idx="3">
                  <c:v>5</c:v>
                </c:pt>
                <c:pt idx="4">
                  <c:v>6</c:v>
                </c:pt>
                <c:pt idx="5">
                  <c:v>8</c:v>
                </c:pt>
                <c:pt idx="6">
                  <c:v>9</c:v>
                </c:pt>
                <c:pt idx="7">
                  <c:v>10</c:v>
                </c:pt>
                <c:pt idx="8">
                  <c:v>12</c:v>
                </c:pt>
                <c:pt idx="9">
                  <c:v>13</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34</c:v>
                </c:pt>
                <c:pt idx="29">
                  <c:v>35</c:v>
                </c:pt>
                <c:pt idx="30">
                  <c:v>36</c:v>
                </c:pt>
                <c:pt idx="31">
                  <c:v>37</c:v>
                </c:pt>
                <c:pt idx="32">
                  <c:v>38</c:v>
                </c:pt>
                <c:pt idx="33">
                  <c:v>39</c:v>
                </c:pt>
                <c:pt idx="34">
                  <c:v>40</c:v>
                </c:pt>
                <c:pt idx="35">
                  <c:v>41</c:v>
                </c:pt>
                <c:pt idx="36">
                  <c:v>42</c:v>
                </c:pt>
                <c:pt idx="37">
                  <c:v>44</c:v>
                </c:pt>
                <c:pt idx="38">
                  <c:v>45</c:v>
                </c:pt>
                <c:pt idx="39">
                  <c:v>46</c:v>
                </c:pt>
                <c:pt idx="40">
                  <c:v>47</c:v>
                </c:pt>
                <c:pt idx="41">
                  <c:v>48</c:v>
                </c:pt>
                <c:pt idx="42">
                  <c:v>49</c:v>
                </c:pt>
                <c:pt idx="43">
                  <c:v>50</c:v>
                </c:pt>
                <c:pt idx="44">
                  <c:v>51</c:v>
                </c:pt>
                <c:pt idx="45">
                  <c:v>53</c:v>
                </c:pt>
                <c:pt idx="46">
                  <c:v>55</c:v>
                </c:pt>
              </c:strCache>
            </c:strRef>
          </c:cat>
          <c:val>
            <c:numRef>
              <c:f>Sheet7!$B$2:$B$49</c:f>
              <c:numCache>
                <c:formatCode>General</c:formatCode>
                <c:ptCount val="47"/>
                <c:pt idx="0">
                  <c:v>6</c:v>
                </c:pt>
                <c:pt idx="1">
                  <c:v>1</c:v>
                </c:pt>
                <c:pt idx="2">
                  <c:v>16</c:v>
                </c:pt>
                <c:pt idx="3">
                  <c:v>7</c:v>
                </c:pt>
                <c:pt idx="4">
                  <c:v>80</c:v>
                </c:pt>
                <c:pt idx="5">
                  <c:v>21</c:v>
                </c:pt>
                <c:pt idx="6">
                  <c:v>5</c:v>
                </c:pt>
                <c:pt idx="7">
                  <c:v>3</c:v>
                </c:pt>
                <c:pt idx="8">
                  <c:v>23</c:v>
                </c:pt>
                <c:pt idx="9">
                  <c:v>16</c:v>
                </c:pt>
                <c:pt idx="10">
                  <c:v>1</c:v>
                </c:pt>
                <c:pt idx="11">
                  <c:v>3</c:v>
                </c:pt>
                <c:pt idx="12">
                  <c:v>18</c:v>
                </c:pt>
                <c:pt idx="13">
                  <c:v>14</c:v>
                </c:pt>
                <c:pt idx="14">
                  <c:v>4</c:v>
                </c:pt>
                <c:pt idx="15">
                  <c:v>4</c:v>
                </c:pt>
                <c:pt idx="16">
                  <c:v>5</c:v>
                </c:pt>
                <c:pt idx="17">
                  <c:v>5</c:v>
                </c:pt>
                <c:pt idx="18">
                  <c:v>2</c:v>
                </c:pt>
                <c:pt idx="19">
                  <c:v>13</c:v>
                </c:pt>
                <c:pt idx="20">
                  <c:v>13</c:v>
                </c:pt>
                <c:pt idx="21">
                  <c:v>17</c:v>
                </c:pt>
                <c:pt idx="22">
                  <c:v>15</c:v>
                </c:pt>
                <c:pt idx="23">
                  <c:v>2</c:v>
                </c:pt>
                <c:pt idx="24">
                  <c:v>8</c:v>
                </c:pt>
                <c:pt idx="25">
                  <c:v>2</c:v>
                </c:pt>
                <c:pt idx="26">
                  <c:v>4</c:v>
                </c:pt>
                <c:pt idx="27">
                  <c:v>5</c:v>
                </c:pt>
                <c:pt idx="28">
                  <c:v>14</c:v>
                </c:pt>
                <c:pt idx="29">
                  <c:v>3</c:v>
                </c:pt>
                <c:pt idx="30">
                  <c:v>17</c:v>
                </c:pt>
                <c:pt idx="31">
                  <c:v>8</c:v>
                </c:pt>
                <c:pt idx="32">
                  <c:v>1</c:v>
                </c:pt>
                <c:pt idx="33">
                  <c:v>19</c:v>
                </c:pt>
                <c:pt idx="34">
                  <c:v>4</c:v>
                </c:pt>
                <c:pt idx="35">
                  <c:v>11</c:v>
                </c:pt>
                <c:pt idx="36">
                  <c:v>9</c:v>
                </c:pt>
                <c:pt idx="37">
                  <c:v>2</c:v>
                </c:pt>
                <c:pt idx="38">
                  <c:v>4</c:v>
                </c:pt>
                <c:pt idx="39">
                  <c:v>3</c:v>
                </c:pt>
                <c:pt idx="40">
                  <c:v>11</c:v>
                </c:pt>
                <c:pt idx="41">
                  <c:v>31</c:v>
                </c:pt>
                <c:pt idx="42">
                  <c:v>6</c:v>
                </c:pt>
                <c:pt idx="43">
                  <c:v>3</c:v>
                </c:pt>
                <c:pt idx="44">
                  <c:v>15</c:v>
                </c:pt>
                <c:pt idx="45">
                  <c:v>21</c:v>
                </c:pt>
                <c:pt idx="46">
                  <c:v>5</c:v>
                </c:pt>
              </c:numCache>
            </c:numRef>
          </c:val>
          <c:extLst>
            <c:ext xmlns:c16="http://schemas.microsoft.com/office/drawing/2014/chart" uri="{C3380CC4-5D6E-409C-BE32-E72D297353CC}">
              <c16:uniqueId val="{00000000-2200-41BC-9322-C5AA80D751EF}"/>
            </c:ext>
          </c:extLst>
        </c:ser>
        <c:ser>
          <c:idx val="1"/>
          <c:order val="1"/>
          <c:tx>
            <c:strRef>
              <c:f>Sheet7!$C$1</c:f>
              <c:strCache>
                <c:ptCount val="1"/>
                <c:pt idx="0">
                  <c:v>Max of % Minority in Local Area</c:v>
                </c:pt>
              </c:strCache>
            </c:strRef>
          </c:tx>
          <c:spPr>
            <a:solidFill>
              <a:schemeClr val="accent1">
                <a:lumMod val="20000"/>
                <a:lumOff val="80000"/>
              </a:schemeClr>
            </a:solidFill>
            <a:ln>
              <a:noFill/>
            </a:ln>
            <a:effectLst/>
          </c:spPr>
          <c:invertIfNegative val="0"/>
          <c:cat>
            <c:strRef>
              <c:f>Sheet7!$A$2:$A$49</c:f>
              <c:strCache>
                <c:ptCount val="47"/>
                <c:pt idx="0">
                  <c:v>1</c:v>
                </c:pt>
                <c:pt idx="1">
                  <c:v>2</c:v>
                </c:pt>
                <c:pt idx="2">
                  <c:v>4</c:v>
                </c:pt>
                <c:pt idx="3">
                  <c:v>5</c:v>
                </c:pt>
                <c:pt idx="4">
                  <c:v>6</c:v>
                </c:pt>
                <c:pt idx="5">
                  <c:v>8</c:v>
                </c:pt>
                <c:pt idx="6">
                  <c:v>9</c:v>
                </c:pt>
                <c:pt idx="7">
                  <c:v>10</c:v>
                </c:pt>
                <c:pt idx="8">
                  <c:v>12</c:v>
                </c:pt>
                <c:pt idx="9">
                  <c:v>13</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34</c:v>
                </c:pt>
                <c:pt idx="29">
                  <c:v>35</c:v>
                </c:pt>
                <c:pt idx="30">
                  <c:v>36</c:v>
                </c:pt>
                <c:pt idx="31">
                  <c:v>37</c:v>
                </c:pt>
                <c:pt idx="32">
                  <c:v>38</c:v>
                </c:pt>
                <c:pt idx="33">
                  <c:v>39</c:v>
                </c:pt>
                <c:pt idx="34">
                  <c:v>40</c:v>
                </c:pt>
                <c:pt idx="35">
                  <c:v>41</c:v>
                </c:pt>
                <c:pt idx="36">
                  <c:v>42</c:v>
                </c:pt>
                <c:pt idx="37">
                  <c:v>44</c:v>
                </c:pt>
                <c:pt idx="38">
                  <c:v>45</c:v>
                </c:pt>
                <c:pt idx="39">
                  <c:v>46</c:v>
                </c:pt>
                <c:pt idx="40">
                  <c:v>47</c:v>
                </c:pt>
                <c:pt idx="41">
                  <c:v>48</c:v>
                </c:pt>
                <c:pt idx="42">
                  <c:v>49</c:v>
                </c:pt>
                <c:pt idx="43">
                  <c:v>50</c:v>
                </c:pt>
                <c:pt idx="44">
                  <c:v>51</c:v>
                </c:pt>
                <c:pt idx="45">
                  <c:v>53</c:v>
                </c:pt>
                <c:pt idx="46">
                  <c:v>55</c:v>
                </c:pt>
              </c:strCache>
            </c:strRef>
          </c:cat>
          <c:val>
            <c:numRef>
              <c:f>Sheet7!$C$2:$C$49</c:f>
              <c:numCache>
                <c:formatCode>General</c:formatCode>
                <c:ptCount val="47"/>
                <c:pt idx="0">
                  <c:v>20.78</c:v>
                </c:pt>
                <c:pt idx="1">
                  <c:v>16.91</c:v>
                </c:pt>
                <c:pt idx="2">
                  <c:v>45.81</c:v>
                </c:pt>
                <c:pt idx="3">
                  <c:v>24.01</c:v>
                </c:pt>
                <c:pt idx="4">
                  <c:v>98.95</c:v>
                </c:pt>
                <c:pt idx="5">
                  <c:v>81.63</c:v>
                </c:pt>
                <c:pt idx="6">
                  <c:v>18.05</c:v>
                </c:pt>
                <c:pt idx="7">
                  <c:v>35.76</c:v>
                </c:pt>
                <c:pt idx="8">
                  <c:v>83.41</c:v>
                </c:pt>
                <c:pt idx="9">
                  <c:v>59.83</c:v>
                </c:pt>
                <c:pt idx="10">
                  <c:v>79.349999999999994</c:v>
                </c:pt>
                <c:pt idx="11">
                  <c:v>18.02</c:v>
                </c:pt>
                <c:pt idx="12">
                  <c:v>52.91</c:v>
                </c:pt>
                <c:pt idx="13">
                  <c:v>51.94</c:v>
                </c:pt>
                <c:pt idx="14">
                  <c:v>20.13</c:v>
                </c:pt>
                <c:pt idx="15">
                  <c:v>28.67</c:v>
                </c:pt>
                <c:pt idx="16">
                  <c:v>90.31</c:v>
                </c:pt>
                <c:pt idx="17">
                  <c:v>74.400000000000006</c:v>
                </c:pt>
                <c:pt idx="18">
                  <c:v>17.5</c:v>
                </c:pt>
                <c:pt idx="19">
                  <c:v>93.79</c:v>
                </c:pt>
                <c:pt idx="20">
                  <c:v>42.23</c:v>
                </c:pt>
                <c:pt idx="21">
                  <c:v>40.65</c:v>
                </c:pt>
                <c:pt idx="22">
                  <c:v>76.5</c:v>
                </c:pt>
                <c:pt idx="23">
                  <c:v>25.68</c:v>
                </c:pt>
                <c:pt idx="24">
                  <c:v>19.68</c:v>
                </c:pt>
                <c:pt idx="25">
                  <c:v>7.72</c:v>
                </c:pt>
                <c:pt idx="26">
                  <c:v>11.31</c:v>
                </c:pt>
                <c:pt idx="27">
                  <c:v>65</c:v>
                </c:pt>
                <c:pt idx="28">
                  <c:v>64.19</c:v>
                </c:pt>
                <c:pt idx="29">
                  <c:v>81.03</c:v>
                </c:pt>
                <c:pt idx="30">
                  <c:v>98.09</c:v>
                </c:pt>
                <c:pt idx="31">
                  <c:v>42.23</c:v>
                </c:pt>
                <c:pt idx="32">
                  <c:v>7.92</c:v>
                </c:pt>
                <c:pt idx="33">
                  <c:v>51.5</c:v>
                </c:pt>
                <c:pt idx="34">
                  <c:v>20.05</c:v>
                </c:pt>
                <c:pt idx="35">
                  <c:v>34.26</c:v>
                </c:pt>
                <c:pt idx="36">
                  <c:v>53.19</c:v>
                </c:pt>
                <c:pt idx="37">
                  <c:v>4.2300000000000004</c:v>
                </c:pt>
                <c:pt idx="38">
                  <c:v>55.47</c:v>
                </c:pt>
                <c:pt idx="39">
                  <c:v>11.13</c:v>
                </c:pt>
                <c:pt idx="40">
                  <c:v>31.7</c:v>
                </c:pt>
                <c:pt idx="41">
                  <c:v>91.46</c:v>
                </c:pt>
                <c:pt idx="42">
                  <c:v>20.03</c:v>
                </c:pt>
                <c:pt idx="43">
                  <c:v>4.45</c:v>
                </c:pt>
                <c:pt idx="44">
                  <c:v>81.58</c:v>
                </c:pt>
                <c:pt idx="45">
                  <c:v>49.27</c:v>
                </c:pt>
                <c:pt idx="46">
                  <c:v>12.65</c:v>
                </c:pt>
              </c:numCache>
            </c:numRef>
          </c:val>
          <c:extLst>
            <c:ext xmlns:c16="http://schemas.microsoft.com/office/drawing/2014/chart" uri="{C3380CC4-5D6E-409C-BE32-E72D297353CC}">
              <c16:uniqueId val="{00000001-2200-41BC-9322-C5AA80D751EF}"/>
            </c:ext>
          </c:extLst>
        </c:ser>
        <c:ser>
          <c:idx val="2"/>
          <c:order val="2"/>
          <c:tx>
            <c:strRef>
              <c:f>Sheet7!$D$1</c:f>
              <c:strCache>
                <c:ptCount val="1"/>
                <c:pt idx="0">
                  <c:v>Average of % Minority in Local Area</c:v>
                </c:pt>
              </c:strCache>
            </c:strRef>
          </c:tx>
          <c:spPr>
            <a:solidFill>
              <a:schemeClr val="accent2">
                <a:lumMod val="60000"/>
                <a:lumOff val="40000"/>
              </a:schemeClr>
            </a:solidFill>
            <a:ln>
              <a:noFill/>
            </a:ln>
            <a:effectLst/>
          </c:spPr>
          <c:invertIfNegative val="0"/>
          <c:cat>
            <c:strRef>
              <c:f>Sheet7!$A$2:$A$49</c:f>
              <c:strCache>
                <c:ptCount val="47"/>
                <c:pt idx="0">
                  <c:v>1</c:v>
                </c:pt>
                <c:pt idx="1">
                  <c:v>2</c:v>
                </c:pt>
                <c:pt idx="2">
                  <c:v>4</c:v>
                </c:pt>
                <c:pt idx="3">
                  <c:v>5</c:v>
                </c:pt>
                <c:pt idx="4">
                  <c:v>6</c:v>
                </c:pt>
                <c:pt idx="5">
                  <c:v>8</c:v>
                </c:pt>
                <c:pt idx="6">
                  <c:v>9</c:v>
                </c:pt>
                <c:pt idx="7">
                  <c:v>10</c:v>
                </c:pt>
                <c:pt idx="8">
                  <c:v>12</c:v>
                </c:pt>
                <c:pt idx="9">
                  <c:v>13</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34</c:v>
                </c:pt>
                <c:pt idx="29">
                  <c:v>35</c:v>
                </c:pt>
                <c:pt idx="30">
                  <c:v>36</c:v>
                </c:pt>
                <c:pt idx="31">
                  <c:v>37</c:v>
                </c:pt>
                <c:pt idx="32">
                  <c:v>38</c:v>
                </c:pt>
                <c:pt idx="33">
                  <c:v>39</c:v>
                </c:pt>
                <c:pt idx="34">
                  <c:v>40</c:v>
                </c:pt>
                <c:pt idx="35">
                  <c:v>41</c:v>
                </c:pt>
                <c:pt idx="36">
                  <c:v>42</c:v>
                </c:pt>
                <c:pt idx="37">
                  <c:v>44</c:v>
                </c:pt>
                <c:pt idx="38">
                  <c:v>45</c:v>
                </c:pt>
                <c:pt idx="39">
                  <c:v>46</c:v>
                </c:pt>
                <c:pt idx="40">
                  <c:v>47</c:v>
                </c:pt>
                <c:pt idx="41">
                  <c:v>48</c:v>
                </c:pt>
                <c:pt idx="42">
                  <c:v>49</c:v>
                </c:pt>
                <c:pt idx="43">
                  <c:v>50</c:v>
                </c:pt>
                <c:pt idx="44">
                  <c:v>51</c:v>
                </c:pt>
                <c:pt idx="45">
                  <c:v>53</c:v>
                </c:pt>
                <c:pt idx="46">
                  <c:v>55</c:v>
                </c:pt>
              </c:strCache>
            </c:strRef>
          </c:cat>
          <c:val>
            <c:numRef>
              <c:f>Sheet7!$D$2:$D$49</c:f>
              <c:numCache>
                <c:formatCode>General</c:formatCode>
                <c:ptCount val="47"/>
                <c:pt idx="0">
                  <c:v>10.043333333333335</c:v>
                </c:pt>
                <c:pt idx="1">
                  <c:v>16.91</c:v>
                </c:pt>
                <c:pt idx="2">
                  <c:v>22.770000000000003</c:v>
                </c:pt>
                <c:pt idx="3">
                  <c:v>13.664285714285715</c:v>
                </c:pt>
                <c:pt idx="4">
                  <c:v>55.008625000000009</c:v>
                </c:pt>
                <c:pt idx="5">
                  <c:v>25.148571428571429</c:v>
                </c:pt>
                <c:pt idx="6">
                  <c:v>11.040000000000001</c:v>
                </c:pt>
                <c:pt idx="7">
                  <c:v>27.929999999999996</c:v>
                </c:pt>
                <c:pt idx="8">
                  <c:v>34.166521739130431</c:v>
                </c:pt>
                <c:pt idx="9">
                  <c:v>30.476874999999996</c:v>
                </c:pt>
                <c:pt idx="10">
                  <c:v>79.349999999999994</c:v>
                </c:pt>
                <c:pt idx="11">
                  <c:v>10.946666666666665</c:v>
                </c:pt>
                <c:pt idx="12">
                  <c:v>20.608333333333334</c:v>
                </c:pt>
                <c:pt idx="13">
                  <c:v>12.580714285714288</c:v>
                </c:pt>
                <c:pt idx="14">
                  <c:v>9.9074999999999989</c:v>
                </c:pt>
                <c:pt idx="15">
                  <c:v>17.134999999999998</c:v>
                </c:pt>
                <c:pt idx="16">
                  <c:v>27.65</c:v>
                </c:pt>
                <c:pt idx="17">
                  <c:v>31.554000000000002</c:v>
                </c:pt>
                <c:pt idx="18">
                  <c:v>9.8149999999999995</c:v>
                </c:pt>
                <c:pt idx="19">
                  <c:v>45.569230769230771</c:v>
                </c:pt>
                <c:pt idx="20">
                  <c:v>17.876153846153848</c:v>
                </c:pt>
                <c:pt idx="21">
                  <c:v>13.583529411764706</c:v>
                </c:pt>
                <c:pt idx="22">
                  <c:v>14.322000000000003</c:v>
                </c:pt>
                <c:pt idx="23">
                  <c:v>16.524999999999999</c:v>
                </c:pt>
                <c:pt idx="24">
                  <c:v>10.40625</c:v>
                </c:pt>
                <c:pt idx="25">
                  <c:v>7.14</c:v>
                </c:pt>
                <c:pt idx="26">
                  <c:v>7.9874999999999998</c:v>
                </c:pt>
                <c:pt idx="27">
                  <c:v>52.691999999999993</c:v>
                </c:pt>
                <c:pt idx="28">
                  <c:v>35.159285714285716</c:v>
                </c:pt>
                <c:pt idx="29">
                  <c:v>47.813333333333333</c:v>
                </c:pt>
                <c:pt idx="30">
                  <c:v>25.401764705882357</c:v>
                </c:pt>
                <c:pt idx="31">
                  <c:v>23.998750000000001</c:v>
                </c:pt>
                <c:pt idx="32">
                  <c:v>7.92</c:v>
                </c:pt>
                <c:pt idx="33">
                  <c:v>13.186842105263157</c:v>
                </c:pt>
                <c:pt idx="34">
                  <c:v>16.555</c:v>
                </c:pt>
                <c:pt idx="35">
                  <c:v>19.851818181818178</c:v>
                </c:pt>
                <c:pt idx="36">
                  <c:v>14.842222222222224</c:v>
                </c:pt>
                <c:pt idx="37">
                  <c:v>3.8200000000000003</c:v>
                </c:pt>
                <c:pt idx="38">
                  <c:v>35.774999999999999</c:v>
                </c:pt>
                <c:pt idx="39">
                  <c:v>6.4933333333333332</c:v>
                </c:pt>
                <c:pt idx="40">
                  <c:v>16.878181818181819</c:v>
                </c:pt>
                <c:pt idx="41">
                  <c:v>36.379032258064527</c:v>
                </c:pt>
                <c:pt idx="42">
                  <c:v>15.341666666666667</c:v>
                </c:pt>
                <c:pt idx="43">
                  <c:v>4</c:v>
                </c:pt>
                <c:pt idx="44">
                  <c:v>29.445333333333334</c:v>
                </c:pt>
                <c:pt idx="45">
                  <c:v>24.132857142857144</c:v>
                </c:pt>
                <c:pt idx="46">
                  <c:v>5.7439999999999998</c:v>
                </c:pt>
              </c:numCache>
            </c:numRef>
          </c:val>
          <c:extLst>
            <c:ext xmlns:c16="http://schemas.microsoft.com/office/drawing/2014/chart" uri="{C3380CC4-5D6E-409C-BE32-E72D297353CC}">
              <c16:uniqueId val="{00000002-2200-41BC-9322-C5AA80D751EF}"/>
            </c:ext>
          </c:extLst>
        </c:ser>
        <c:dLbls>
          <c:showLegendKey val="0"/>
          <c:showVal val="0"/>
          <c:showCatName val="0"/>
          <c:showSerName val="0"/>
          <c:showPercent val="0"/>
          <c:showBubbleSize val="0"/>
        </c:dLbls>
        <c:gapWidth val="219"/>
        <c:overlap val="-27"/>
        <c:axId val="78246240"/>
        <c:axId val="78245280"/>
      </c:barChart>
      <c:catAx>
        <c:axId val="78246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50" dirty="0"/>
                  <a:t>Wide area</a:t>
                </a:r>
                <a:r>
                  <a:rPr lang="en-GB" sz="1050" baseline="0" dirty="0"/>
                  <a:t> location code</a:t>
                </a:r>
                <a:endParaRPr lang="en-GB" sz="1050" dirty="0"/>
              </a:p>
            </c:rich>
          </c:tx>
          <c:layout>
            <c:manualLayout>
              <c:xMode val="edge"/>
              <c:yMode val="edge"/>
              <c:x val="0.30076579129336961"/>
              <c:y val="0.923611111111111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45280"/>
        <c:crosses val="autoZero"/>
        <c:auto val="1"/>
        <c:lblAlgn val="ctr"/>
        <c:lblOffset val="100"/>
        <c:noMultiLvlLbl val="0"/>
      </c:catAx>
      <c:valAx>
        <c:axId val="782452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46240"/>
        <c:crosses val="autoZero"/>
        <c:crossBetween val="between"/>
      </c:valAx>
      <c:spPr>
        <a:noFill/>
        <a:ln>
          <a:noFill/>
        </a:ln>
        <a:effectLst/>
      </c:spPr>
    </c:plotArea>
    <c:legend>
      <c:legendPos val="r"/>
      <c:layout>
        <c:manualLayout>
          <c:xMode val="edge"/>
          <c:yMode val="edge"/>
          <c:x val="0.61074419119374668"/>
          <c:y val="0.14629848352289299"/>
          <c:w val="0.22289229584681763"/>
          <c:h val="0.2120693933231732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Analysis.xlsx]Sheet9!PivotTable6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Home valuation per local</a:t>
            </a:r>
            <a:r>
              <a:rPr lang="en-GB" baseline="0" dirty="0"/>
              <a:t> area</a:t>
            </a:r>
            <a:endParaRPr lang="en-GB" dirty="0"/>
          </a:p>
        </c:rich>
      </c:tx>
      <c:layout>
        <c:manualLayout>
          <c:xMode val="edge"/>
          <c:yMode val="edge"/>
          <c:x val="0.24864387974230498"/>
          <c:y val="7.02479338842975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Sheet9!$B$3</c:f>
              <c:strCache>
                <c:ptCount val="1"/>
                <c:pt idx="0">
                  <c:v>Sum of Appraised Value of Home</c:v>
                </c:pt>
              </c:strCache>
            </c:strRef>
          </c:tx>
          <c:spPr>
            <a:solidFill>
              <a:schemeClr val="tx2"/>
            </a:solidFill>
            <a:ln>
              <a:noFill/>
            </a:ln>
            <a:effectLst/>
          </c:spPr>
          <c:invertIfNegative val="0"/>
          <c:cat>
            <c:strRef>
              <c:f>Sheet9!$A$4:$A$51</c:f>
              <c:strCache>
                <c:ptCount val="47"/>
                <c:pt idx="0">
                  <c:v>1</c:v>
                </c:pt>
                <c:pt idx="1">
                  <c:v>2</c:v>
                </c:pt>
                <c:pt idx="2">
                  <c:v>4</c:v>
                </c:pt>
                <c:pt idx="3">
                  <c:v>5</c:v>
                </c:pt>
                <c:pt idx="4">
                  <c:v>6</c:v>
                </c:pt>
                <c:pt idx="5">
                  <c:v>8</c:v>
                </c:pt>
                <c:pt idx="6">
                  <c:v>9</c:v>
                </c:pt>
                <c:pt idx="7">
                  <c:v>10</c:v>
                </c:pt>
                <c:pt idx="8">
                  <c:v>12</c:v>
                </c:pt>
                <c:pt idx="9">
                  <c:v>13</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34</c:v>
                </c:pt>
                <c:pt idx="29">
                  <c:v>35</c:v>
                </c:pt>
                <c:pt idx="30">
                  <c:v>36</c:v>
                </c:pt>
                <c:pt idx="31">
                  <c:v>37</c:v>
                </c:pt>
                <c:pt idx="32">
                  <c:v>38</c:v>
                </c:pt>
                <c:pt idx="33">
                  <c:v>39</c:v>
                </c:pt>
                <c:pt idx="34">
                  <c:v>40</c:v>
                </c:pt>
                <c:pt idx="35">
                  <c:v>41</c:v>
                </c:pt>
                <c:pt idx="36">
                  <c:v>42</c:v>
                </c:pt>
                <c:pt idx="37">
                  <c:v>44</c:v>
                </c:pt>
                <c:pt idx="38">
                  <c:v>45</c:v>
                </c:pt>
                <c:pt idx="39">
                  <c:v>46</c:v>
                </c:pt>
                <c:pt idx="40">
                  <c:v>47</c:v>
                </c:pt>
                <c:pt idx="41">
                  <c:v>48</c:v>
                </c:pt>
                <c:pt idx="42">
                  <c:v>49</c:v>
                </c:pt>
                <c:pt idx="43">
                  <c:v>50</c:v>
                </c:pt>
                <c:pt idx="44">
                  <c:v>51</c:v>
                </c:pt>
                <c:pt idx="45">
                  <c:v>53</c:v>
                </c:pt>
                <c:pt idx="46">
                  <c:v>55</c:v>
                </c:pt>
              </c:strCache>
            </c:strRef>
          </c:cat>
          <c:val>
            <c:numRef>
              <c:f>Sheet9!$B$4:$B$51</c:f>
              <c:numCache>
                <c:formatCode>General</c:formatCode>
                <c:ptCount val="47"/>
                <c:pt idx="0">
                  <c:v>2570000</c:v>
                </c:pt>
                <c:pt idx="1">
                  <c:v>315000</c:v>
                </c:pt>
                <c:pt idx="2">
                  <c:v>6100000</c:v>
                </c:pt>
                <c:pt idx="3">
                  <c:v>1885000</c:v>
                </c:pt>
                <c:pt idx="4">
                  <c:v>54080000</c:v>
                </c:pt>
                <c:pt idx="5">
                  <c:v>11575000</c:v>
                </c:pt>
                <c:pt idx="6">
                  <c:v>1995000</c:v>
                </c:pt>
                <c:pt idx="7">
                  <c:v>1265000</c:v>
                </c:pt>
                <c:pt idx="8">
                  <c:v>7555000</c:v>
                </c:pt>
                <c:pt idx="9">
                  <c:v>5180000</c:v>
                </c:pt>
                <c:pt idx="10">
                  <c:v>725000</c:v>
                </c:pt>
                <c:pt idx="11">
                  <c:v>1115000</c:v>
                </c:pt>
                <c:pt idx="12">
                  <c:v>6670000</c:v>
                </c:pt>
                <c:pt idx="13">
                  <c:v>3440000</c:v>
                </c:pt>
                <c:pt idx="14">
                  <c:v>1260000</c:v>
                </c:pt>
                <c:pt idx="15">
                  <c:v>2090000</c:v>
                </c:pt>
                <c:pt idx="16">
                  <c:v>1445000</c:v>
                </c:pt>
                <c:pt idx="17">
                  <c:v>1585000</c:v>
                </c:pt>
                <c:pt idx="18">
                  <c:v>460000</c:v>
                </c:pt>
                <c:pt idx="19">
                  <c:v>6055000</c:v>
                </c:pt>
                <c:pt idx="20">
                  <c:v>6855000</c:v>
                </c:pt>
                <c:pt idx="21">
                  <c:v>4955000</c:v>
                </c:pt>
                <c:pt idx="22">
                  <c:v>6165000</c:v>
                </c:pt>
                <c:pt idx="23">
                  <c:v>480000</c:v>
                </c:pt>
                <c:pt idx="24">
                  <c:v>2440000</c:v>
                </c:pt>
                <c:pt idx="25">
                  <c:v>670000</c:v>
                </c:pt>
                <c:pt idx="26">
                  <c:v>1270000</c:v>
                </c:pt>
                <c:pt idx="27">
                  <c:v>1835000</c:v>
                </c:pt>
                <c:pt idx="28">
                  <c:v>6070000</c:v>
                </c:pt>
                <c:pt idx="29">
                  <c:v>765000</c:v>
                </c:pt>
                <c:pt idx="30">
                  <c:v>7795000</c:v>
                </c:pt>
                <c:pt idx="31">
                  <c:v>5200000</c:v>
                </c:pt>
                <c:pt idx="32">
                  <c:v>505000</c:v>
                </c:pt>
                <c:pt idx="33">
                  <c:v>6345000</c:v>
                </c:pt>
                <c:pt idx="34">
                  <c:v>1280000</c:v>
                </c:pt>
                <c:pt idx="35">
                  <c:v>4695000</c:v>
                </c:pt>
                <c:pt idx="36">
                  <c:v>2815000</c:v>
                </c:pt>
                <c:pt idx="37">
                  <c:v>770000</c:v>
                </c:pt>
                <c:pt idx="38">
                  <c:v>1880000</c:v>
                </c:pt>
                <c:pt idx="39">
                  <c:v>1095000</c:v>
                </c:pt>
                <c:pt idx="40">
                  <c:v>4145000</c:v>
                </c:pt>
                <c:pt idx="41">
                  <c:v>10925000</c:v>
                </c:pt>
                <c:pt idx="42">
                  <c:v>1990000</c:v>
                </c:pt>
                <c:pt idx="43">
                  <c:v>765000</c:v>
                </c:pt>
                <c:pt idx="44">
                  <c:v>5835000</c:v>
                </c:pt>
                <c:pt idx="45">
                  <c:v>10595000</c:v>
                </c:pt>
                <c:pt idx="46">
                  <c:v>1875000</c:v>
                </c:pt>
              </c:numCache>
            </c:numRef>
          </c:val>
          <c:extLst>
            <c:ext xmlns:c16="http://schemas.microsoft.com/office/drawing/2014/chart" uri="{C3380CC4-5D6E-409C-BE32-E72D297353CC}">
              <c16:uniqueId val="{00000000-1039-472B-98D8-100A6D827EB8}"/>
            </c:ext>
          </c:extLst>
        </c:ser>
        <c:ser>
          <c:idx val="1"/>
          <c:order val="1"/>
          <c:tx>
            <c:strRef>
              <c:f>Sheet9!$C$3</c:f>
              <c:strCache>
                <c:ptCount val="1"/>
                <c:pt idx="0">
                  <c:v>Sum of Borrower Annual Income</c:v>
                </c:pt>
              </c:strCache>
            </c:strRef>
          </c:tx>
          <c:spPr>
            <a:solidFill>
              <a:schemeClr val="accent6">
                <a:lumMod val="60000"/>
                <a:lumOff val="40000"/>
              </a:schemeClr>
            </a:solidFill>
            <a:ln>
              <a:noFill/>
            </a:ln>
            <a:effectLst/>
          </c:spPr>
          <c:invertIfNegative val="0"/>
          <c:cat>
            <c:strRef>
              <c:f>Sheet9!$A$4:$A$51</c:f>
              <c:strCache>
                <c:ptCount val="47"/>
                <c:pt idx="0">
                  <c:v>1</c:v>
                </c:pt>
                <c:pt idx="1">
                  <c:v>2</c:v>
                </c:pt>
                <c:pt idx="2">
                  <c:v>4</c:v>
                </c:pt>
                <c:pt idx="3">
                  <c:v>5</c:v>
                </c:pt>
                <c:pt idx="4">
                  <c:v>6</c:v>
                </c:pt>
                <c:pt idx="5">
                  <c:v>8</c:v>
                </c:pt>
                <c:pt idx="6">
                  <c:v>9</c:v>
                </c:pt>
                <c:pt idx="7">
                  <c:v>10</c:v>
                </c:pt>
                <c:pt idx="8">
                  <c:v>12</c:v>
                </c:pt>
                <c:pt idx="9">
                  <c:v>13</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34</c:v>
                </c:pt>
                <c:pt idx="29">
                  <c:v>35</c:v>
                </c:pt>
                <c:pt idx="30">
                  <c:v>36</c:v>
                </c:pt>
                <c:pt idx="31">
                  <c:v>37</c:v>
                </c:pt>
                <c:pt idx="32">
                  <c:v>38</c:v>
                </c:pt>
                <c:pt idx="33">
                  <c:v>39</c:v>
                </c:pt>
                <c:pt idx="34">
                  <c:v>40</c:v>
                </c:pt>
                <c:pt idx="35">
                  <c:v>41</c:v>
                </c:pt>
                <c:pt idx="36">
                  <c:v>42</c:v>
                </c:pt>
                <c:pt idx="37">
                  <c:v>44</c:v>
                </c:pt>
                <c:pt idx="38">
                  <c:v>45</c:v>
                </c:pt>
                <c:pt idx="39">
                  <c:v>46</c:v>
                </c:pt>
                <c:pt idx="40">
                  <c:v>47</c:v>
                </c:pt>
                <c:pt idx="41">
                  <c:v>48</c:v>
                </c:pt>
                <c:pt idx="42">
                  <c:v>49</c:v>
                </c:pt>
                <c:pt idx="43">
                  <c:v>50</c:v>
                </c:pt>
                <c:pt idx="44">
                  <c:v>51</c:v>
                </c:pt>
                <c:pt idx="45">
                  <c:v>53</c:v>
                </c:pt>
                <c:pt idx="46">
                  <c:v>55</c:v>
                </c:pt>
              </c:strCache>
            </c:strRef>
          </c:cat>
          <c:val>
            <c:numRef>
              <c:f>Sheet9!$C$4:$C$51</c:f>
              <c:numCache>
                <c:formatCode>General</c:formatCode>
                <c:ptCount val="47"/>
                <c:pt idx="0">
                  <c:v>781000</c:v>
                </c:pt>
                <c:pt idx="1">
                  <c:v>66000</c:v>
                </c:pt>
                <c:pt idx="2">
                  <c:v>1583000</c:v>
                </c:pt>
                <c:pt idx="3">
                  <c:v>892000</c:v>
                </c:pt>
                <c:pt idx="4">
                  <c:v>12195000</c:v>
                </c:pt>
                <c:pt idx="5">
                  <c:v>3181000</c:v>
                </c:pt>
                <c:pt idx="6">
                  <c:v>629000</c:v>
                </c:pt>
                <c:pt idx="7">
                  <c:v>351000</c:v>
                </c:pt>
                <c:pt idx="8">
                  <c:v>2593000</c:v>
                </c:pt>
                <c:pt idx="9">
                  <c:v>1528000</c:v>
                </c:pt>
                <c:pt idx="10">
                  <c:v>170000</c:v>
                </c:pt>
                <c:pt idx="11">
                  <c:v>318000</c:v>
                </c:pt>
                <c:pt idx="12">
                  <c:v>2282000</c:v>
                </c:pt>
                <c:pt idx="13">
                  <c:v>1145000</c:v>
                </c:pt>
                <c:pt idx="14">
                  <c:v>486000</c:v>
                </c:pt>
                <c:pt idx="15">
                  <c:v>587000</c:v>
                </c:pt>
                <c:pt idx="16">
                  <c:v>983000</c:v>
                </c:pt>
                <c:pt idx="17">
                  <c:v>413000</c:v>
                </c:pt>
                <c:pt idx="18">
                  <c:v>101000</c:v>
                </c:pt>
                <c:pt idx="19">
                  <c:v>1722000</c:v>
                </c:pt>
                <c:pt idx="20">
                  <c:v>1243000</c:v>
                </c:pt>
                <c:pt idx="21">
                  <c:v>1943000</c:v>
                </c:pt>
                <c:pt idx="22">
                  <c:v>2196000</c:v>
                </c:pt>
                <c:pt idx="23">
                  <c:v>266000</c:v>
                </c:pt>
                <c:pt idx="24">
                  <c:v>915000</c:v>
                </c:pt>
                <c:pt idx="25">
                  <c:v>166000</c:v>
                </c:pt>
                <c:pt idx="26">
                  <c:v>576000</c:v>
                </c:pt>
                <c:pt idx="27">
                  <c:v>413000</c:v>
                </c:pt>
                <c:pt idx="28">
                  <c:v>2089000</c:v>
                </c:pt>
                <c:pt idx="29">
                  <c:v>279000</c:v>
                </c:pt>
                <c:pt idx="30">
                  <c:v>2617000</c:v>
                </c:pt>
                <c:pt idx="31">
                  <c:v>1265000</c:v>
                </c:pt>
                <c:pt idx="32">
                  <c:v>183000</c:v>
                </c:pt>
                <c:pt idx="33">
                  <c:v>1920000</c:v>
                </c:pt>
                <c:pt idx="34">
                  <c:v>473000</c:v>
                </c:pt>
                <c:pt idx="35">
                  <c:v>1189000</c:v>
                </c:pt>
                <c:pt idx="36">
                  <c:v>1100000</c:v>
                </c:pt>
                <c:pt idx="37">
                  <c:v>183000</c:v>
                </c:pt>
                <c:pt idx="38">
                  <c:v>608000</c:v>
                </c:pt>
                <c:pt idx="39">
                  <c:v>308000</c:v>
                </c:pt>
                <c:pt idx="40">
                  <c:v>978000</c:v>
                </c:pt>
                <c:pt idx="41">
                  <c:v>4954000</c:v>
                </c:pt>
                <c:pt idx="42">
                  <c:v>453000</c:v>
                </c:pt>
                <c:pt idx="43">
                  <c:v>388000</c:v>
                </c:pt>
                <c:pt idx="44">
                  <c:v>1549000</c:v>
                </c:pt>
                <c:pt idx="45">
                  <c:v>3005000</c:v>
                </c:pt>
                <c:pt idx="46">
                  <c:v>548000</c:v>
                </c:pt>
              </c:numCache>
            </c:numRef>
          </c:val>
          <c:extLst>
            <c:ext xmlns:c16="http://schemas.microsoft.com/office/drawing/2014/chart" uri="{C3380CC4-5D6E-409C-BE32-E72D297353CC}">
              <c16:uniqueId val="{00000001-1039-472B-98D8-100A6D827EB8}"/>
            </c:ext>
          </c:extLst>
        </c:ser>
        <c:dLbls>
          <c:showLegendKey val="0"/>
          <c:showVal val="0"/>
          <c:showCatName val="0"/>
          <c:showSerName val="0"/>
          <c:showPercent val="0"/>
          <c:showBubbleSize val="0"/>
        </c:dLbls>
        <c:gapWidth val="219"/>
        <c:overlap val="-27"/>
        <c:axId val="78233280"/>
        <c:axId val="78243360"/>
      </c:barChart>
      <c:catAx>
        <c:axId val="78233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Wide area location code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43360"/>
        <c:crosses val="autoZero"/>
        <c:auto val="1"/>
        <c:lblAlgn val="ctr"/>
        <c:lblOffset val="100"/>
        <c:noMultiLvlLbl val="0"/>
      </c:catAx>
      <c:valAx>
        <c:axId val="782433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Sum in</a:t>
                </a:r>
                <a:r>
                  <a:rPr lang="en-GB" baseline="0" dirty="0"/>
                  <a:t> USD</a:t>
                </a:r>
                <a:endParaRPr lang="en-GB" dirty="0"/>
              </a:p>
            </c:rich>
          </c:tx>
          <c:layout>
            <c:manualLayout>
              <c:xMode val="edge"/>
              <c:yMode val="edge"/>
              <c:x val="7.575757575757576E-3"/>
              <c:y val="0.3772932257434761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33280"/>
        <c:crosses val="autoZero"/>
        <c:crossBetween val="between"/>
      </c:valAx>
      <c:spPr>
        <a:noFill/>
        <a:ln>
          <a:noFill/>
        </a:ln>
        <a:effectLst/>
      </c:spPr>
    </c:plotArea>
    <c:legend>
      <c:legendPos val="r"/>
      <c:layout>
        <c:manualLayout>
          <c:xMode val="edge"/>
          <c:yMode val="edge"/>
          <c:x val="0.4627109281794321"/>
          <c:y val="0.28760525802043341"/>
          <c:w val="0.22516785969935577"/>
          <c:h val="0.131814277347562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dirty="0"/>
              <a:t>DTI Risk</a:t>
            </a:r>
            <a:r>
              <a:rPr lang="en-GB" sz="1200" baseline="0" dirty="0"/>
              <a:t> category</a:t>
            </a:r>
            <a:endParaRPr lang="en-GB" sz="1200" dirty="0"/>
          </a:p>
        </c:rich>
      </c:tx>
      <c:layout>
        <c:manualLayout>
          <c:xMode val="edge"/>
          <c:yMode val="edge"/>
          <c:x val="0.27951419955002349"/>
          <c:y val="3.58752746400844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74455363810532"/>
          <c:y val="8.6154736288794678E-2"/>
          <c:w val="0.82789129483814528"/>
          <c:h val="0.80727653834937296"/>
        </c:manualLayout>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D0E0-4B96-A5D4-FD25F6B9DA24}"/>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D0E0-4B96-A5D4-FD25F6B9DA24}"/>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D0E0-4B96-A5D4-FD25F6B9DA2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(2)'!$T$512:$T$514</c:f>
              <c:strCache>
                <c:ptCount val="3"/>
                <c:pt idx="0">
                  <c:v>Low Risk (DTI &lt;= 30)</c:v>
                </c:pt>
                <c:pt idx="1">
                  <c:v>High Risk(DTI &gt; 40)</c:v>
                </c:pt>
                <c:pt idx="2">
                  <c:v>Medium Risk(DTI &lt;= 40)</c:v>
                </c:pt>
              </c:strCache>
            </c:strRef>
          </c:cat>
          <c:val>
            <c:numRef>
              <c:f>'Sheet1 (2)'!$U$512:$U$514</c:f>
              <c:numCache>
                <c:formatCode>General</c:formatCode>
                <c:ptCount val="3"/>
                <c:pt idx="0">
                  <c:v>279</c:v>
                </c:pt>
                <c:pt idx="1">
                  <c:v>135</c:v>
                </c:pt>
                <c:pt idx="2">
                  <c:v>86</c:v>
                </c:pt>
              </c:numCache>
            </c:numRef>
          </c:val>
          <c:extLst>
            <c:ext xmlns:c16="http://schemas.microsoft.com/office/drawing/2014/chart" uri="{C3380CC4-5D6E-409C-BE32-E72D297353CC}">
              <c16:uniqueId val="{00000006-D0E0-4B96-A5D4-FD25F6B9DA24}"/>
            </c:ext>
          </c:extLst>
        </c:ser>
        <c:dLbls>
          <c:dLblPos val="outEnd"/>
          <c:showLegendKey val="0"/>
          <c:showVal val="1"/>
          <c:showCatName val="0"/>
          <c:showSerName val="0"/>
          <c:showPercent val="0"/>
          <c:showBubbleSize val="0"/>
        </c:dLbls>
        <c:gapWidth val="219"/>
        <c:overlap val="-27"/>
        <c:axId val="251292815"/>
        <c:axId val="251276015"/>
      </c:barChart>
      <c:catAx>
        <c:axId val="2512928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276015"/>
        <c:crosses val="autoZero"/>
        <c:auto val="1"/>
        <c:lblAlgn val="ctr"/>
        <c:lblOffset val="100"/>
        <c:noMultiLvlLbl val="0"/>
      </c:catAx>
      <c:valAx>
        <c:axId val="25127601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25129281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Sales Leads Analysis</a:t>
            </a:r>
          </a:p>
        </c:rich>
      </c:tx>
      <c:layout>
        <c:manualLayout>
          <c:xMode val="edge"/>
          <c:yMode val="edge"/>
          <c:x val="0.38189106675049084"/>
          <c:y val="2.28759251658347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291906728974456"/>
          <c:y val="0.15599531448003665"/>
          <c:w val="0.82964680859158324"/>
          <c:h val="0.3462276411808346"/>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(2)'!$O$7:$T$7,'Sheet1 (2)'!$V$7:$X$7)</c:f>
              <c:strCache>
                <c:ptCount val="9"/>
                <c:pt idx="0">
                  <c:v>LTV,Income and Home value </c:v>
                </c:pt>
                <c:pt idx="1">
                  <c:v>LTV ratio &lt; 80</c:v>
                </c:pt>
                <c:pt idx="2">
                  <c:v> Home value &gt; Median</c:v>
                </c:pt>
                <c:pt idx="3">
                  <c:v> Income &gt; Median</c:v>
                </c:pt>
                <c:pt idx="4">
                  <c:v>% minority in local area &gt; 50</c:v>
                </c:pt>
                <c:pt idx="5">
                  <c:v> Home value &gt; average</c:v>
                </c:pt>
                <c:pt idx="6">
                  <c:v>Minority,income and home value</c:v>
                </c:pt>
                <c:pt idx="7">
                  <c:v>LTV and income</c:v>
                </c:pt>
                <c:pt idx="8">
                  <c:v>LTV &amp; High % minority in local</c:v>
                </c:pt>
              </c:strCache>
              <c:extLst/>
            </c:strRef>
          </c:cat>
          <c:val>
            <c:numRef>
              <c:f>('Sheet1 (2)'!$O$509:$T$509,'Sheet1 (2)'!$V$509:$X$509)</c:f>
              <c:numCache>
                <c:formatCode>General</c:formatCode>
                <c:ptCount val="9"/>
                <c:pt idx="0">
                  <c:v>150</c:v>
                </c:pt>
                <c:pt idx="1">
                  <c:v>332</c:v>
                </c:pt>
                <c:pt idx="2">
                  <c:v>250</c:v>
                </c:pt>
                <c:pt idx="3">
                  <c:v>319</c:v>
                </c:pt>
                <c:pt idx="4">
                  <c:v>85</c:v>
                </c:pt>
                <c:pt idx="5">
                  <c:v>197</c:v>
                </c:pt>
                <c:pt idx="6">
                  <c:v>31</c:v>
                </c:pt>
                <c:pt idx="7">
                  <c:v>221</c:v>
                </c:pt>
                <c:pt idx="8">
                  <c:v>59</c:v>
                </c:pt>
              </c:numCache>
              <c:extLst/>
            </c:numRef>
          </c:val>
          <c:extLst>
            <c:ext xmlns:c16="http://schemas.microsoft.com/office/drawing/2014/chart" uri="{C3380CC4-5D6E-409C-BE32-E72D297353CC}">
              <c16:uniqueId val="{00000000-B4A2-41E4-A98D-EF1B5A1F8DAA}"/>
            </c:ext>
          </c:extLst>
        </c:ser>
        <c:dLbls>
          <c:dLblPos val="outEnd"/>
          <c:showLegendKey val="0"/>
          <c:showVal val="1"/>
          <c:showCatName val="0"/>
          <c:showSerName val="0"/>
          <c:showPercent val="0"/>
          <c:showBubbleSize val="0"/>
        </c:dLbls>
        <c:gapWidth val="95"/>
        <c:overlap val="-27"/>
        <c:axId val="302546175"/>
        <c:axId val="302537055"/>
      </c:barChart>
      <c:catAx>
        <c:axId val="3025461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200" dirty="0"/>
                  <a:t>Leads Qualification Criteria</a:t>
                </a:r>
              </a:p>
            </c:rich>
          </c:tx>
          <c:layout>
            <c:manualLayout>
              <c:xMode val="edge"/>
              <c:yMode val="edge"/>
              <c:x val="0.28330795747305781"/>
              <c:y val="0.818792133562234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537055"/>
        <c:crosses val="autoZero"/>
        <c:auto val="1"/>
        <c:lblAlgn val="ctr"/>
        <c:lblOffset val="100"/>
        <c:noMultiLvlLbl val="0"/>
      </c:catAx>
      <c:valAx>
        <c:axId val="30253705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200"/>
                  <a:t>Sales Leads</a:t>
                </a:r>
              </a:p>
            </c:rich>
          </c:tx>
          <c:layout>
            <c:manualLayout>
              <c:xMode val="edge"/>
              <c:yMode val="edge"/>
              <c:x val="4.2200037481608096E-2"/>
              <c:y val="0.226100526228295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02546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 (2)'!$E$8:$E$507</cx:f>
        <cx:lvl ptCount="80" formatCode="0">
          <cx:pt idx="0">129000</cx:pt>
          <cx:pt idx="1">76000</cx:pt>
          <cx:pt idx="2">120000</cx:pt>
          <cx:pt idx="3">170000</cx:pt>
          <cx:pt idx="4">35000</cx:pt>
          <cx:pt idx="5">58000</cx:pt>
          <cx:pt idx="6">250000</cx:pt>
          <cx:pt idx="7">102000</cx:pt>
          <cx:pt idx="8">78000</cx:pt>
          <cx:pt idx="9">181000</cx:pt>
          <cx:pt idx="10">82000</cx:pt>
          <cx:pt idx="11">92000</cx:pt>
          <cx:pt idx="12">143000</cx:pt>
          <cx:pt idx="13">88000</cx:pt>
          <cx:pt idx="14">47000</cx:pt>
          <cx:pt idx="15">120000</cx:pt>
          <cx:pt idx="16">91000</cx:pt>
          <cx:pt idx="17">302000</cx:pt>
          <cx:pt idx="18">56000</cx:pt>
          <cx:pt idx="19">149000</cx:pt>
          <cx:pt idx="20">62000</cx:pt>
          <cx:pt idx="21">251000</cx:pt>
          <cx:pt idx="22">91000</cx:pt>
          <cx:pt idx="23">82000</cx:pt>
          <cx:pt idx="24">120000</cx:pt>
          <cx:pt idx="25">64000</cx:pt>
          <cx:pt idx="26">127000</cx:pt>
          <cx:pt idx="27">50000</cx:pt>
          <cx:pt idx="28">111000</cx:pt>
          <cx:pt idx="29">170000</cx:pt>
          <cx:pt idx="30">352000</cx:pt>
          <cx:pt idx="31">126000</cx:pt>
          <cx:pt idx="32">222000</cx:pt>
          <cx:pt idx="33">100000</cx:pt>
          <cx:pt idx="34">71000</cx:pt>
          <cx:pt idx="35">150000</cx:pt>
          <cx:pt idx="36">85000</cx:pt>
          <cx:pt idx="37">212000</cx:pt>
          <cx:pt idx="38">37000</cx:pt>
          <cx:pt idx="39">119000</cx:pt>
          <cx:pt idx="40">147000</cx:pt>
          <cx:pt idx="41">95000</cx:pt>
          <cx:pt idx="42">37000</cx:pt>
          <cx:pt idx="43">82000</cx:pt>
          <cx:pt idx="44">82000</cx:pt>
          <cx:pt idx="45">133000</cx:pt>
          <cx:pt idx="46">70000</cx:pt>
          <cx:pt idx="47">113000</cx:pt>
          <cx:pt idx="48">91000</cx:pt>
          <cx:pt idx="49">66000</cx:pt>
          <cx:pt idx="50">138000</cx:pt>
          <cx:pt idx="51">148000</cx:pt>
          <cx:pt idx="52">184000</cx:pt>
          <cx:pt idx="53">179000</cx:pt>
          <cx:pt idx="54">306000</cx:pt>
          <cx:pt idx="55">297000</cx:pt>
          <cx:pt idx="56">214000</cx:pt>
          <cx:pt idx="57">85000</cx:pt>
          <cx:pt idx="58">328000</cx:pt>
          <cx:pt idx="59">130000</cx:pt>
          <cx:pt idx="60">199000</cx:pt>
          <cx:pt idx="61">192000</cx:pt>
          <cx:pt idx="62">144000</cx:pt>
          <cx:pt idx="63">112000</cx:pt>
          <cx:pt idx="64">174000</cx:pt>
          <cx:pt idx="65">48000</cx:pt>
          <cx:pt idx="66">84000</cx:pt>
          <cx:pt idx="67">117000</cx:pt>
          <cx:pt idx="68">96000</cx:pt>
          <cx:pt idx="69">222000</cx:pt>
          <cx:pt idx="70">64000</cx:pt>
          <cx:pt idx="71">210000</cx:pt>
          <cx:pt idx="72">371000</cx:pt>
          <cx:pt idx="73">97000</cx:pt>
          <cx:pt idx="74">1560000</cx:pt>
          <cx:pt idx="75">196000</cx:pt>
          <cx:pt idx="76">46000</cx:pt>
          <cx:pt idx="77">83000</cx:pt>
          <cx:pt idx="78">179000</cx:pt>
          <cx:pt idx="79">105000</cx:pt>
        </cx:lvl>
      </cx:numDim>
    </cx:data>
  </cx:chartData>
  <cx:chart>
    <cx:title pos="t" align="ctr" overlay="0">
      <cx:tx>
        <cx:txData>
          <cx:v>Borrowers annual income (USD)</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Borrowers annual income (USD)</a:t>
          </a:r>
        </a:p>
      </cx:txPr>
    </cx:title>
    <cx:plotArea>
      <cx:plotAreaRegion>
        <cx:series layoutId="clusteredColumn" uniqueId="{17D8AC9D-ECD9-4059-BEB5-5FDDAF1047F2}">
          <cx:dataLabels pos="outEnd">
            <cx:visibility seriesName="0" categoryName="0" value="1"/>
            <cx:separator>, </cx:separator>
          </cx:dataLabels>
          <cx:dataId val="0"/>
          <cx:layoutPr>
            <cx:binning intervalClosed="r" overflow="auto"/>
          </cx:layoutPr>
        </cx:series>
      </cx:plotAreaRegion>
      <cx:axis id="0">
        <cx:catScaling gapWidth="0"/>
        <cx:title>
          <cx:tx>
            <cx:txData>
              <cx:v>Annual Income in USD </cx:v>
            </cx:txData>
          </cx:tx>
          <cx:txPr>
            <a:bodyPr spcFirstLastPara="1" vertOverflow="ellipsis" horzOverflow="overflow" wrap="square" lIns="0" tIns="0" rIns="0" bIns="0" anchor="ctr" anchorCtr="1"/>
            <a:lstStyle/>
            <a:p>
              <a:pPr algn="ctr" rtl="0">
                <a:defRPr/>
              </a:pPr>
              <a:r>
                <a:rPr lang="en-US" sz="1100" b="0" i="0" u="none" strike="noStrike" baseline="0">
                  <a:solidFill>
                    <a:sysClr val="windowText" lastClr="000000">
                      <a:lumMod val="65000"/>
                      <a:lumOff val="35000"/>
                    </a:sysClr>
                  </a:solidFill>
                  <a:latin typeface="Calibri" panose="020F0502020204030204"/>
                </a:rPr>
                <a:t>Annual Income in USD </a:t>
              </a:r>
            </a:p>
          </cx:txPr>
        </cx:title>
        <cx:tickLabels/>
      </cx:axis>
      <cx:axis id="1" hidden="1">
        <cx:valScaling/>
        <cx:title>
          <cx:tx>
            <cx:txData>
              <cx:v>Number of Borrowers</cx:v>
            </cx:txData>
          </cx:tx>
          <cx:txPr>
            <a:bodyPr spcFirstLastPara="1" vertOverflow="ellipsis" horzOverflow="overflow" wrap="square" lIns="0" tIns="0" rIns="0" bIns="0" anchor="ctr" anchorCtr="1"/>
            <a:lstStyle/>
            <a:p>
              <a:pPr algn="ctr" rtl="0">
                <a:defRPr/>
              </a:pPr>
              <a:r>
                <a:rPr lang="en-US" sz="1100" b="0" i="0" u="none" strike="noStrike" baseline="0">
                  <a:solidFill>
                    <a:sysClr val="windowText" lastClr="000000">
                      <a:lumMod val="65000"/>
                      <a:lumOff val="35000"/>
                    </a:sysClr>
                  </a:solidFill>
                  <a:latin typeface="Calibri" panose="020F0502020204030204"/>
                </a:rPr>
                <a:t>Number of Borrowers</a:t>
              </a:r>
            </a:p>
          </cx:txPr>
        </cx:titl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 (2)'!$J$8:$J$507</cx:f>
        <cx:lvl ptCount="80" formatCode="0">
          <cx:pt idx="0">1045000</cx:pt>
          <cx:pt idx="1">555000</cx:pt>
          <cx:pt idx="2">1265000</cx:pt>
          <cx:pt idx="3">365000</cx:pt>
          <cx:pt idx="4">515000</cx:pt>
          <cx:pt idx="5">325000</cx:pt>
          <cx:pt idx="6">535000</cx:pt>
          <cx:pt idx="7">535000</cx:pt>
          <cx:pt idx="8">495000</cx:pt>
          <cx:pt idx="9">895000</cx:pt>
          <cx:pt idx="10">415000</cx:pt>
          <cx:pt idx="11">1005000</cx:pt>
          <cx:pt idx="12">505000</cx:pt>
          <cx:pt idx="13">755000</cx:pt>
          <cx:pt idx="14">715000</cx:pt>
          <cx:pt idx="15">355000</cx:pt>
          <cx:pt idx="16">715000</cx:pt>
          <cx:pt idx="17">635000</cx:pt>
          <cx:pt idx="18">165000</cx:pt>
          <cx:pt idx="19">685000</cx:pt>
          <cx:pt idx="20">255000</cx:pt>
          <cx:pt idx="21">985000</cx:pt>
          <cx:pt idx="22">575000</cx:pt>
          <cx:pt idx="23">965000</cx:pt>
          <cx:pt idx="24">805000</cx:pt>
          <cx:pt idx="25">635000</cx:pt>
          <cx:pt idx="26">805000</cx:pt>
          <cx:pt idx="27">305000</cx:pt>
          <cx:pt idx="28">655000</cx:pt>
          <cx:pt idx="29">805000</cx:pt>
          <cx:pt idx="30">755000</cx:pt>
          <cx:pt idx="31">1265000</cx:pt>
          <cx:pt idx="32">715000</cx:pt>
          <cx:pt idx="33">445000</cx:pt>
          <cx:pt idx="34">255000</cx:pt>
          <cx:pt idx="35">445000</cx:pt>
          <cx:pt idx="36">445000</cx:pt>
          <cx:pt idx="37">835000</cx:pt>
          <cx:pt idx="38">415000</cx:pt>
          <cx:pt idx="39">925000</cx:pt>
          <cx:pt idx="40">755000</cx:pt>
          <cx:pt idx="41">365000</cx:pt>
          <cx:pt idx="42">305000</cx:pt>
          <cx:pt idx="43">475000</cx:pt>
          <cx:pt idx="44">995000</cx:pt>
          <cx:pt idx="45">625000</cx:pt>
          <cx:pt idx="46">655000</cx:pt>
          <cx:pt idx="47">755000</cx:pt>
          <cx:pt idx="48">335000</cx:pt>
          <cx:pt idx="49">255000</cx:pt>
          <cx:pt idx="50">705000</cx:pt>
          <cx:pt idx="51">755000</cx:pt>
          <cx:pt idx="52">995000</cx:pt>
          <cx:pt idx="53">775000</cx:pt>
          <cx:pt idx="54">835000</cx:pt>
          <cx:pt idx="55">955000</cx:pt>
          <cx:pt idx="56">625000</cx:pt>
          <cx:pt idx="57">475000</cx:pt>
          <cx:pt idx="58">1915000</cx:pt>
          <cx:pt idx="59">335000</cx:pt>
          <cx:pt idx="60">705000</cx:pt>
          <cx:pt idx="61">965000</cx:pt>
          <cx:pt idx="62">635000</cx:pt>
          <cx:pt idx="63">1005000</cx:pt>
          <cx:pt idx="64">1445000</cx:pt>
          <cx:pt idx="65">655000</cx:pt>
          <cx:pt idx="66">575000</cx:pt>
          <cx:pt idx="67">1215000</cx:pt>
          <cx:pt idx="68">685000</cx:pt>
          <cx:pt idx="69">1105000</cx:pt>
          <cx:pt idx="70">335000</cx:pt>
          <cx:pt idx="71">855000</cx:pt>
          <cx:pt idx="72">635000</cx:pt>
          <cx:pt idx="73">765000</cx:pt>
          <cx:pt idx="74">465000</cx:pt>
          <cx:pt idx="75">745000</cx:pt>
          <cx:pt idx="76">245000</cx:pt>
          <cx:pt idx="77">265000</cx:pt>
          <cx:pt idx="78">315000</cx:pt>
          <cx:pt idx="79">805000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Appraised Value of Homes</a:t>
            </a:r>
          </a:p>
          <a:p>
            <a:pPr algn="ctr" rtl="0">
              <a:defRPr/>
            </a:pP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54B8BBE3-D5FE-4C0D-8F66-EEA7C43558F0}">
          <cx:dataLabels>
            <cx:visibility seriesName="0" categoryName="0" value="1"/>
          </cx:dataLabels>
          <cx:dataId val="0"/>
          <cx:layoutPr>
            <cx:binning intervalClosed="r"/>
          </cx:layoutPr>
        </cx:series>
      </cx:plotAreaRegion>
      <cx:axis id="0">
        <cx:catScaling gapWidth="0"/>
        <cx:title>
          <cx:tx>
            <cx:txData>
              <cx:v>Value of Homes in USD</cx:v>
            </cx:txData>
          </cx:tx>
          <cx:txPr>
            <a:bodyPr spcFirstLastPara="1" vertOverflow="ellipsis" horzOverflow="overflow" wrap="square" lIns="0" tIns="0" rIns="0" bIns="0" anchor="ctr" anchorCtr="1"/>
            <a:lstStyle/>
            <a:p>
              <a:pPr algn="ctr" rtl="0">
                <a:defRPr/>
              </a:pPr>
              <a:r>
                <a:rPr lang="en-US" sz="1100" b="0" i="0" u="none" strike="noStrike" baseline="0" dirty="0">
                  <a:solidFill>
                    <a:sysClr val="windowText" lastClr="000000">
                      <a:lumMod val="65000"/>
                      <a:lumOff val="35000"/>
                    </a:sysClr>
                  </a:solidFill>
                  <a:latin typeface="Calibri" panose="020F0502020204030204"/>
                </a:rPr>
                <a:t>Value of Homes in USD</a:t>
              </a:r>
            </a:p>
          </cx:txPr>
        </cx:title>
        <cx:tickLabels/>
      </cx:axis>
      <cx:axis id="1" hidden="1">
        <cx:valScaling/>
        <cx:title>
          <cx:tx>
            <cx:txData>
              <cx:v>Number of Borrowers</cx:v>
            </cx:txData>
          </cx:tx>
          <cx:txPr>
            <a:bodyPr spcFirstLastPara="1" vertOverflow="ellipsis" horzOverflow="overflow" wrap="square" lIns="0" tIns="0" rIns="0" bIns="0" anchor="ctr" anchorCtr="1"/>
            <a:lstStyle/>
            <a:p>
              <a:pPr algn="ctr" rtl="0">
                <a:defRPr/>
              </a:pPr>
              <a:r>
                <a:rPr lang="en-US" sz="1050" b="0" i="0" u="none" strike="noStrike" baseline="0">
                  <a:solidFill>
                    <a:sysClr val="windowText" lastClr="000000">
                      <a:lumMod val="65000"/>
                      <a:lumOff val="35000"/>
                    </a:sysClr>
                  </a:solidFill>
                  <a:latin typeface="Calibri" panose="020F0502020204030204"/>
                </a:rPr>
                <a:t>Number of Borrowers</a:t>
              </a:r>
            </a:p>
          </cx:txPr>
        </cx:title>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 (2)'!$C$8:$C$507</cx:f>
        <cx:lvl ptCount="500" formatCode="General">
          <cx:pt idx="0">29.57</cx:pt>
          <cx:pt idx="1">90.760000000000005</cx:pt>
          <cx:pt idx="2">64.189999999999998</cx:pt>
          <cx:pt idx="3">34.579999999999998</cx:pt>
          <cx:pt idx="4">17.93</cx:pt>
          <cx:pt idx="5">29.18</cx:pt>
          <cx:pt idx="6">81.629999999999995</cx:pt>
          <cx:pt idx="7">39.060000000000002</cx:pt>
          <cx:pt idx="8">98.090000000000003</cx:pt>
          <cx:pt idx="9">41.469999999999999</cx:pt>
          <cx:pt idx="10">40.18</cx:pt>
          <cx:pt idx="11">41.270000000000003</cx:pt>
          <cx:pt idx="12">84.75</cx:pt>
          <cx:pt idx="13">33.009999999999998</cx:pt>
          <cx:pt idx="14">34.799999999999997</cx:pt>
          <cx:pt idx="15">67.430000000000007</cx:pt>
          <cx:pt idx="16">33.310000000000002</cx:pt>
          <cx:pt idx="17">53.460000000000001</cx:pt>
          <cx:pt idx="18">90.400000000000006</cx:pt>
          <cx:pt idx="19">65.519999999999996</cx:pt>
          <cx:pt idx="20">30.739999999999998</cx:pt>
          <cx:pt idx="21">20.030000000000001</cx:pt>
          <cx:pt idx="22">33.07</cx:pt>
          <cx:pt idx="23">21.690000000000001</cx:pt>
          <cx:pt idx="24">19.289999999999999</cx:pt>
          <cx:pt idx="25">8.9399999999999995</cx:pt>
          <cx:pt idx="26">13.279999999999999</cx:pt>
          <cx:pt idx="27">12.25</cx:pt>
          <cx:pt idx="28">23.23</cx:pt>
          <cx:pt idx="29">13.880000000000001</cx:pt>
          <cx:pt idx="30">4.2300000000000004</cx:pt>
          <cx:pt idx="31">12.140000000000001</cx:pt>
          <cx:pt idx="32">35.729999999999997</cx:pt>
          <cx:pt idx="33">4.96</cx:pt>
          <cx:pt idx="34">76.769999999999996</cx:pt>
          <cx:pt idx="35">20.039999999999999</cx:pt>
          <cx:pt idx="36">26.93</cx:pt>
          <cx:pt idx="37">25.02</cx:pt>
          <cx:pt idx="38">14.529999999999999</cx:pt>
          <cx:pt idx="39">23.510000000000002</cx:pt>
          <cx:pt idx="40">5.0199999999999996</cx:pt>
          <cx:pt idx="41">77.25</cx:pt>
          <cx:pt idx="42">25.289999999999999</cx:pt>
          <cx:pt idx="43">31.34</cx:pt>
          <cx:pt idx="44">18.050000000000001</cx:pt>
          <cx:pt idx="45">6.8499999999999996</cx:pt>
          <cx:pt idx="46">9.3300000000000001</cx:pt>
          <cx:pt idx="47">59.299999999999997</cx:pt>
          <cx:pt idx="48">4.3499999999999996</cx:pt>
          <cx:pt idx="49">20.219999999999999</cx:pt>
          <cx:pt idx="50">39.579999999999998</cx:pt>
          <cx:pt idx="51">2.6600000000000001</cx:pt>
          <cx:pt idx="52">2.9100000000000001</cx:pt>
          <cx:pt idx="53">8.7100000000000009</cx:pt>
          <cx:pt idx="54">12.34</cx:pt>
          <cx:pt idx="55">23.98</cx:pt>
          <cx:pt idx="56">6.5</cx:pt>
          <cx:pt idx="57">90.450000000000003</cx:pt>
          <cx:pt idx="58">31.34</cx:pt>
          <cx:pt idx="59">9.7899999999999991</cx:pt>
          <cx:pt idx="60">16.149999999999999</cx:pt>
          <cx:pt idx="61">55.469999999999999</cx:pt>
          <cx:pt idx="62">29.960000000000001</cx:pt>
          <cx:pt idx="63">26.510000000000002</cx:pt>
          <cx:pt idx="64">24.010000000000002</cx:pt>
          <cx:pt idx="65">37.469999999999999</cx:pt>
          <cx:pt idx="66">8.3000000000000007</cx:pt>
          <cx:pt idx="67">3.3100000000000001</cx:pt>
          <cx:pt idx="68">10.17</cx:pt>
          <cx:pt idx="69">10.08</cx:pt>
          <cx:pt idx="70">35.670000000000002</cx:pt>
          <cx:pt idx="71">9.8100000000000005</cx:pt>
          <cx:pt idx="72">24.460000000000001</cx:pt>
          <cx:pt idx="73">41.159999999999997</cx:pt>
          <cx:pt idx="74">19.27</cx:pt>
          <cx:pt idx="75">6.5599999999999996</cx:pt>
          <cx:pt idx="76">59.789999999999999</cx:pt>
          <cx:pt idx="77">41.5</cx:pt>
          <cx:pt idx="78">21.32</cx:pt>
          <cx:pt idx="79">83.299999999999997</cx:pt>
          <cx:pt idx="80">19.309999999999999</cx:pt>
          <cx:pt idx="81">50.560000000000002</cx:pt>
          <cx:pt idx="82">3.9399999999999999</cx:pt>
          <cx:pt idx="83">15.300000000000001</cx:pt>
          <cx:pt idx="84">37.359999999999999</cx:pt>
          <cx:pt idx="85">12.960000000000001</cx:pt>
          <cx:pt idx="86">15.02</cx:pt>
          <cx:pt idx="87">31.07</cx:pt>
          <cx:pt idx="88">57.689999999999998</cx:pt>
          <cx:pt idx="89">39.57</cx:pt>
          <cx:pt idx="90">10.960000000000001</cx:pt>
          <cx:pt idx="91">11.609999999999999</cx:pt>
          <cx:pt idx="92">28.670000000000002</cx:pt>
          <cx:pt idx="93">14.01</cx:pt>
          <cx:pt idx="94">22.68</cx:pt>
          <cx:pt idx="95">15.970000000000001</cx:pt>
          <cx:pt idx="96">21.420000000000002</cx:pt>
          <cx:pt idx="97">2.5499999999999998</cx:pt>
          <cx:pt idx="98">4.1699999999999999</cx:pt>
          <cx:pt idx="99">3.1400000000000001</cx:pt>
          <cx:pt idx="100">48.530000000000001</cx:pt>
          <cx:pt idx="101">7.4900000000000002</cx:pt>
          <cx:pt idx="102">51.32</cx:pt>
          <cx:pt idx="103">6.9100000000000001</cx:pt>
          <cx:pt idx="104">11.470000000000001</cx:pt>
          <cx:pt idx="105">5.7400000000000002</cx:pt>
          <cx:pt idx="106">9.6500000000000004</cx:pt>
          <cx:pt idx="107">14.27</cx:pt>
          <cx:pt idx="108">9</cx:pt>
          <cx:pt idx="109">59.520000000000003</cx:pt>
          <cx:pt idx="110">51.060000000000002</cx:pt>
          <cx:pt idx="111">40.93</cx:pt>
          <cx:pt idx="112">57.939999999999998</cx:pt>
          <cx:pt idx="113">40.149999999999999</cx:pt>
          <cx:pt idx="114">12.949999999999999</cx:pt>
          <cx:pt idx="115">20.129999999999999</cx:pt>
          <cx:pt idx="116">25.370000000000001</cx:pt>
          <cx:pt idx="117">16.329999999999998</cx:pt>
          <cx:pt idx="118">12.84</cx:pt>
          <cx:pt idx="119">15.210000000000001</cx:pt>
          <cx:pt idx="120">83.409999999999997</cx:pt>
          <cx:pt idx="121">24.870000000000001</cx:pt>
          <cx:pt idx="122">80.939999999999998</cx:pt>
          <cx:pt idx="123">19.300000000000001</cx:pt>
          <cx:pt idx="124">15.380000000000001</cx:pt>
          <cx:pt idx="125">16.800000000000001</cx:pt>
          <cx:pt idx="126">6.5300000000000002</cx:pt>
          <cx:pt idx="127">11.83</cx:pt>
          <cx:pt idx="128">37.630000000000003</cx:pt>
          <cx:pt idx="129">90.310000000000002</cx:pt>
          <cx:pt idx="130">78.829999999999998</cx:pt>
          <cx:pt idx="131">24.949999999999999</cx:pt>
          <cx:pt idx="132">15.380000000000001</cx:pt>
          <cx:pt idx="133">17.350000000000001</cx:pt>
          <cx:pt idx="134">18.280000000000001</cx:pt>
          <cx:pt idx="135">9.9700000000000006</cx:pt>
          <cx:pt idx="136">8.75</cx:pt>
          <cx:pt idx="137">16.960000000000001</cx:pt>
          <cx:pt idx="138">8.7699999999999996</cx:pt>
          <cx:pt idx="139">76.5</cx:pt>
          <cx:pt idx="140">97.180000000000007</cx:pt>
          <cx:pt idx="141">31.129999999999999</cx:pt>
          <cx:pt idx="142">16.149999999999999</cx:pt>
          <cx:pt idx="143">14.24</cx:pt>
          <cx:pt idx="144">11.74</cx:pt>
          <cx:pt idx="145">70.379999999999995</cx:pt>
          <cx:pt idx="146">40.75</cx:pt>
          <cx:pt idx="147">36.350000000000001</cx:pt>
          <cx:pt idx="148">10.17</cx:pt>
          <cx:pt idx="149">8.2599999999999998</cx:pt>
          <cx:pt idx="150">7.4500000000000002</cx:pt>
          <cx:pt idx="151">8.8100000000000005</cx:pt>
          <cx:pt idx="152">5.2599999999999998</cx:pt>
          <cx:pt idx="153">4.96</cx:pt>
          <cx:pt idx="154">3.3399999999999999</cx:pt>
          <cx:pt idx="155">3.98</cx:pt>
          <cx:pt idx="156">46.310000000000002</cx:pt>
          <cx:pt idx="157">6.8600000000000003</cx:pt>
          <cx:pt idx="158">28.140000000000001</cx:pt>
          <cx:pt idx="159">12.960000000000001</cx:pt>
          <cx:pt idx="160">7.71</cx:pt>
          <cx:pt idx="161">42.020000000000003</cx:pt>
          <cx:pt idx="162">75.540000000000006</cx:pt>
          <cx:pt idx="163">29.600000000000001</cx:pt>
          <cx:pt idx="164">65.920000000000002</cx:pt>
          <cx:pt idx="165">16.649999999999999</cx:pt>
          <cx:pt idx="166">8.5800000000000001</cx:pt>
          <cx:pt idx="167">12.109999999999999</cx:pt>
          <cx:pt idx="168">5.6799999999999997</cx:pt>
          <cx:pt idx="169">60.700000000000003</cx:pt>
          <cx:pt idx="170">45.130000000000003</cx:pt>
          <cx:pt idx="171">11.31</cx:pt>
          <cx:pt idx="172">19.309999999999999</cx:pt>
          <cx:pt idx="173">77.159999999999997</cx:pt>
          <cx:pt idx="174">15.970000000000001</cx:pt>
          <cx:pt idx="175">9.7400000000000002</cx:pt>
          <cx:pt idx="176">12.91</cx:pt>
          <cx:pt idx="177">3.5600000000000001</cx:pt>
          <cx:pt idx="178">7.2400000000000002</cx:pt>
          <cx:pt idx="179">7.5999999999999996</cx:pt>
          <cx:pt idx="180">9.2200000000000006</cx:pt>
          <cx:pt idx="181">33.07</cx:pt>
          <cx:pt idx="182">14.27</cx:pt>
          <cx:pt idx="183">13.02</cx:pt>
          <cx:pt idx="184">3.3799999999999999</cx:pt>
          <cx:pt idx="185">6.3200000000000003</cx:pt>
          <cx:pt idx="186">8.4800000000000004</cx:pt>
          <cx:pt idx="187">10.23</cx:pt>
          <cx:pt idx="188">13.56</cx:pt>
          <cx:pt idx="189">18.879999999999999</cx:pt>
          <cx:pt idx="190">4.1200000000000001</cx:pt>
          <cx:pt idx="191">7.7199999999999998</cx:pt>
          <cx:pt idx="192">6.9299999999999997</cx:pt>
          <cx:pt idx="193">35.969999999999999</cx:pt>
          <cx:pt idx="194">16.34</cx:pt>
          <cx:pt idx="195">10.890000000000001</cx:pt>
          <cx:pt idx="196">7.9199999999999999</cx:pt>
          <cx:pt idx="197">29.379999999999999</cx:pt>
          <cx:pt idx="198">59.590000000000003</cx:pt>
          <cx:pt idx="199">4.4500000000000002</cx:pt>
          <cx:pt idx="200">18.16</cx:pt>
          <cx:pt idx="201">29.579999999999998</cx:pt>
          <cx:pt idx="202">11.130000000000001</cx:pt>
          <cx:pt idx="203">3.4100000000000001</cx:pt>
          <cx:pt idx="204">40.789999999999999</cx:pt>
          <cx:pt idx="205">4.7300000000000004</cx:pt>
          <cx:pt idx="206">11.84</cx:pt>
          <cx:pt idx="207">13.289999999999999</cx:pt>
          <cx:pt idx="208">25.300000000000001</cx:pt>
          <cx:pt idx="209">11.529999999999999</cx:pt>
          <cx:pt idx="210">25.289999999999999</cx:pt>
          <cx:pt idx="211">65</cx:pt>
          <cx:pt idx="212">39.859999999999999</cx:pt>
          <cx:pt idx="213">18.329999999999998</cx:pt>
          <cx:pt idx="214">4.8600000000000003</cx:pt>
          <cx:pt idx="215">32.5</cx:pt>
          <cx:pt idx="216">76.870000000000005</cx:pt>
          <cx:pt idx="217">96.180000000000007</cx:pt>
          <cx:pt idx="218">38.840000000000003</cx:pt>
          <cx:pt idx="219">51.939999999999998</cx:pt>
          <cx:pt idx="220">54.93</cx:pt>
          <cx:pt idx="221">31.699999999999999</cx:pt>
          <cx:pt idx="222">11.880000000000001</cx:pt>
          <cx:pt idx="223">7.8499999999999996</cx:pt>
          <cx:pt idx="224">78.349999999999994</cx:pt>
          <cx:pt idx="225">44.100000000000001</cx:pt>
          <cx:pt idx="226">11.039999999999999</cx:pt>
          <cx:pt idx="227">13.609999999999999</cx:pt>
          <cx:pt idx="228">52.390000000000001</cx:pt>
          <cx:pt idx="229">86.840000000000003</cx:pt>
          <cx:pt idx="230">59.460000000000001</cx:pt>
          <cx:pt idx="231">32.619999999999997</cx:pt>
          <cx:pt idx="232">4.1100000000000003</cx:pt>
          <cx:pt idx="233">3.52</cx:pt>
          <cx:pt idx="234">33.740000000000002</cx:pt>
          <cx:pt idx="235">7.21</cx:pt>
          <cx:pt idx="236">2.9700000000000002</cx:pt>
          <cx:pt idx="237">66.109999999999999</cx:pt>
          <cx:pt idx="238">68.739999999999995</cx:pt>
          <cx:pt idx="239">7.7400000000000002</cx:pt>
          <cx:pt idx="240">21.960000000000001</cx:pt>
          <cx:pt idx="241">18.02</cx:pt>
          <cx:pt idx="242">16.77</cx:pt>
          <cx:pt idx="243">6.1799999999999997</cx:pt>
          <cx:pt idx="244">6.4199999999999999</cx:pt>
          <cx:pt idx="245">59.82</cx:pt>
          <cx:pt idx="246">7.8399999999999999</cx:pt>
          <cx:pt idx="247">18.609999999999999</cx:pt>
          <cx:pt idx="248">39.590000000000003</cx:pt>
          <cx:pt idx="249">25.710000000000001</cx:pt>
          <cx:pt idx="250">40.43</cx:pt>
          <cx:pt idx="251">1.49</cx:pt>
          <cx:pt idx="252">19.68</cx:pt>
          <cx:pt idx="253">34.259999999999998</cx:pt>
          <cx:pt idx="254">9.7599999999999998</cx:pt>
          <cx:pt idx="255">59.829999999999998</cx:pt>
          <cx:pt idx="256">10.390000000000001</cx:pt>
          <cx:pt idx="257">10.539999999999999</cx:pt>
          <cx:pt idx="258">2.5499999999999998</cx:pt>
          <cx:pt idx="259">18.629999999999999</cx:pt>
          <cx:pt idx="260">5.6500000000000004</cx:pt>
          <cx:pt idx="261">17.140000000000001</cx:pt>
          <cx:pt idx="262">20.780000000000001</cx:pt>
          <cx:pt idx="263">18.93</cx:pt>
          <cx:pt idx="264">3.6699999999999999</cx:pt>
          <cx:pt idx="265">58.350000000000001</cx:pt>
          <cx:pt idx="266">42.960000000000001</cx:pt>
          <cx:pt idx="267">33.090000000000003</cx:pt>
          <cx:pt idx="268">93.790000000000006</cx:pt>
          <cx:pt idx="269">35.759999999999998</cx:pt>
          <cx:pt idx="270">19.440000000000001</cx:pt>
          <cx:pt idx="271">38.780000000000001</cx:pt>
          <cx:pt idx="272">6.54</cx:pt>
          <cx:pt idx="273">34.840000000000003</cx:pt>
          <cx:pt idx="274">48.590000000000003</cx:pt>
          <cx:pt idx="275">21.32</cx:pt>
          <cx:pt idx="276">10.300000000000001</cx:pt>
          <cx:pt idx="277">27.73</cx:pt>
          <cx:pt idx="278">49.270000000000003</cx:pt>
          <cx:pt idx="279">13.42</cx:pt>
          <cx:pt idx="280">4.7400000000000002</cx:pt>
          <cx:pt idx="281">17.370000000000001</cx:pt>
          <cx:pt idx="282">13.98</cx:pt>
          <cx:pt idx="283">30.82</cx:pt>
          <cx:pt idx="284">74.400000000000006</cx:pt>
          <cx:pt idx="285">81.030000000000001</cx:pt>
          <cx:pt idx="286">7.3399999999999999</cx:pt>
          <cx:pt idx="287">12.720000000000001</cx:pt>
          <cx:pt idx="288">32.460000000000001</cx:pt>
          <cx:pt idx="289">18.829999999999998</cx:pt>
          <cx:pt idx="290">75.340000000000003</cx:pt>
          <cx:pt idx="291">16.539999999999999</cx:pt>
          <cx:pt idx="292">31.07</cx:pt>
          <cx:pt idx="293">73.400000000000006</cx:pt>
          <cx:pt idx="294">41.07</cx:pt>
          <cx:pt idx="295">7.3700000000000001</cx:pt>
          <cx:pt idx="296">35.009999999999998</cx:pt>
          <cx:pt idx="297">25.68</cx:pt>
          <cx:pt idx="298">87.599999999999994</cx:pt>
          <cx:pt idx="299">20.050000000000001</cx:pt>
          <cx:pt idx="300">13.789999999999999</cx:pt>
          <cx:pt idx="301">18.100000000000001</cx:pt>
          <cx:pt idx="302">25.870000000000001</cx:pt>
          <cx:pt idx="303">33.170000000000002</cx:pt>
          <cx:pt idx="304">15.41</cx:pt>
          <cx:pt idx="305">33.939999999999998</cx:pt>
          <cx:pt idx="306">93.25</cx:pt>
          <cx:pt idx="307">2.98</cx:pt>
          <cx:pt idx="308">20.739999999999998</cx:pt>
          <cx:pt idx="309">2.6699999999999999</cx:pt>
          <cx:pt idx="310">5.0899999999999999</cx:pt>
          <cx:pt idx="311">98.950000000000003</cx:pt>
          <cx:pt idx="312">25.809999999999999</cx:pt>
          <cx:pt idx="313">8.4399999999999995</cx:pt>
          <cx:pt idx="314">13.25</cx:pt>
          <cx:pt idx="315">14.289999999999999</cx:pt>
          <cx:pt idx="316">12.199999999999999</cx:pt>
          <cx:pt idx="317">20.25</cx:pt>
          <cx:pt idx="318">22.440000000000001</cx:pt>
          <cx:pt idx="319">17.5</cx:pt>
          <cx:pt idx="320">12.859999999999999</cx:pt>
          <cx:pt idx="321">7.2699999999999996</cx:pt>
          <cx:pt idx="322">14.199999999999999</cx:pt>
          <cx:pt idx="323">13.789999999999999</cx:pt>
          <cx:pt idx="324">31.739999999999998</cx:pt>
          <cx:pt idx="325">5.7400000000000002</cx:pt>
          <cx:pt idx="326">18.23</cx:pt>
          <cx:pt idx="327">22.84</cx:pt>
          <cx:pt idx="328">62.310000000000002</cx:pt>
          <cx:pt idx="329">17.93</cx:pt>
          <cx:pt idx="330">29.379999999999999</cx:pt>
          <cx:pt idx="331">33.039999999999999</cx:pt>
          <cx:pt idx="332">2.7000000000000002</cx:pt>
          <cx:pt idx="333">49.710000000000001</cx:pt>
          <cx:pt idx="334">8.0399999999999991</cx:pt>
          <cx:pt idx="335">69.959999999999994</cx:pt>
          <cx:pt idx="336">36.609999999999999</cx:pt>
          <cx:pt idx="337">42.810000000000002</cx:pt>
          <cx:pt idx="338">22.5</cx:pt>
          <cx:pt idx="339">12.09</cx:pt>
          <cx:pt idx="340">87.709999999999994</cx:pt>
          <cx:pt idx="341">81.579999999999998</cx:pt>
          <cx:pt idx="342">17.25</cx:pt>
          <cx:pt idx="343">85.780000000000001</cx:pt>
          <cx:pt idx="344">48.229999999999997</cx:pt>
          <cx:pt idx="345">6.4500000000000002</cx:pt>
          <cx:pt idx="346">47.520000000000003</cx:pt>
          <cx:pt idx="347">2.1699999999999999</cx:pt>
          <cx:pt idx="348">10.69</cx:pt>
          <cx:pt idx="349">59.649999999999999</cx:pt>
          <cx:pt idx="350">19.93</cx:pt>
          <cx:pt idx="351">3.9900000000000002</cx:pt>
          <cx:pt idx="352">5.4800000000000004</cx:pt>
          <cx:pt idx="353">74.620000000000005</cx:pt>
          <cx:pt idx="354">59.979999999999997</cx:pt>
          <cx:pt idx="355">25.16</cx:pt>
          <cx:pt idx="356">49.770000000000003</cx:pt>
          <cx:pt idx="357">26.52</cx:pt>
          <cx:pt idx="358">18.789999999999999</cx:pt>
          <cx:pt idx="359">3.6400000000000001</cx:pt>
          <cx:pt idx="360">3.5600000000000001</cx:pt>
          <cx:pt idx="361">33.049999999999997</cx:pt>
          <cx:pt idx="362">6.5800000000000001</cx:pt>
          <cx:pt idx="363">58.890000000000001</cx:pt>
          <cx:pt idx="364">59.890000000000001</cx:pt>
          <cx:pt idx="365">14.17</cx:pt>
          <cx:pt idx="366">10.359999999999999</cx:pt>
          <cx:pt idx="367">8.3699999999999992</cx:pt>
          <cx:pt idx="368">18.949999999999999</cx:pt>
          <cx:pt idx="369">25.170000000000002</cx:pt>
          <cx:pt idx="370">81.579999999999998</cx:pt>
          <cx:pt idx="371">28.43</cx:pt>
          <cx:pt idx="372">16.559999999999999</cx:pt>
          <cx:pt idx="373">19.629999999999999</cx:pt>
          <cx:pt idx="374">61.259999999999998</cx:pt>
          <cx:pt idx="375">18.98</cx:pt>
          <cx:pt idx="376">15.44</cx:pt>
          <cx:pt idx="377">4.3499999999999996</cx:pt>
          <cx:pt idx="378">40.079999999999998</cx:pt>
          <cx:pt idx="379">7.2999999999999998</cx:pt>
          <cx:pt idx="380">22.75</cx:pt>
          <cx:pt idx="381">11.960000000000001</cx:pt>
          <cx:pt idx="382">3.6600000000000001</cx:pt>
          <cx:pt idx="383">19.190000000000001</cx:pt>
          <cx:pt idx="384">17.190000000000001</cx:pt>
          <cx:pt idx="385">3.04</cx:pt>
          <cx:pt idx="386">5.5300000000000002</cx:pt>
          <cx:pt idx="387">91.459999999999994</cx:pt>
          <cx:pt idx="388">5.3700000000000001</cx:pt>
          <cx:pt idx="389">16.91</cx:pt>
          <cx:pt idx="390">14.44</cx:pt>
          <cx:pt idx="391">31.329999999999998</cx:pt>
          <cx:pt idx="392">26.440000000000001</cx:pt>
          <cx:pt idx="393">45.18</cx:pt>
          <cx:pt idx="394">5.8899999999999997</cx:pt>
          <cx:pt idx="395">45.810000000000002</cx:pt>
          <cx:pt idx="396">33.18</cx:pt>
          <cx:pt idx="397">42.229999999999997</cx:pt>
          <cx:pt idx="398">94.359999999999999</cx:pt>
          <cx:pt idx="399">11.359999999999999</cx:pt>
          <cx:pt idx="400">21.73</cx:pt>
          <cx:pt idx="401">4.3600000000000003</cx:pt>
          <cx:pt idx="402">9.2799999999999994</cx:pt>
          <cx:pt idx="403">4.8700000000000001</cx:pt>
          <cx:pt idx="404">18.649999999999999</cx:pt>
          <cx:pt idx="405">13.02</cx:pt>
          <cx:pt idx="406">10.300000000000001</cx:pt>
          <cx:pt idx="407">29.350000000000001</cx:pt>
          <cx:pt idx="408">78.140000000000001</cx:pt>
          <cx:pt idx="409">78.349999999999994</cx:pt>
          <cx:pt idx="410">63.850000000000001</cx:pt>
          <cx:pt idx="411">30.109999999999999</cx:pt>
          <cx:pt idx="412">40.439999999999998</cx:pt>
          <cx:pt idx="413">52.909999999999997</cx:pt>
          <cx:pt idx="414">7.0899999999999999</cx:pt>
          <cx:pt idx="415">8.6999999999999993</cx:pt>
          <cx:pt idx="416">7.0199999999999996</cx:pt>
          <cx:pt idx="417">16.719999999999999</cx:pt>
          <cx:pt idx="418">42.229999999999997</cx:pt>
          <cx:pt idx="419">34.490000000000002</cx:pt>
          <cx:pt idx="420">74.230000000000004</cx:pt>
          <cx:pt idx="421">17.199999999999999</cx:pt>
          <cx:pt idx="422">43.850000000000001</cx:pt>
          <cx:pt idx="423">4.1799999999999997</cx:pt>
          <cx:pt idx="424">20.960000000000001</cx:pt>
          <cx:pt idx="425">5.3700000000000001</cx:pt>
          <cx:pt idx="426">25.969999999999999</cx:pt>
          <cx:pt idx="427">35.32</cx:pt>
          <cx:pt idx="428">14.720000000000001</cx:pt>
          <cx:pt idx="429">8.8499999999999996</cx:pt>
          <cx:pt idx="430">2.6800000000000002</cx:pt>
          <cx:pt idx="431">12.65</cx:pt>
          <cx:pt idx="432">91.109999999999999</cx:pt>
          <cx:pt idx="433">25.68</cx:pt>
          <cx:pt idx="434">51.5</cx:pt>
          <cx:pt idx="435">10.220000000000001</cx:pt>
          <cx:pt idx="436">49.490000000000002</cx:pt>
          <cx:pt idx="437">15.73</cx:pt>
          <cx:pt idx="438">26.300000000000001</cx:pt>
          <cx:pt idx="439">32.25</cx:pt>
          <cx:pt idx="440">10.5</cx:pt>
          <cx:pt idx="441">13.470000000000001</cx:pt>
          <cx:pt idx="442">13.57</cx:pt>
          <cx:pt idx="443">53.189999999999998</cx:pt>
          <cx:pt idx="444">4.79</cx:pt>
          <cx:pt idx="445">39.600000000000001</cx:pt>
          <cx:pt idx="446">20.690000000000001</cx:pt>
          <cx:pt idx="447">26.789999999999999</cx:pt>
          <cx:pt idx="448">10.960000000000001</cx:pt>
          <cx:pt idx="449">48.450000000000003</cx:pt>
          <cx:pt idx="450">4.4800000000000004</cx:pt>
          <cx:pt idx="451">17.780000000000001</cx:pt>
          <cx:pt idx="452">29.859999999999999</cx:pt>
          <cx:pt idx="453">88.480000000000004</cx:pt>
          <cx:pt idx="454">44.380000000000003</cx:pt>
          <cx:pt idx="455">8.8300000000000001</cx:pt>
          <cx:pt idx="456">2.1299999999999999</cx:pt>
          <cx:pt idx="457">28.309999999999999</cx:pt>
          <cx:pt idx="458">13.08</cx:pt>
          <cx:pt idx="459">5.8600000000000003</cx:pt>
          <cx:pt idx="460">32.829999999999998</cx:pt>
          <cx:pt idx="461">27.530000000000001</cx:pt>
          <cx:pt idx="462">24.920000000000002</cx:pt>
          <cx:pt idx="463">16.02</cx:pt>
          <cx:pt idx="464">61.560000000000002</cx:pt>
          <cx:pt idx="465">47.770000000000003</cx:pt>
          <cx:pt idx="466">79.349999999999994</cx:pt>
          <cx:pt idx="467">6.6600000000000001</cx:pt>
          <cx:pt idx="468">16.530000000000001</cx:pt>
          <cx:pt idx="469">31.370000000000001</cx:pt>
          <cx:pt idx="470">58.329999999999998</cx:pt>
          <cx:pt idx="471">11.49</cx:pt>
          <cx:pt idx="472">35.979999999999997</cx:pt>
          <cx:pt idx="473">30.739999999999998</cx:pt>
          <cx:pt idx="474">7.1699999999999999</cx:pt>
          <cx:pt idx="475">11.029999999999999</cx:pt>
          <cx:pt idx="476">15.81</cx:pt>
          <cx:pt idx="477">10.529999999999999</cx:pt>
          <cx:pt idx="478">94.849999999999994</cx:pt>
          <cx:pt idx="479">55.380000000000003</cx:pt>
          <cx:pt idx="480">23.510000000000002</cx:pt>
          <cx:pt idx="481">16.59</cx:pt>
          <cx:pt idx="482">16.829999999999998</cx:pt>
          <cx:pt idx="483">6.8200000000000003</cx:pt>
          <cx:pt idx="484">83.459999999999994</cx:pt>
          <cx:pt idx="485">22.09</cx:pt>
          <cx:pt idx="486">31.960000000000001</cx:pt>
          <cx:pt idx="487">27.59</cx:pt>
          <cx:pt idx="488">8.5700000000000003</cx:pt>
          <cx:pt idx="489">40.649999999999999</cx:pt>
          <cx:pt idx="490">17.59</cx:pt>
          <cx:pt idx="491">25.239999999999998</cx:pt>
          <cx:pt idx="492">44.799999999999997</cx:pt>
          <cx:pt idx="493">17.66</cx:pt>
          <cx:pt idx="494">21.489999999999998</cx:pt>
          <cx:pt idx="495">40.280000000000001</cx:pt>
          <cx:pt idx="496">14.48</cx:pt>
          <cx:pt idx="497">10.960000000000001</cx:pt>
          <cx:pt idx="498">33.82</cx:pt>
          <cx:pt idx="499">22.550000000000001</cx:pt>
        </cx:lvl>
      </cx:numDim>
    </cx:data>
  </cx:chartData>
  <cx:chart>
    <cx:title pos="t" align="ctr" overlay="0">
      <cx:tx>
        <cx:txData>
          <cx:v>% minority in local area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 minority in local area</a:t>
          </a:r>
        </a:p>
      </cx:txPr>
    </cx:title>
    <cx:plotArea>
      <cx:plotAreaRegion>
        <cx:series layoutId="clusteredColumn" uniqueId="{14066DD4-FC17-4D68-BC8B-E90F328DD538}">
          <cx:tx>
            <cx:txData>
              <cx:f>'Sheet1 (2)'!$C$7</cx:f>
              <cx:v>% Minority in Local Area</cx:v>
            </cx:txData>
          </cx:tx>
          <cx:dataLabels>
            <cx:visibility seriesName="0" categoryName="0" value="1"/>
          </cx:dataLabels>
          <cx:dataId val="0"/>
          <cx:layoutPr>
            <cx:binning intervalClosed="r"/>
          </cx:layoutPr>
        </cx:series>
      </cx:plotAreaRegion>
      <cx:axis id="0">
        <cx:catScaling gapWidth="0"/>
        <cx:title>
          <cx:tx>
            <cx:txData>
              <cx:v>% minority owners in local area </cx:v>
            </cx:txData>
          </cx:tx>
          <cx:txPr>
            <a:bodyPr spcFirstLastPara="1" vertOverflow="ellipsis" horzOverflow="overflow" wrap="square" lIns="0" tIns="0" rIns="0" bIns="0" anchor="ctr" anchorCtr="1"/>
            <a:lstStyle/>
            <a:p>
              <a:pPr algn="ctr" rtl="0">
                <a:defRPr/>
              </a:pPr>
              <a:r>
                <a:rPr lang="en-US" sz="1100" b="0" i="0" u="none" strike="noStrike" baseline="0" dirty="0">
                  <a:solidFill>
                    <a:sysClr val="windowText" lastClr="000000">
                      <a:lumMod val="65000"/>
                      <a:lumOff val="35000"/>
                    </a:sysClr>
                  </a:solidFill>
                  <a:latin typeface="Calibri" panose="020F0502020204030204"/>
                </a:rPr>
                <a:t>% minority owners in local area </a:t>
              </a:r>
            </a:p>
          </cx:txPr>
        </cx:title>
        <cx:tickLabels/>
      </cx:axis>
      <cx:axis id="1" hidden="1">
        <cx:valScaling/>
        <cx:title>
          <cx:tx>
            <cx:txData>
              <cx:v>Number of Borrowers</cx:v>
            </cx:txData>
          </cx:tx>
          <cx:txPr>
            <a:bodyPr spcFirstLastPara="1" vertOverflow="ellipsis" horzOverflow="overflow" wrap="square" lIns="0" tIns="0" rIns="0" bIns="0" anchor="ctr" anchorCtr="1"/>
            <a:lstStyle/>
            <a:p>
              <a:pPr algn="ctr" rtl="0">
                <a:defRPr/>
              </a:pPr>
              <a:r>
                <a:rPr lang="en-US" sz="1100" b="0" i="0" u="none" strike="noStrike" baseline="0" dirty="0">
                  <a:solidFill>
                    <a:sysClr val="windowText" lastClr="000000">
                      <a:lumMod val="65000"/>
                      <a:lumOff val="35000"/>
                    </a:sysClr>
                  </a:solidFill>
                  <a:latin typeface="Calibri" panose="020F0502020204030204"/>
                </a:rPr>
                <a:t>Number of Borrowers</a:t>
              </a:r>
            </a:p>
          </cx:txPr>
        </cx:title>
        <cx:majorGridlines>
          <cx:spPr>
            <a:ln>
              <a:noFill/>
            </a:ln>
          </cx:spPr>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14/relationships/chartEx" Target="../charts/chartEx2.xml"/><Relationship Id="rId5" Type="http://schemas.openxmlformats.org/officeDocument/2006/relationships/image" Target="../media/image3.png"/><Relationship Id="rId4" Type="http://schemas.microsoft.com/office/2014/relationships/chartEx" Target="../charts/chartEx1.xml"/></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91B9E2C3-0C53-246C-57FA-D410730DAAE2}"/>
                  </a:ext>
                </a:extLst>
              </p:cNvPr>
              <p:cNvGraphicFramePr/>
              <p:nvPr>
                <p:extLst>
                  <p:ext uri="{D42A27DB-BD31-4B8C-83A1-F6EECF244321}">
                    <p14:modId xmlns:p14="http://schemas.microsoft.com/office/powerpoint/2010/main" val="1239042244"/>
                  </p:ext>
                </p:extLst>
              </p:nvPr>
            </p:nvGraphicFramePr>
            <p:xfrm>
              <a:off x="4820500" y="1248306"/>
              <a:ext cx="4199675" cy="279037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 name="Chart 2">
                <a:extLst>
                  <a:ext uri="{FF2B5EF4-FFF2-40B4-BE49-F238E27FC236}">
                    <a16:creationId xmlns:a16="http://schemas.microsoft.com/office/drawing/2014/main" id="{91B9E2C3-0C53-246C-57FA-D410730DAAE2}"/>
                  </a:ext>
                </a:extLst>
              </p:cNvPr>
              <p:cNvPicPr>
                <a:picLocks noGrp="1" noRot="1" noChangeAspect="1" noMove="1" noResize="1" noEditPoints="1" noAdjustHandles="1" noChangeArrowheads="1" noChangeShapeType="1"/>
              </p:cNvPicPr>
              <p:nvPr/>
            </p:nvPicPr>
            <p:blipFill>
              <a:blip r:embed="rId5"/>
              <a:stretch>
                <a:fillRect/>
              </a:stretch>
            </p:blipFill>
            <p:spPr>
              <a:xfrm>
                <a:off x="4820500" y="1248306"/>
                <a:ext cx="4199675" cy="279037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7CD1B5CA-E911-FE06-35A7-8AFE18AF96CC}"/>
                  </a:ext>
                </a:extLst>
              </p:cNvPr>
              <p:cNvGraphicFramePr/>
              <p:nvPr>
                <p:extLst>
                  <p:ext uri="{D42A27DB-BD31-4B8C-83A1-F6EECF244321}">
                    <p14:modId xmlns:p14="http://schemas.microsoft.com/office/powerpoint/2010/main" val="792059467"/>
                  </p:ext>
                </p:extLst>
              </p:nvPr>
            </p:nvGraphicFramePr>
            <p:xfrm>
              <a:off x="465876" y="1321055"/>
              <a:ext cx="4199676" cy="2918595"/>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4" name="Chart 3">
                <a:extLst>
                  <a:ext uri="{FF2B5EF4-FFF2-40B4-BE49-F238E27FC236}">
                    <a16:creationId xmlns:a16="http://schemas.microsoft.com/office/drawing/2014/main" id="{7CD1B5CA-E911-FE06-35A7-8AFE18AF96CC}"/>
                  </a:ext>
                </a:extLst>
              </p:cNvPr>
              <p:cNvPicPr>
                <a:picLocks noGrp="1" noRot="1" noChangeAspect="1" noMove="1" noResize="1" noEditPoints="1" noAdjustHandles="1" noChangeArrowheads="1" noChangeShapeType="1"/>
              </p:cNvPicPr>
              <p:nvPr/>
            </p:nvPicPr>
            <p:blipFill>
              <a:blip r:embed="rId7"/>
              <a:stretch>
                <a:fillRect/>
              </a:stretch>
            </p:blipFill>
            <p:spPr>
              <a:xfrm>
                <a:off x="465876" y="1321055"/>
                <a:ext cx="4199676" cy="2918595"/>
              </a:xfrm>
              <a:prstGeom prst="rect">
                <a:avLst/>
              </a:prstGeom>
            </p:spPr>
          </p:pic>
        </mc:Fallback>
      </mc:AlternateContent>
      <p:sp>
        <p:nvSpPr>
          <p:cNvPr id="5" name="TextBox 4">
            <a:extLst>
              <a:ext uri="{FF2B5EF4-FFF2-40B4-BE49-F238E27FC236}">
                <a16:creationId xmlns:a16="http://schemas.microsoft.com/office/drawing/2014/main" id="{A8B69ABE-E987-F001-35CA-F7C473A6012C}"/>
              </a:ext>
            </a:extLst>
          </p:cNvPr>
          <p:cNvSpPr txBox="1"/>
          <p:nvPr/>
        </p:nvSpPr>
        <p:spPr>
          <a:xfrm>
            <a:off x="684439" y="4440623"/>
            <a:ext cx="7561943" cy="954107"/>
          </a:xfrm>
          <a:prstGeom prst="rect">
            <a:avLst/>
          </a:prstGeom>
          <a:noFill/>
        </p:spPr>
        <p:txBody>
          <a:bodyPr wrap="square" rtlCol="0">
            <a:spAutoFit/>
          </a:bodyPr>
          <a:lstStyle/>
          <a:p>
            <a:r>
              <a:rPr lang="en-GB" dirty="0"/>
              <a:t>From the charts above it is observed that both the appraised home value and borrowers annual income distribution is positively skewed (non-symmetric) with some outliers. </a:t>
            </a:r>
          </a:p>
          <a:p>
            <a:r>
              <a:rPr lang="en-GB" dirty="0"/>
              <a:t>Therefore in the following analysis I have considered the benchmark against median income in local area to allow for spread across all the local areas.  </a:t>
            </a:r>
          </a:p>
        </p:txBody>
      </p:sp>
      <p:sp>
        <p:nvSpPr>
          <p:cNvPr id="7" name="TextBox 6">
            <a:extLst>
              <a:ext uri="{FF2B5EF4-FFF2-40B4-BE49-F238E27FC236}">
                <a16:creationId xmlns:a16="http://schemas.microsoft.com/office/drawing/2014/main" id="{9C593BB2-7588-1E32-97F1-3139920674C6}"/>
              </a:ext>
            </a:extLst>
          </p:cNvPr>
          <p:cNvSpPr txBox="1"/>
          <p:nvPr/>
        </p:nvSpPr>
        <p:spPr>
          <a:xfrm>
            <a:off x="457200" y="487419"/>
            <a:ext cx="6153149" cy="584775"/>
          </a:xfrm>
          <a:prstGeom prst="rect">
            <a:avLst/>
          </a:prstGeom>
          <a:noFill/>
        </p:spPr>
        <p:txBody>
          <a:bodyPr wrap="square">
            <a:spAutoFit/>
          </a:bodyPr>
          <a:lstStyle/>
          <a:p>
            <a:r>
              <a:rPr lang="en-US" sz="1600" b="0" i="0" u="none" strike="noStrike" cap="none" dirty="0">
                <a:solidFill>
                  <a:srgbClr val="0070C0"/>
                </a:solidFill>
                <a:latin typeface="Arial"/>
                <a:ea typeface="Arial"/>
                <a:cs typeface="Arial"/>
                <a:sym typeface="Arial"/>
              </a:rPr>
              <a:t>Data Analysis: </a:t>
            </a:r>
            <a:r>
              <a:rPr lang="en-GB" sz="1600" b="0" i="0" u="none" strike="noStrike" cap="none" dirty="0">
                <a:solidFill>
                  <a:srgbClr val="0070C0"/>
                </a:solidFill>
                <a:latin typeface="Arial"/>
                <a:ea typeface="Arial"/>
                <a:cs typeface="Arial"/>
                <a:sym typeface="Arial"/>
              </a:rPr>
              <a:t>Sales Prospects from Home Mortgage Data</a:t>
            </a:r>
            <a:endParaRPr lang="en-GB" sz="1600" dirty="0">
              <a:solidFill>
                <a:srgbClr val="0070C0"/>
              </a:solidFill>
            </a:endParaRPr>
          </a:p>
          <a:p>
            <a:endParaRPr lang="en-GB"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Data and Observation </a:t>
            </a:r>
            <a:endParaRPr dirty="0"/>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4D660340-6B9B-A6A8-71E6-F859B0F683DC}"/>
                  </a:ext>
                </a:extLst>
              </p:cNvPr>
              <p:cNvGraphicFramePr/>
              <p:nvPr>
                <p:extLst>
                  <p:ext uri="{D42A27DB-BD31-4B8C-83A1-F6EECF244321}">
                    <p14:modId xmlns:p14="http://schemas.microsoft.com/office/powerpoint/2010/main" val="3319296299"/>
                  </p:ext>
                </p:extLst>
              </p:nvPr>
            </p:nvGraphicFramePr>
            <p:xfrm>
              <a:off x="457200" y="1190321"/>
              <a:ext cx="4487125" cy="280221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4D660340-6B9B-A6A8-71E6-F859B0F683DC}"/>
                  </a:ext>
                </a:extLst>
              </p:cNvPr>
              <p:cNvPicPr>
                <a:picLocks noGrp="1" noRot="1" noChangeAspect="1" noMove="1" noResize="1" noEditPoints="1" noAdjustHandles="1" noChangeArrowheads="1" noChangeShapeType="1"/>
              </p:cNvPicPr>
              <p:nvPr/>
            </p:nvPicPr>
            <p:blipFill>
              <a:blip r:embed="rId4"/>
              <a:stretch>
                <a:fillRect/>
              </a:stretch>
            </p:blipFill>
            <p:spPr>
              <a:xfrm>
                <a:off x="457200" y="1190321"/>
                <a:ext cx="4487125" cy="2802216"/>
              </a:xfrm>
              <a:prstGeom prst="rect">
                <a:avLst/>
              </a:prstGeom>
            </p:spPr>
          </p:pic>
        </mc:Fallback>
      </mc:AlternateContent>
      <p:graphicFrame>
        <p:nvGraphicFramePr>
          <p:cNvPr id="7" name="Chart 6">
            <a:extLst>
              <a:ext uri="{FF2B5EF4-FFF2-40B4-BE49-F238E27FC236}">
                <a16:creationId xmlns:a16="http://schemas.microsoft.com/office/drawing/2014/main" id="{38CC6699-911D-784D-842C-F1DCACD38A56}"/>
              </a:ext>
            </a:extLst>
          </p:cNvPr>
          <p:cNvGraphicFramePr>
            <a:graphicFrameLocks/>
          </p:cNvGraphicFramePr>
          <p:nvPr>
            <p:extLst>
              <p:ext uri="{D42A27DB-BD31-4B8C-83A1-F6EECF244321}">
                <p14:modId xmlns:p14="http://schemas.microsoft.com/office/powerpoint/2010/main" val="3805393235"/>
              </p:ext>
            </p:extLst>
          </p:nvPr>
        </p:nvGraphicFramePr>
        <p:xfrm>
          <a:off x="5185053" y="1248229"/>
          <a:ext cx="4199675" cy="218077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818FEB09-1844-ED43-3873-E9FB162A59AA}"/>
              </a:ext>
            </a:extLst>
          </p:cNvPr>
          <p:cNvGraphicFramePr>
            <a:graphicFrameLocks/>
          </p:cNvGraphicFramePr>
          <p:nvPr>
            <p:extLst>
              <p:ext uri="{D42A27DB-BD31-4B8C-83A1-F6EECF244321}">
                <p14:modId xmlns:p14="http://schemas.microsoft.com/office/powerpoint/2010/main" val="2284212361"/>
              </p:ext>
            </p:extLst>
          </p:nvPr>
        </p:nvGraphicFramePr>
        <p:xfrm>
          <a:off x="-1" y="3992537"/>
          <a:ext cx="9008297" cy="2865463"/>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E974-C4EB-DC26-0612-7B7CC74707E3}"/>
              </a:ext>
            </a:extLst>
          </p:cNvPr>
          <p:cNvSpPr>
            <a:spLocks noGrp="1"/>
          </p:cNvSpPr>
          <p:nvPr>
            <p:ph type="title"/>
          </p:nvPr>
        </p:nvSpPr>
        <p:spPr/>
        <p:txBody>
          <a:bodyPr>
            <a:normAutofit fontScale="90000"/>
          </a:bodyPr>
          <a:lstStyle/>
          <a:p>
            <a:r>
              <a:rPr lang="en-US" dirty="0">
                <a:solidFill>
                  <a:srgbClr val="0070C0"/>
                </a:solidFill>
              </a:rPr>
              <a:t>Data and Observation </a:t>
            </a:r>
            <a:endParaRPr lang="en-GB" dirty="0"/>
          </a:p>
        </p:txBody>
      </p:sp>
      <p:graphicFrame>
        <p:nvGraphicFramePr>
          <p:cNvPr id="4" name="Chart 3">
            <a:extLst>
              <a:ext uri="{FF2B5EF4-FFF2-40B4-BE49-F238E27FC236}">
                <a16:creationId xmlns:a16="http://schemas.microsoft.com/office/drawing/2014/main" id="{CC0B570A-C7E8-9020-18C1-636449A4855A}"/>
              </a:ext>
            </a:extLst>
          </p:cNvPr>
          <p:cNvGraphicFramePr>
            <a:graphicFrameLocks/>
          </p:cNvGraphicFramePr>
          <p:nvPr>
            <p:extLst>
              <p:ext uri="{D42A27DB-BD31-4B8C-83A1-F6EECF244321}">
                <p14:modId xmlns:p14="http://schemas.microsoft.com/office/powerpoint/2010/main" val="2565418107"/>
              </p:ext>
            </p:extLst>
          </p:nvPr>
        </p:nvGraphicFramePr>
        <p:xfrm>
          <a:off x="457200" y="1118401"/>
          <a:ext cx="8382000" cy="3073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483FF24-2D27-9106-FE04-C79EBC4C20A3}"/>
              </a:ext>
            </a:extLst>
          </p:cNvPr>
          <p:cNvGraphicFramePr>
            <a:graphicFrameLocks/>
          </p:cNvGraphicFramePr>
          <p:nvPr>
            <p:extLst>
              <p:ext uri="{D42A27DB-BD31-4B8C-83A1-F6EECF244321}">
                <p14:modId xmlns:p14="http://schemas.microsoft.com/office/powerpoint/2010/main" val="3030053015"/>
              </p:ext>
            </p:extLst>
          </p:nvPr>
        </p:nvGraphicFramePr>
        <p:xfrm>
          <a:off x="1238250" y="4381500"/>
          <a:ext cx="5837096" cy="2476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3455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Observations and Key Insights</a:t>
            </a:r>
            <a:endParaRPr/>
          </a:p>
        </p:txBody>
      </p:sp>
      <p:sp>
        <p:nvSpPr>
          <p:cNvPr id="109" name="Google Shape;109;p3"/>
          <p:cNvSpPr txBox="1"/>
          <p:nvPr/>
        </p:nvSpPr>
        <p:spPr>
          <a:xfrm>
            <a:off x="539552" y="1556792"/>
            <a:ext cx="7439036" cy="584735"/>
          </a:xfrm>
          <a:prstGeom prst="rect">
            <a:avLst/>
          </a:prstGeom>
          <a:noFill/>
          <a:ln>
            <a:noFill/>
          </a:ln>
        </p:spPr>
        <p:txBody>
          <a:bodyPr spcFirstLastPara="1" wrap="square" lIns="91425" tIns="45700" rIns="91425" bIns="45700" anchor="t" anchorCtr="0">
            <a:spAutoFit/>
          </a:bodyPr>
          <a:lstStyle/>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49233127-20F8-F144-6EF6-7CE06437258F}"/>
              </a:ext>
            </a:extLst>
          </p:cNvPr>
          <p:cNvSpPr txBox="1"/>
          <p:nvPr/>
        </p:nvSpPr>
        <p:spPr>
          <a:xfrm>
            <a:off x="539551" y="1047751"/>
            <a:ext cx="7872929" cy="4185761"/>
          </a:xfrm>
          <a:prstGeom prst="rect">
            <a:avLst/>
          </a:prstGeom>
          <a:noFill/>
        </p:spPr>
        <p:txBody>
          <a:bodyPr wrap="square">
            <a:spAutoFit/>
          </a:bodyPr>
          <a:lstStyle/>
          <a:p>
            <a:r>
              <a:rPr lang="en-GB" dirty="0"/>
              <a:t>The distribution of percentage minority in local areas is right skewed while the age of borrowers is normally distributed. </a:t>
            </a:r>
          </a:p>
          <a:p>
            <a:r>
              <a:rPr lang="en-GB" dirty="0"/>
              <a:t>It is also observed that more than half of the homes are located in local areas having less than 20% minority owners and the average % minority across the local areas is 28. (median = 19.65, Mean= 28.32).</a:t>
            </a:r>
          </a:p>
          <a:p>
            <a:endParaRPr lang="en-GB" dirty="0"/>
          </a:p>
          <a:p>
            <a:r>
              <a:rPr lang="en-GB" dirty="0"/>
              <a:t>A major outlier was found in the area location code 6, which have the highest number of house owners (80 which is 16% of the entire sample). The second highest which is area 48, has 31 which is less than half of area 6. Location area 6 also have the largest concentration of minority owners  with an average of 55% and some areas as high as 98.95%, and range of 88.43%. </a:t>
            </a:r>
          </a:p>
          <a:p>
            <a:r>
              <a:rPr lang="en-GB" dirty="0"/>
              <a:t>We can also find similar pattern in home value with location area 6 having an outlier in the total amount of valued homes per area column. The total value of homes in location area code  6 is over 54million USD which is almost 5 times the second highest (location area 8) at 11.5million USD.</a:t>
            </a:r>
          </a:p>
          <a:p>
            <a:endParaRPr lang="en-GB" dirty="0"/>
          </a:p>
          <a:p>
            <a:r>
              <a:rPr lang="en-GB" dirty="0"/>
              <a:t>Risk assessment on the borrowers was also done using the DTI column with range between 0 to 30% for low risk, 30 to 40% for medium risk and &gt; 40% for high risk. </a:t>
            </a:r>
          </a:p>
          <a:p>
            <a:r>
              <a:rPr lang="en-GB" dirty="0"/>
              <a:t>55.8% of borrowers classified as low risk, 27% as high risk, and 17.2% medium risk.</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D61C-566E-3735-96DF-6261B9CC8FAC}"/>
              </a:ext>
            </a:extLst>
          </p:cNvPr>
          <p:cNvSpPr>
            <a:spLocks noGrp="1"/>
          </p:cNvSpPr>
          <p:nvPr>
            <p:ph type="title"/>
          </p:nvPr>
        </p:nvSpPr>
        <p:spPr/>
        <p:txBody>
          <a:bodyPr>
            <a:normAutofit fontScale="90000"/>
          </a:bodyPr>
          <a:lstStyle/>
          <a:p>
            <a:r>
              <a:rPr lang="en-GB" dirty="0"/>
              <a:t>Insights and Recommendation</a:t>
            </a:r>
          </a:p>
        </p:txBody>
      </p:sp>
      <p:sp>
        <p:nvSpPr>
          <p:cNvPr id="3" name="Text Placeholder 2">
            <a:extLst>
              <a:ext uri="{FF2B5EF4-FFF2-40B4-BE49-F238E27FC236}">
                <a16:creationId xmlns:a16="http://schemas.microsoft.com/office/drawing/2014/main" id="{E62F64DF-BDE9-7609-5379-B6010F7A2653}"/>
              </a:ext>
            </a:extLst>
          </p:cNvPr>
          <p:cNvSpPr>
            <a:spLocks noGrp="1"/>
          </p:cNvSpPr>
          <p:nvPr>
            <p:ph type="body" idx="1"/>
          </p:nvPr>
        </p:nvSpPr>
        <p:spPr>
          <a:xfrm>
            <a:off x="628650" y="1917699"/>
            <a:ext cx="7886700" cy="4597183"/>
          </a:xfrm>
        </p:spPr>
        <p:txBody>
          <a:bodyPr/>
          <a:lstStyle/>
          <a:p>
            <a:pPr marL="50800" indent="0">
              <a:buNone/>
            </a:pPr>
            <a:r>
              <a:rPr lang="en-GB" dirty="0"/>
              <a:t>            </a:t>
            </a:r>
          </a:p>
        </p:txBody>
      </p:sp>
      <p:sp>
        <p:nvSpPr>
          <p:cNvPr id="5" name="TextBox 4">
            <a:extLst>
              <a:ext uri="{FF2B5EF4-FFF2-40B4-BE49-F238E27FC236}">
                <a16:creationId xmlns:a16="http://schemas.microsoft.com/office/drawing/2014/main" id="{1A87D40A-FABD-E9F3-8393-6D4729744FC6}"/>
              </a:ext>
            </a:extLst>
          </p:cNvPr>
          <p:cNvSpPr txBox="1"/>
          <p:nvPr/>
        </p:nvSpPr>
        <p:spPr>
          <a:xfrm>
            <a:off x="477748" y="1166564"/>
            <a:ext cx="7808686" cy="523220"/>
          </a:xfrm>
          <a:prstGeom prst="rect">
            <a:avLst/>
          </a:prstGeom>
          <a:noFill/>
        </p:spPr>
        <p:txBody>
          <a:bodyPr wrap="square" rtlCol="0">
            <a:spAutoFit/>
          </a:bodyPr>
          <a:lstStyle/>
          <a:p>
            <a:r>
              <a:rPr lang="en-GB" dirty="0"/>
              <a:t> </a:t>
            </a:r>
          </a:p>
          <a:p>
            <a:r>
              <a:rPr lang="en-GB" dirty="0"/>
              <a:t> </a:t>
            </a:r>
          </a:p>
        </p:txBody>
      </p:sp>
      <p:graphicFrame>
        <p:nvGraphicFramePr>
          <p:cNvPr id="6" name="Chart 5">
            <a:extLst>
              <a:ext uri="{FF2B5EF4-FFF2-40B4-BE49-F238E27FC236}">
                <a16:creationId xmlns:a16="http://schemas.microsoft.com/office/drawing/2014/main" id="{D2C3EF13-9D96-1327-9853-C6891AAA1E8B}"/>
              </a:ext>
            </a:extLst>
          </p:cNvPr>
          <p:cNvGraphicFramePr>
            <a:graphicFrameLocks/>
          </p:cNvGraphicFramePr>
          <p:nvPr>
            <p:extLst>
              <p:ext uri="{D42A27DB-BD31-4B8C-83A1-F6EECF244321}">
                <p14:modId xmlns:p14="http://schemas.microsoft.com/office/powerpoint/2010/main" val="1229091539"/>
              </p:ext>
            </p:extLst>
          </p:nvPr>
        </p:nvGraphicFramePr>
        <p:xfrm>
          <a:off x="628650" y="912563"/>
          <a:ext cx="6889750" cy="369753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4BE7940-2220-4659-725A-1240645AF829}"/>
              </a:ext>
            </a:extLst>
          </p:cNvPr>
          <p:cNvSpPr txBox="1"/>
          <p:nvPr/>
        </p:nvSpPr>
        <p:spPr>
          <a:xfrm>
            <a:off x="762000" y="4254376"/>
            <a:ext cx="7753350" cy="2031325"/>
          </a:xfrm>
          <a:prstGeom prst="rect">
            <a:avLst/>
          </a:prstGeom>
          <a:noFill/>
        </p:spPr>
        <p:txBody>
          <a:bodyPr wrap="square" rtlCol="0">
            <a:spAutoFit/>
          </a:bodyPr>
          <a:lstStyle/>
          <a:p>
            <a:r>
              <a:rPr lang="en-GB" dirty="0"/>
              <a:t>The sales leads analysis above shows that the criteria with the highest criteria leads is LTV ratio</a:t>
            </a:r>
          </a:p>
          <a:p>
            <a:r>
              <a:rPr lang="en-GB" dirty="0"/>
              <a:t>less than 80 followed by the number of borrowers with income greater than the median income in their local areas. Although single criteria shows more potential leads, the risk is equally higher.</a:t>
            </a:r>
          </a:p>
          <a:p>
            <a:r>
              <a:rPr lang="en-GB" dirty="0"/>
              <a:t>Therefore the business should be focussed on the multiple criteria for its potential leads and also focus on the customers from area location code 6 to support the communities with higher minority population. </a:t>
            </a:r>
          </a:p>
          <a:p>
            <a:r>
              <a:rPr lang="en-GB" dirty="0"/>
              <a:t>The most profitable leads and least risk will be in category with  1 (LTV, income and high home value = 150 leads)</a:t>
            </a:r>
          </a:p>
        </p:txBody>
      </p:sp>
    </p:spTree>
    <p:extLst>
      <p:ext uri="{BB962C8B-B14F-4D97-AF65-F5344CB8AC3E}">
        <p14:creationId xmlns:p14="http://schemas.microsoft.com/office/powerpoint/2010/main" val="4255536396"/>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6740</TotalTime>
  <Words>528</Words>
  <Application>Microsoft Office PowerPoint</Application>
  <PresentationFormat>On-screen Show (4:3)</PresentationFormat>
  <Paragraphs>42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Data and Observation </vt:lpstr>
      <vt:lpstr>Data and Observation </vt:lpstr>
      <vt:lpstr>Observations and Key Insights</vt:lpstr>
      <vt:lpstr>Insights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Felix Ayetuoma</cp:lastModifiedBy>
  <cp:revision>2</cp:revision>
  <dcterms:created xsi:type="dcterms:W3CDTF">2020-03-26T22:50:15Z</dcterms:created>
  <dcterms:modified xsi:type="dcterms:W3CDTF">2023-04-30T08:15:02Z</dcterms:modified>
</cp:coreProperties>
</file>