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1" r:id="rId9"/>
    <p:sldId id="260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646" autoAdjust="0"/>
  </p:normalViewPr>
  <p:slideViewPr>
    <p:cSldViewPr snapToGrid="0">
      <p:cViewPr varScale="1">
        <p:scale>
          <a:sx n="49" d="100"/>
          <a:sy n="49" d="100"/>
        </p:scale>
        <p:origin x="15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D8058-D009-4B79-A2A8-5D07E0DC6679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04585-C75D-4A9B-9078-79BDA8FBC3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016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Dans le cadre d'un établissement tel que l'Institut Lemonnier les personnels sont nombreux et sujet à variation. Il est donc difficile, en particulier pour un nouvel arrivant de connaître l'ensemble de ses collègues, c'est pourquoi il est envisagé de créer une application TROMBINOSCOPE à disposition de l'ensemble des personnels.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04585-C75D-4A9B-9078-79BDA8FBC30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94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28600" algn="just">
              <a:spcAft>
                <a:spcPts val="600"/>
              </a:spcAft>
            </a:pPr>
            <a:r>
              <a:rPr lang="fr-F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Cette application devra être constituée de deux parties principales :</a:t>
            </a:r>
          </a:p>
          <a:p>
            <a:pPr marL="342900" lvl="0" indent="-342900" algn="just">
              <a:spcAft>
                <a:spcPts val="600"/>
              </a:spcAft>
              <a:buFont typeface="Wingdings" panose="05000000000000000000" pitchFamily="2" charset="2"/>
              <a:buChar char=""/>
            </a:pPr>
            <a:r>
              <a:rPr lang="fr-F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Une première partie dite "</a:t>
            </a:r>
            <a:r>
              <a:rPr lang="fr-F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gestion du trombinoscope</a:t>
            </a:r>
            <a:r>
              <a:rPr lang="fr-F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 qui permettra d'ajouter, modifier ou supprimer les informations relatives aux personnels de l'Institut. L'accès à cette partie devant logiquement être restreint à certains membres du personnel administratif sera protégé quant à son accès par un login et un mot de passe.</a:t>
            </a:r>
          </a:p>
          <a:p>
            <a:pPr marL="342900" lvl="0" indent="-342900" algn="just">
              <a:spcAft>
                <a:spcPts val="600"/>
              </a:spcAft>
              <a:buFont typeface="Wingdings" panose="05000000000000000000" pitchFamily="2" charset="2"/>
              <a:buChar char=""/>
            </a:pPr>
            <a:r>
              <a:rPr lang="fr-F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Une seconde partie dite "</a:t>
            </a:r>
            <a:r>
              <a:rPr lang="fr-F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utilisation du trombinoscope</a:t>
            </a:r>
            <a:r>
              <a:rPr lang="fr-F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 qui permettra de consulter les informations sur les membres du personnel et de faire différentes recherches. Cette partie sera accessible à tous et ne nécessitera donc pas de s'identifier.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04585-C75D-4A9B-9078-79BDA8FBC30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795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28600" algn="just">
              <a:spcAft>
                <a:spcPts val="60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L'ensemble des données des personnels est stocké dans une base de données MySQL, </a:t>
            </a:r>
            <a:r>
              <a:rPr lang="fr-FR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bddpersonnels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dont le schéma est présenté ci-dessous.</a:t>
            </a:r>
          </a:p>
          <a:p>
            <a:pPr indent="228600" algn="just">
              <a:spcAft>
                <a:spcPts val="60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Elle est constituée :</a:t>
            </a:r>
          </a:p>
          <a:p>
            <a:pPr marL="342900" lvl="0" indent="-342900" algn="just">
              <a:spcAft>
                <a:spcPts val="600"/>
              </a:spcAft>
              <a:buFont typeface="Times New Roman" panose="02020603050405020304" pitchFamily="18" charset="0"/>
              <a:buChar char="-"/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d'une table </a:t>
            </a:r>
            <a:r>
              <a:rPr lang="fr-FR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qui contient les couples (login, mot de passe) des membres du personnel administratif autorisés à utiliser la partie "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gestion du trombinoscope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",</a:t>
            </a:r>
          </a:p>
          <a:p>
            <a:pPr marL="342900" lvl="0" indent="-342900" algn="just">
              <a:spcAft>
                <a:spcPts val="600"/>
              </a:spcAft>
              <a:buFont typeface="Times New Roman" panose="02020603050405020304" pitchFamily="18" charset="0"/>
              <a:buChar char="-"/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d'une table </a:t>
            </a:r>
            <a:r>
              <a:rPr lang="fr-FR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fonctions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qui contient les différentes fonctions pouvant être affectées aux différents membres du personnel (professeur, Agent technique, Surveillant...).</a:t>
            </a:r>
          </a:p>
          <a:p>
            <a:pPr marL="342900" lvl="0" indent="-342900" algn="just">
              <a:spcAft>
                <a:spcPts val="600"/>
              </a:spcAft>
              <a:buFont typeface="Times New Roman" panose="02020603050405020304" pitchFamily="18" charset="0"/>
              <a:buChar char="-"/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d'une table </a:t>
            </a:r>
            <a:r>
              <a:rPr lang="fr-FR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services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qui contient les différents services (ou domaines d'activité) associés aux différents membres du personnel (Mathématiques, Physique, Informatique, Administration...).</a:t>
            </a:r>
          </a:p>
          <a:p>
            <a:pPr marL="342900" lvl="0" indent="-342900" algn="just">
              <a:spcAft>
                <a:spcPts val="600"/>
              </a:spcAft>
              <a:buFont typeface="Times New Roman" panose="02020603050405020304" pitchFamily="18" charset="0"/>
              <a:buChar char="-"/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 enfin d'une table </a:t>
            </a:r>
            <a:r>
              <a:rPr lang="fr-FR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personnels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qui contient les différentes informations associées aux différents membres du personnel (Nom, Prénom, Fonction, Service, Téléphone s'il est connu et photo d'identité).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04585-C75D-4A9B-9078-79BDA8FBC30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71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E9C4-62B2-4378-85F3-75E4B47E547B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29D7-196E-4061-A205-912E909AB5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16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E9C4-62B2-4378-85F3-75E4B47E547B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29D7-196E-4061-A205-912E909AB5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29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E9C4-62B2-4378-85F3-75E4B47E547B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29D7-196E-4061-A205-912E909AB58B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253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E9C4-62B2-4378-85F3-75E4B47E547B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29D7-196E-4061-A205-912E909AB5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359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E9C4-62B2-4378-85F3-75E4B47E547B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29D7-196E-4061-A205-912E909AB58B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8696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E9C4-62B2-4378-85F3-75E4B47E547B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29D7-196E-4061-A205-912E909AB5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68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E9C4-62B2-4378-85F3-75E4B47E547B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29D7-196E-4061-A205-912E909AB5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596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E9C4-62B2-4378-85F3-75E4B47E547B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29D7-196E-4061-A205-912E909AB5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62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E9C4-62B2-4378-85F3-75E4B47E547B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29D7-196E-4061-A205-912E909AB5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58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E9C4-62B2-4378-85F3-75E4B47E547B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29D7-196E-4061-A205-912E909AB5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49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E9C4-62B2-4378-85F3-75E4B47E547B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29D7-196E-4061-A205-912E909AB5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60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E9C4-62B2-4378-85F3-75E4B47E547B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29D7-196E-4061-A205-912E909AB5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25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E9C4-62B2-4378-85F3-75E4B47E547B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29D7-196E-4061-A205-912E909AB5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0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E9C4-62B2-4378-85F3-75E4B47E547B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29D7-196E-4061-A205-912E909AB5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8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E9C4-62B2-4378-85F3-75E4B47E547B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29D7-196E-4061-A205-912E909AB5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3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E9C4-62B2-4378-85F3-75E4B47E547B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29D7-196E-4061-A205-912E909AB5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90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3E9C4-62B2-4378-85F3-75E4B47E547B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61729D7-196E-4061-A205-912E909AB5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77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904180-CE22-A175-D142-0F52D39C7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Trombinoscope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E369C46-4880-BCB7-35BF-EDB46FBC4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289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4E369C46-4880-BCB7-35BF-EDB46FBC4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23950" y="120264"/>
            <a:ext cx="10525348" cy="1116321"/>
          </a:xfrm>
        </p:spPr>
        <p:txBody>
          <a:bodyPr/>
          <a:lstStyle/>
          <a:p>
            <a:r>
              <a:rPr lang="fr-FR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 d'utilisation de l'acteur "Simple membre du personnel "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A027DC-7210-19EB-0089-A032B1F76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79" y="1236584"/>
            <a:ext cx="10531737" cy="3881105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D83B14CF-D6C6-845F-6CEE-8FBC40F19807}"/>
              </a:ext>
            </a:extLst>
          </p:cNvPr>
          <p:cNvSpPr/>
          <p:nvPr/>
        </p:nvSpPr>
        <p:spPr>
          <a:xfrm>
            <a:off x="2777386" y="2236763"/>
            <a:ext cx="3014148" cy="13602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CBA0F01-65A6-ECED-E2C2-303F2833143C}"/>
              </a:ext>
            </a:extLst>
          </p:cNvPr>
          <p:cNvSpPr txBox="1"/>
          <p:nvPr/>
        </p:nvSpPr>
        <p:spPr>
          <a:xfrm flipH="1">
            <a:off x="6138886" y="1162565"/>
            <a:ext cx="28363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rgbClr val="FF0000"/>
                </a:solidFill>
              </a:rPr>
              <a:t>Tri par ordre alphabétique des :</a:t>
            </a:r>
          </a:p>
          <a:p>
            <a:pPr marL="285750" indent="-285750">
              <a:buFontTx/>
              <a:buChar char="-"/>
            </a:pPr>
            <a:r>
              <a:rPr lang="fr-FR" b="1" i="1" dirty="0">
                <a:solidFill>
                  <a:srgbClr val="FF0000"/>
                </a:solidFill>
              </a:rPr>
              <a:t>nom  </a:t>
            </a:r>
          </a:p>
          <a:p>
            <a:pPr marL="285750" indent="-285750">
              <a:buFontTx/>
              <a:buChar char="-"/>
            </a:pPr>
            <a:r>
              <a:rPr lang="fr-FR" b="1" i="1" dirty="0">
                <a:solidFill>
                  <a:srgbClr val="FF0000"/>
                </a:solidFill>
              </a:rPr>
              <a:t>Prénom</a:t>
            </a:r>
          </a:p>
          <a:p>
            <a:pPr marL="285750" indent="-285750">
              <a:buFontTx/>
              <a:buChar char="-"/>
            </a:pPr>
            <a:r>
              <a:rPr lang="fr-FR" b="1" i="1" dirty="0">
                <a:solidFill>
                  <a:srgbClr val="FF0000"/>
                </a:solidFill>
              </a:rPr>
              <a:t>Service</a:t>
            </a:r>
          </a:p>
          <a:p>
            <a:pPr marL="285750" indent="-285750">
              <a:buFontTx/>
              <a:buChar char="-"/>
            </a:pPr>
            <a:r>
              <a:rPr lang="fr-FR" b="1" i="1" dirty="0">
                <a:solidFill>
                  <a:srgbClr val="FF0000"/>
                </a:solidFill>
              </a:rPr>
              <a:t>fonction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553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4E369C46-4880-BCB7-35BF-EDB46FBC4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23950" y="120264"/>
            <a:ext cx="10525348" cy="1116321"/>
          </a:xfrm>
        </p:spPr>
        <p:txBody>
          <a:bodyPr/>
          <a:lstStyle/>
          <a:p>
            <a:r>
              <a:rPr lang="fr-FR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 d'utilisation de l'acteur "Simple membre du personnel "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A027DC-7210-19EB-0089-A032B1F76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79" y="1236584"/>
            <a:ext cx="10531737" cy="3881105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D83B14CF-D6C6-845F-6CEE-8FBC40F19807}"/>
              </a:ext>
            </a:extLst>
          </p:cNvPr>
          <p:cNvSpPr/>
          <p:nvPr/>
        </p:nvSpPr>
        <p:spPr>
          <a:xfrm>
            <a:off x="3733988" y="3429000"/>
            <a:ext cx="3510873" cy="111632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179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4E369C46-4880-BCB7-35BF-EDB46FBC4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22424" y="106197"/>
            <a:ext cx="10525348" cy="1116321"/>
          </a:xfrm>
        </p:spPr>
        <p:txBody>
          <a:bodyPr/>
          <a:lstStyle/>
          <a:p>
            <a:r>
              <a:rPr lang="fr-FR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 d'utilisation de l'acteur "Simple membre du personnel "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4FD5EBD-77F3-940F-26B2-B7FB13AB0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3" y="1666568"/>
            <a:ext cx="10088404" cy="3524864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244388AE-D9BC-67D9-DD02-60E55F758783}"/>
              </a:ext>
            </a:extLst>
          </p:cNvPr>
          <p:cNvSpPr/>
          <p:nvPr/>
        </p:nvSpPr>
        <p:spPr>
          <a:xfrm>
            <a:off x="3565176" y="1666568"/>
            <a:ext cx="3510873" cy="111632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76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4E369C46-4880-BCB7-35BF-EDB46FBC4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20897" y="92129"/>
            <a:ext cx="10525348" cy="1116321"/>
          </a:xfrm>
        </p:spPr>
        <p:txBody>
          <a:bodyPr/>
          <a:lstStyle/>
          <a:p>
            <a:r>
              <a:rPr lang="fr-FR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 d'utilisation de l'acteur "Simple membre du personnel "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4FD5EBD-77F3-940F-26B2-B7FB13AB0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3" y="1666568"/>
            <a:ext cx="10088404" cy="3524864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244388AE-D9BC-67D9-DD02-60E55F758783}"/>
              </a:ext>
            </a:extLst>
          </p:cNvPr>
          <p:cNvSpPr/>
          <p:nvPr/>
        </p:nvSpPr>
        <p:spPr>
          <a:xfrm>
            <a:off x="2903995" y="2763848"/>
            <a:ext cx="3313926" cy="111632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461EBE3-B3E6-0D77-80DE-96D22F0FA4C2}"/>
              </a:ext>
            </a:extLst>
          </p:cNvPr>
          <p:cNvSpPr/>
          <p:nvPr/>
        </p:nvSpPr>
        <p:spPr>
          <a:xfrm>
            <a:off x="2592161" y="3880169"/>
            <a:ext cx="3313926" cy="111632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259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4E369C46-4880-BCB7-35BF-EDB46FBC4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2661" y="281354"/>
            <a:ext cx="7766936" cy="969627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Diagramme de déploiement</a:t>
            </a:r>
            <a:endParaRPr lang="fr-FR" sz="2800" b="1" dirty="0">
              <a:solidFill>
                <a:srgbClr val="FF0000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40B7E42-DC04-1D6A-8387-FFF5C0CB9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22" y="2256503"/>
            <a:ext cx="9023222" cy="213254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18193F-6633-ECEC-F947-28A1B2FDC927}"/>
              </a:ext>
            </a:extLst>
          </p:cNvPr>
          <p:cNvSpPr/>
          <p:nvPr/>
        </p:nvSpPr>
        <p:spPr>
          <a:xfrm>
            <a:off x="4346917" y="1772529"/>
            <a:ext cx="3137095" cy="30104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56B9B20-EAC9-37E0-CF68-7337A3E388E2}"/>
              </a:ext>
            </a:extLst>
          </p:cNvPr>
          <p:cNvSpPr txBox="1"/>
          <p:nvPr/>
        </p:nvSpPr>
        <p:spPr>
          <a:xfrm flipH="1">
            <a:off x="314861" y="4234788"/>
            <a:ext cx="38632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rgbClr val="FF0000"/>
                </a:solidFill>
              </a:rPr>
              <a:t>Ressources logicielles :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Visual Paradigm </a:t>
            </a:r>
            <a:r>
              <a:rPr lang="en-US" dirty="0" err="1">
                <a:solidFill>
                  <a:srgbClr val="FF0000"/>
                </a:solidFill>
              </a:rPr>
              <a:t>édition</a:t>
            </a:r>
            <a:r>
              <a:rPr lang="en-US" dirty="0">
                <a:solidFill>
                  <a:srgbClr val="FF0000"/>
                </a:solidFill>
              </a:rPr>
              <a:t> standard,</a:t>
            </a:r>
            <a:endParaRPr lang="fr-FR" dirty="0">
              <a:solidFill>
                <a:srgbClr val="FF0000"/>
              </a:solidFill>
            </a:endParaRPr>
          </a:p>
          <a:p>
            <a:pPr lvl="0"/>
            <a:r>
              <a:rPr lang="en-US" dirty="0">
                <a:solidFill>
                  <a:srgbClr val="FF0000"/>
                </a:solidFill>
              </a:rPr>
              <a:t>Visio 2019,</a:t>
            </a:r>
            <a:endParaRPr lang="fr-FR" dirty="0">
              <a:solidFill>
                <a:srgbClr val="FF0000"/>
              </a:solidFill>
            </a:endParaRPr>
          </a:p>
          <a:p>
            <a:pPr lvl="0"/>
            <a:r>
              <a:rPr lang="fr-FR" dirty="0">
                <a:solidFill>
                  <a:srgbClr val="FF0000"/>
                </a:solidFill>
              </a:rPr>
              <a:t>Visual Studio 2019 Entreprise,</a:t>
            </a:r>
          </a:p>
          <a:p>
            <a:pPr lvl="0"/>
            <a:r>
              <a:rPr lang="fr-FR" dirty="0" err="1">
                <a:solidFill>
                  <a:srgbClr val="FF0000"/>
                </a:solidFill>
              </a:rPr>
              <a:t>LINQconnect</a:t>
            </a:r>
            <a:r>
              <a:rPr lang="fr-FR" dirty="0">
                <a:solidFill>
                  <a:srgbClr val="FF0000"/>
                </a:solidFill>
              </a:rPr>
              <a:t> Express (</a:t>
            </a:r>
            <a:r>
              <a:rPr lang="fr-FR" dirty="0" err="1">
                <a:solidFill>
                  <a:srgbClr val="FF0000"/>
                </a:solidFill>
              </a:rPr>
              <a:t>Devart</a:t>
            </a:r>
            <a:r>
              <a:rPr lang="fr-FR" dirty="0">
                <a:solidFill>
                  <a:srgbClr val="FF0000"/>
                </a:solidFill>
              </a:rPr>
              <a:t> Software).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FF30F44-5481-17C4-0CD8-F85D2459A518}"/>
              </a:ext>
            </a:extLst>
          </p:cNvPr>
          <p:cNvSpPr txBox="1"/>
          <p:nvPr/>
        </p:nvSpPr>
        <p:spPr>
          <a:xfrm flipH="1">
            <a:off x="4346917" y="4873022"/>
            <a:ext cx="3863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rgbClr val="FF0000"/>
                </a:solidFill>
              </a:rPr>
              <a:t>Contraintes environnement :</a:t>
            </a:r>
          </a:p>
          <a:p>
            <a:pPr lvl="0"/>
            <a:r>
              <a:rPr lang="fr-FR" dirty="0">
                <a:solidFill>
                  <a:srgbClr val="FF0000"/>
                </a:solidFill>
              </a:rPr>
              <a:t>Visual Studio 2019 (minimum)</a:t>
            </a:r>
          </a:p>
          <a:p>
            <a:r>
              <a:rPr lang="fr-FR" dirty="0">
                <a:solidFill>
                  <a:srgbClr val="FF0000"/>
                </a:solidFill>
              </a:rPr>
              <a:t>Langages : C#, SQL ou LINQ.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DB1BA6A-3235-83DE-852F-FE8141EE3F9D}"/>
              </a:ext>
            </a:extLst>
          </p:cNvPr>
          <p:cNvSpPr txBox="1"/>
          <p:nvPr/>
        </p:nvSpPr>
        <p:spPr>
          <a:xfrm flipH="1">
            <a:off x="7652825" y="3429000"/>
            <a:ext cx="3863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rgbClr val="FF0000"/>
                </a:solidFill>
              </a:rPr>
              <a:t>Ressources matérielles :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PC windows 10</a:t>
            </a:r>
          </a:p>
          <a:p>
            <a:pPr lvl="0"/>
            <a:r>
              <a:rPr lang="en-US" dirty="0" err="1">
                <a:solidFill>
                  <a:srgbClr val="FF0000"/>
                </a:solidFill>
              </a:rPr>
              <a:t>Serveur</a:t>
            </a:r>
            <a:r>
              <a:rPr lang="en-US" dirty="0">
                <a:solidFill>
                  <a:srgbClr val="FF0000"/>
                </a:solidFill>
              </a:rPr>
              <a:t> BDD </a:t>
            </a:r>
            <a:r>
              <a:rPr lang="en-US" dirty="0" err="1">
                <a:solidFill>
                  <a:srgbClr val="FF0000"/>
                </a:solidFill>
              </a:rPr>
              <a:t>mysql</a:t>
            </a:r>
            <a:endParaRPr lang="fr-FR" dirty="0">
              <a:solidFill>
                <a:srgbClr val="FF0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841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4E369C46-4880-BCB7-35BF-EDB46FBC4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2661" y="281354"/>
            <a:ext cx="7766936" cy="969627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Exigences de réalisation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DB1BA6A-3235-83DE-852F-FE8141EE3F9D}"/>
              </a:ext>
            </a:extLst>
          </p:cNvPr>
          <p:cNvSpPr txBox="1"/>
          <p:nvPr/>
        </p:nvSpPr>
        <p:spPr>
          <a:xfrm flipH="1">
            <a:off x="1422660" y="1250981"/>
            <a:ext cx="35995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rgbClr val="FF0000"/>
                </a:solidFill>
              </a:rPr>
              <a:t>Applications :</a:t>
            </a:r>
          </a:p>
          <a:p>
            <a:r>
              <a:rPr lang="fr-FR" dirty="0">
                <a:solidFill>
                  <a:srgbClr val="FF0000"/>
                </a:solidFill>
              </a:rPr>
              <a:t>IHM conviviales et ergonomiques basées sur la technologie WPF </a:t>
            </a:r>
          </a:p>
          <a:p>
            <a:pPr lvl="0"/>
            <a:r>
              <a:rPr lang="fr-FR" dirty="0">
                <a:solidFill>
                  <a:srgbClr val="FF0000"/>
                </a:solidFill>
              </a:rPr>
              <a:t>- robustes </a:t>
            </a:r>
          </a:p>
          <a:p>
            <a:pPr lvl="0"/>
            <a:r>
              <a:rPr lang="fr-FR" dirty="0">
                <a:solidFill>
                  <a:srgbClr val="FF0000"/>
                </a:solidFill>
              </a:rPr>
              <a:t>- Sécurisées</a:t>
            </a:r>
          </a:p>
          <a:p>
            <a:pPr lvl="0"/>
            <a:r>
              <a:rPr lang="fr-FR" dirty="0">
                <a:solidFill>
                  <a:srgbClr val="FF0000"/>
                </a:solidFill>
              </a:rPr>
              <a:t>- structurées </a:t>
            </a:r>
          </a:p>
          <a:p>
            <a:pPr lvl="0"/>
            <a:r>
              <a:rPr lang="fr-FR" dirty="0">
                <a:solidFill>
                  <a:srgbClr val="FF0000"/>
                </a:solidFill>
              </a:rPr>
              <a:t>- maintenables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5321935-C81E-D916-F22E-5064B15EE2B4}"/>
              </a:ext>
            </a:extLst>
          </p:cNvPr>
          <p:cNvSpPr txBox="1"/>
          <p:nvPr/>
        </p:nvSpPr>
        <p:spPr>
          <a:xfrm>
            <a:off x="5725551" y="1250982"/>
            <a:ext cx="4009292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algn="just">
              <a:spcBef>
                <a:spcPts val="600"/>
              </a:spcBef>
              <a:spcAft>
                <a:spcPts val="600"/>
              </a:spcAft>
            </a:pPr>
            <a:r>
              <a:rPr lang="fr-FR" b="1" dirty="0">
                <a:solidFill>
                  <a:srgbClr val="FF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Qua</a:t>
            </a:r>
            <a:r>
              <a:rPr lang="fr-FR" sz="1800" b="1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lité de la livraison</a:t>
            </a:r>
            <a:endParaRPr lang="fr-FR" sz="1800" dirty="0">
              <a:solidFill>
                <a:srgbClr val="FF0000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/>
            <a:r>
              <a:rPr lang="fr-FR" sz="1800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</a:rPr>
              <a:t>Les produits livrables du projet sont :</a:t>
            </a:r>
          </a:p>
          <a:p>
            <a:pPr lvl="0">
              <a:tabLst>
                <a:tab pos="457200" algn="l"/>
              </a:tabLst>
            </a:pPr>
            <a:r>
              <a:rPr lang="fr-FR" sz="1800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</a:rPr>
              <a:t>- les projets de l’application,</a:t>
            </a:r>
          </a:p>
          <a:p>
            <a:pPr lvl="0">
              <a:tabLst>
                <a:tab pos="457200" algn="l"/>
              </a:tabLst>
            </a:pPr>
            <a:r>
              <a:rPr lang="fr-FR" sz="1800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</a:rPr>
              <a:t>- le paquetage d’installation de l'application.</a:t>
            </a:r>
          </a:p>
          <a:p>
            <a:r>
              <a:rPr lang="fr-FR" sz="1800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</a:rPr>
              <a:t> </a:t>
            </a:r>
          </a:p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A7B38B7-4984-E71D-33A4-CC5428BE664F}"/>
              </a:ext>
            </a:extLst>
          </p:cNvPr>
          <p:cNvSpPr txBox="1"/>
          <p:nvPr/>
        </p:nvSpPr>
        <p:spPr>
          <a:xfrm flipH="1">
            <a:off x="1326010" y="3559305"/>
            <a:ext cx="8535442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indent="48895">
              <a:spcAft>
                <a:spcPts val="6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</a:rPr>
              <a:t>Le dossier technique du projet </a:t>
            </a:r>
            <a:r>
              <a:rPr lang="fr-FR" sz="1800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</a:rPr>
              <a:t>:  Il sera constitué :</a:t>
            </a:r>
          </a:p>
          <a:p>
            <a:pPr marL="179705" indent="48895">
              <a:spcAft>
                <a:spcPts val="600"/>
              </a:spcAft>
            </a:pPr>
            <a:r>
              <a:rPr lang="fr-FR" dirty="0">
                <a:solidFill>
                  <a:srgbClr val="FF0000"/>
                </a:solidFill>
                <a:latin typeface="+mj-lt"/>
                <a:ea typeface="Times New Roman" panose="02020603050405020304" pitchFamily="18" charset="0"/>
              </a:rPr>
              <a:t>- </a:t>
            </a:r>
            <a:r>
              <a:rPr lang="fr-FR" sz="1800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</a:rPr>
              <a:t>de la présentation du cahier des charges et de sa partie dans le projet,</a:t>
            </a:r>
          </a:p>
          <a:p>
            <a:pPr lvl="0" algn="just">
              <a:spcAft>
                <a:spcPts val="600"/>
              </a:spcAft>
              <a:tabLst>
                <a:tab pos="457200" algn="l"/>
              </a:tabLst>
            </a:pPr>
            <a:r>
              <a:rPr lang="fr-FR" sz="1800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</a:rPr>
              <a:t>-  d'une présentation des outils matériels et logiciels utilisés,</a:t>
            </a:r>
          </a:p>
          <a:p>
            <a:pPr lvl="0" algn="just">
              <a:spcAft>
                <a:spcPts val="600"/>
              </a:spcAft>
              <a:tabLst>
                <a:tab pos="457200" algn="l"/>
              </a:tabLst>
            </a:pPr>
            <a:r>
              <a:rPr lang="fr-FR" sz="1800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</a:rPr>
              <a:t>-  des spécifications, de l'analyse, de la conception préliminaire et détaillée des classes et formulaires de l'application,</a:t>
            </a:r>
          </a:p>
          <a:p>
            <a:pPr lvl="0" algn="just">
              <a:spcAft>
                <a:spcPts val="600"/>
              </a:spcAft>
              <a:tabLst>
                <a:tab pos="457200" algn="l"/>
              </a:tabLst>
            </a:pPr>
            <a:r>
              <a:rPr lang="fr-FR" sz="1800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</a:rPr>
              <a:t>-  des tests réalisés, des corrections éventuelles et résultats obtenus,</a:t>
            </a:r>
          </a:p>
          <a:p>
            <a:pPr lvl="0" algn="just">
              <a:spcAft>
                <a:spcPts val="600"/>
              </a:spcAft>
              <a:tabLst>
                <a:tab pos="457200" algn="l"/>
              </a:tabLst>
            </a:pPr>
            <a:r>
              <a:rPr lang="fr-FR" sz="1800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</a:rPr>
              <a:t>-  d'annexes techniques séparées concernant le code produit.</a:t>
            </a:r>
          </a:p>
        </p:txBody>
      </p:sp>
    </p:spTree>
    <p:extLst>
      <p:ext uri="{BB962C8B-B14F-4D97-AF65-F5344CB8AC3E}">
        <p14:creationId xmlns:p14="http://schemas.microsoft.com/office/powerpoint/2010/main" val="165945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4E369C46-4880-BCB7-35BF-EDB46FBC4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7741" y="253408"/>
            <a:ext cx="7766936" cy="1096899"/>
          </a:xfrm>
        </p:spPr>
        <p:txBody>
          <a:bodyPr/>
          <a:lstStyle/>
          <a:p>
            <a:pPr algn="ctr"/>
            <a:r>
              <a:rPr lang="fr-FR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Répartition des tâches: Etudiant 1</a:t>
            </a:r>
            <a:endParaRPr lang="fr-FR" sz="28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11C573F-CEAA-D64C-3EE0-C30B0AC0B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21" y="1218837"/>
            <a:ext cx="8778619" cy="4448462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8D30D8A1-7E89-13CF-FC8C-361F67895929}"/>
              </a:ext>
            </a:extLst>
          </p:cNvPr>
          <p:cNvSpPr/>
          <p:nvPr/>
        </p:nvSpPr>
        <p:spPr>
          <a:xfrm>
            <a:off x="3967088" y="1013255"/>
            <a:ext cx="3123027" cy="109689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EE1D48F-3603-A658-F8E6-B20F85A2AC4F}"/>
              </a:ext>
            </a:extLst>
          </p:cNvPr>
          <p:cNvSpPr/>
          <p:nvPr/>
        </p:nvSpPr>
        <p:spPr>
          <a:xfrm>
            <a:off x="3967087" y="2321551"/>
            <a:ext cx="3123027" cy="109689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48A70B9-7F05-3D66-23AE-3AFF42E0C4EF}"/>
              </a:ext>
            </a:extLst>
          </p:cNvPr>
          <p:cNvSpPr/>
          <p:nvPr/>
        </p:nvSpPr>
        <p:spPr>
          <a:xfrm>
            <a:off x="3967086" y="3462253"/>
            <a:ext cx="3123027" cy="109689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03BE1A5-596C-F9F6-D140-C73A6E36C065}"/>
              </a:ext>
            </a:extLst>
          </p:cNvPr>
          <p:cNvSpPr/>
          <p:nvPr/>
        </p:nvSpPr>
        <p:spPr>
          <a:xfrm>
            <a:off x="8048923" y="2832801"/>
            <a:ext cx="1840665" cy="133793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1345B2-BC77-9CBE-89D1-186654BFD0FE}"/>
              </a:ext>
            </a:extLst>
          </p:cNvPr>
          <p:cNvSpPr txBox="1"/>
          <p:nvPr/>
        </p:nvSpPr>
        <p:spPr>
          <a:xfrm flipH="1">
            <a:off x="314861" y="4601403"/>
            <a:ext cx="38632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rgbClr val="FF0000"/>
                </a:solidFill>
              </a:rPr>
              <a:t>Page principale de l'application :</a:t>
            </a:r>
          </a:p>
          <a:p>
            <a:pPr lvl="0"/>
            <a:r>
              <a:rPr lang="fr-FR" dirty="0">
                <a:solidFill>
                  <a:srgbClr val="FF0000"/>
                </a:solidFill>
              </a:rPr>
              <a:t>Menu</a:t>
            </a:r>
          </a:p>
          <a:p>
            <a:pPr lvl="0"/>
            <a:r>
              <a:rPr lang="fr-FR" dirty="0">
                <a:solidFill>
                  <a:srgbClr val="FF0000"/>
                </a:solidFill>
              </a:rPr>
              <a:t>Style</a:t>
            </a:r>
          </a:p>
          <a:p>
            <a:pPr lvl="0"/>
            <a:r>
              <a:rPr lang="fr-FR" dirty="0">
                <a:solidFill>
                  <a:srgbClr val="FF0000"/>
                </a:solidFill>
              </a:rPr>
              <a:t>Boutons de navigation </a:t>
            </a:r>
            <a:r>
              <a:rPr lang="fr-FR" dirty="0" err="1">
                <a:solidFill>
                  <a:srgbClr val="FF0000"/>
                </a:solidFill>
              </a:rPr>
              <a:t>etc</a:t>
            </a:r>
            <a:r>
              <a:rPr lang="fr-FR" dirty="0">
                <a:solidFill>
                  <a:srgbClr val="FF0000"/>
                </a:solidFill>
              </a:rPr>
              <a:t> …..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869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4E369C46-4880-BCB7-35BF-EDB46FBC4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7741" y="253408"/>
            <a:ext cx="7766936" cy="1096899"/>
          </a:xfrm>
        </p:spPr>
        <p:txBody>
          <a:bodyPr/>
          <a:lstStyle/>
          <a:p>
            <a:pPr algn="ctr"/>
            <a:r>
              <a:rPr lang="fr-FR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Répartition des tâches: Etudiant 2</a:t>
            </a:r>
            <a:endParaRPr lang="fr-FR" sz="28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2C2D2BF-19AE-8931-0DE7-71C16D4B2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931" y="1060895"/>
            <a:ext cx="6356555" cy="354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15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4E369C46-4880-BCB7-35BF-EDB46FBC4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7741" y="253408"/>
            <a:ext cx="7766936" cy="1096899"/>
          </a:xfrm>
        </p:spPr>
        <p:txBody>
          <a:bodyPr/>
          <a:lstStyle/>
          <a:p>
            <a:pPr algn="ctr"/>
            <a:r>
              <a:rPr lang="fr-FR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Répartition des tâches: Etudiant 3</a:t>
            </a:r>
            <a:endParaRPr lang="fr-FR" sz="28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ECB40F4-A20F-12C0-C496-1B8E84D41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35" y="1868746"/>
            <a:ext cx="9080051" cy="380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89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4E369C46-4880-BCB7-35BF-EDB46FBC4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7741" y="253408"/>
            <a:ext cx="7766936" cy="1096899"/>
          </a:xfrm>
        </p:spPr>
        <p:txBody>
          <a:bodyPr/>
          <a:lstStyle/>
          <a:p>
            <a:pPr algn="ctr"/>
            <a:r>
              <a:rPr lang="fr-FR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Répartition des tâches: Etudiant 1, 2 et 3</a:t>
            </a:r>
            <a:endParaRPr lang="fr-FR" sz="28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51E26C1-2C82-575C-892A-B3A3A963B0CC}"/>
              </a:ext>
            </a:extLst>
          </p:cNvPr>
          <p:cNvSpPr txBox="1"/>
          <p:nvPr/>
        </p:nvSpPr>
        <p:spPr>
          <a:xfrm flipH="1">
            <a:off x="1671977" y="1940297"/>
            <a:ext cx="7172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rgbClr val="FF0000"/>
                </a:solidFill>
              </a:rPr>
              <a:t>La classe métier "</a:t>
            </a:r>
            <a:r>
              <a:rPr lang="fr-FR" b="1" i="1" dirty="0" err="1">
                <a:solidFill>
                  <a:srgbClr val="FF0000"/>
                </a:solidFill>
              </a:rPr>
              <a:t>CbddPersonnels</a:t>
            </a:r>
            <a:r>
              <a:rPr lang="fr-FR" b="1" i="1" dirty="0">
                <a:solidFill>
                  <a:srgbClr val="FF0000"/>
                </a:solidFill>
              </a:rPr>
              <a:t>" sera enrichie en commun par les méthodes nécessaires à chacun pour la réalisation des cas d'utilisation qu'il lui incombe .</a:t>
            </a:r>
          </a:p>
          <a:p>
            <a:endParaRPr lang="fr-FR" b="1" i="1" dirty="0">
              <a:solidFill>
                <a:srgbClr val="FF0000"/>
              </a:solidFill>
            </a:endParaRPr>
          </a:p>
          <a:p>
            <a:r>
              <a:rPr lang="fr-FR" b="1" i="1" dirty="0">
                <a:solidFill>
                  <a:srgbClr val="FF0000"/>
                </a:solidFill>
              </a:rPr>
              <a:t>Cohérence entre étudiants d'un même groupe du nom des variables, des classes , du style de présentation </a:t>
            </a:r>
            <a:r>
              <a:rPr lang="fr-FR" b="1" i="1" dirty="0" err="1">
                <a:solidFill>
                  <a:srgbClr val="FF0000"/>
                </a:solidFill>
              </a:rPr>
              <a:t>etc</a:t>
            </a:r>
            <a:r>
              <a:rPr lang="fr-FR" b="1" i="1" dirty="0">
                <a:solidFill>
                  <a:srgbClr val="FF0000"/>
                </a:solidFill>
              </a:rPr>
              <a:t> …..</a:t>
            </a:r>
          </a:p>
          <a:p>
            <a:endParaRPr lang="fr-FR" b="1" i="1" dirty="0">
              <a:solidFill>
                <a:srgbClr val="FF0000"/>
              </a:solidFill>
            </a:endParaRPr>
          </a:p>
          <a:p>
            <a:r>
              <a:rPr lang="fr-FR" b="1" i="1" dirty="0">
                <a:solidFill>
                  <a:srgbClr val="FF0000"/>
                </a:solidFill>
              </a:rPr>
              <a:t>Nota: les noms de variables doivent être explicites. Par exemple:</a:t>
            </a:r>
          </a:p>
          <a:p>
            <a:pPr marL="285750" indent="-285750">
              <a:buFontTx/>
              <a:buChar char="-"/>
            </a:pPr>
            <a:r>
              <a:rPr lang="fr-FR" b="1" i="1" dirty="0" err="1">
                <a:solidFill>
                  <a:srgbClr val="FF0000"/>
                </a:solidFill>
              </a:rPr>
              <a:t>TbNom</a:t>
            </a:r>
            <a:r>
              <a:rPr lang="fr-FR" b="1" i="1" dirty="0">
                <a:solidFill>
                  <a:srgbClr val="FF0000"/>
                </a:solidFill>
              </a:rPr>
              <a:t> pour le </a:t>
            </a:r>
            <a:r>
              <a:rPr lang="fr-FR" b="1" i="1" dirty="0" err="1">
                <a:solidFill>
                  <a:srgbClr val="FF0000"/>
                </a:solidFill>
              </a:rPr>
              <a:t>textBox</a:t>
            </a:r>
            <a:r>
              <a:rPr lang="fr-FR" b="1" i="1" dirty="0">
                <a:solidFill>
                  <a:srgbClr val="FF0000"/>
                </a:solidFill>
              </a:rPr>
              <a:t> du nom</a:t>
            </a:r>
          </a:p>
          <a:p>
            <a:pPr marL="285750" indent="-285750">
              <a:buFontTx/>
              <a:buChar char="-"/>
            </a:pPr>
            <a:r>
              <a:rPr lang="fr-FR" b="1" i="1" dirty="0" err="1">
                <a:solidFill>
                  <a:srgbClr val="FF0000"/>
                </a:solidFill>
              </a:rPr>
              <a:t>BtValider</a:t>
            </a:r>
            <a:r>
              <a:rPr lang="fr-FR" b="1" i="1" dirty="0">
                <a:solidFill>
                  <a:srgbClr val="FF0000"/>
                </a:solidFill>
              </a:rPr>
              <a:t> pour le bouton de validation</a:t>
            </a:r>
          </a:p>
          <a:p>
            <a:pPr marL="285750" indent="-285750">
              <a:buFontTx/>
              <a:buChar char="-"/>
            </a:pPr>
            <a:r>
              <a:rPr lang="fr-FR" b="1" i="1" dirty="0" err="1">
                <a:solidFill>
                  <a:srgbClr val="FF0000"/>
                </a:solidFill>
              </a:rPr>
              <a:t>Cpersonnel</a:t>
            </a:r>
            <a:r>
              <a:rPr lang="fr-FR" b="1" i="1" dirty="0">
                <a:solidFill>
                  <a:srgbClr val="FF0000"/>
                </a:solidFill>
              </a:rPr>
              <a:t> pour la classe Personnel …  </a:t>
            </a:r>
            <a:r>
              <a:rPr lang="fr-FR" b="1" i="1" dirty="0" err="1">
                <a:solidFill>
                  <a:srgbClr val="FF0000"/>
                </a:solidFill>
              </a:rPr>
              <a:t>etc</a:t>
            </a:r>
            <a:r>
              <a:rPr lang="fr-FR" b="1" i="1" dirty="0">
                <a:solidFill>
                  <a:srgbClr val="FF0000"/>
                </a:solidFill>
              </a:rPr>
              <a:t> ….</a:t>
            </a:r>
          </a:p>
          <a:p>
            <a:endParaRPr lang="fr-FR" b="1" i="1" dirty="0">
              <a:solidFill>
                <a:srgbClr val="FF0000"/>
              </a:solidFill>
            </a:endParaRPr>
          </a:p>
          <a:p>
            <a:endParaRPr lang="fr-FR" b="1" i="1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3605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0140402-E735-63AB-B115-05ADBA63D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13" y="759655"/>
            <a:ext cx="9240666" cy="447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05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4E369C46-4880-BCB7-35BF-EDB46FBC4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7741" y="253408"/>
            <a:ext cx="7766936" cy="1096899"/>
          </a:xfrm>
        </p:spPr>
        <p:txBody>
          <a:bodyPr/>
          <a:lstStyle/>
          <a:p>
            <a:pPr algn="ctr"/>
            <a:r>
              <a:rPr lang="fr-FR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Planning </a:t>
            </a:r>
          </a:p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51E26C1-2C82-575C-892A-B3A3A963B0CC}"/>
              </a:ext>
            </a:extLst>
          </p:cNvPr>
          <p:cNvSpPr txBox="1"/>
          <p:nvPr/>
        </p:nvSpPr>
        <p:spPr>
          <a:xfrm flipH="1">
            <a:off x="1671977" y="1518266"/>
            <a:ext cx="71727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FF0000"/>
                </a:solidFill>
              </a:rPr>
              <a:t>Début du mini projet :  lundi 20 mars 2023</a:t>
            </a:r>
          </a:p>
          <a:p>
            <a:endParaRPr lang="fr-FR" b="1" i="1" dirty="0">
              <a:solidFill>
                <a:srgbClr val="FF0000"/>
              </a:solidFill>
            </a:endParaRPr>
          </a:p>
          <a:p>
            <a:r>
              <a:rPr lang="fr-FR" b="1" i="1" dirty="0">
                <a:solidFill>
                  <a:srgbClr val="FF0000"/>
                </a:solidFill>
              </a:rPr>
              <a:t>Développement pendant les séances d'informatique, cours ou Tps, selon les possibilités </a:t>
            </a:r>
            <a:r>
              <a:rPr lang="fr-FR" b="1" i="1">
                <a:solidFill>
                  <a:srgbClr val="FF0000"/>
                </a:solidFill>
              </a:rPr>
              <a:t>des enseignants !</a:t>
            </a:r>
            <a:endParaRPr lang="fr-FR" b="1" i="1" dirty="0">
              <a:solidFill>
                <a:srgbClr val="FF0000"/>
              </a:solidFill>
            </a:endParaRPr>
          </a:p>
          <a:p>
            <a:endParaRPr lang="fr-FR" b="1" i="1" dirty="0">
              <a:solidFill>
                <a:srgbClr val="FF0000"/>
              </a:solidFill>
            </a:endParaRPr>
          </a:p>
          <a:p>
            <a:r>
              <a:rPr lang="fr-FR" b="1" i="1" dirty="0">
                <a:solidFill>
                  <a:srgbClr val="FF0000"/>
                </a:solidFill>
              </a:rPr>
              <a:t>Développement sur votre temps personnel indispensable !!!</a:t>
            </a:r>
          </a:p>
          <a:p>
            <a:endParaRPr lang="fr-FR" b="1" i="1" dirty="0">
              <a:solidFill>
                <a:srgbClr val="FF0000"/>
              </a:solidFill>
            </a:endParaRPr>
          </a:p>
          <a:p>
            <a:r>
              <a:rPr lang="fr-FR" b="1" i="1" dirty="0">
                <a:solidFill>
                  <a:srgbClr val="FF0000"/>
                </a:solidFill>
              </a:rPr>
              <a:t>Contact par mail toujours possible en cas de problème.</a:t>
            </a:r>
          </a:p>
          <a:p>
            <a:endParaRPr lang="fr-FR" b="1" i="1" dirty="0">
              <a:solidFill>
                <a:srgbClr val="FF0000"/>
              </a:solidFill>
            </a:endParaRPr>
          </a:p>
          <a:p>
            <a:r>
              <a:rPr lang="fr-FR" b="1" i="1" u="sng" dirty="0">
                <a:solidFill>
                  <a:srgbClr val="FF0000"/>
                </a:solidFill>
              </a:rPr>
              <a:t>Rendu du dossier final : jeudi 11 mai 17h30 </a:t>
            </a:r>
            <a:r>
              <a:rPr lang="fr-FR" b="1" i="1" u="sng" dirty="0" err="1">
                <a:solidFill>
                  <a:srgbClr val="FF0000"/>
                </a:solidFill>
              </a:rPr>
              <a:t>imprératif</a:t>
            </a:r>
            <a:r>
              <a:rPr lang="fr-FR" b="1" i="1" u="sng" dirty="0">
                <a:solidFill>
                  <a:srgbClr val="FF0000"/>
                </a:solidFill>
              </a:rPr>
              <a:t> !</a:t>
            </a:r>
          </a:p>
          <a:p>
            <a:endParaRPr lang="fr-FR" b="1" i="1" dirty="0">
              <a:solidFill>
                <a:srgbClr val="FF0000"/>
              </a:solidFill>
            </a:endParaRPr>
          </a:p>
          <a:p>
            <a:r>
              <a:rPr lang="fr-FR" b="1" i="1" u="sng" dirty="0">
                <a:solidFill>
                  <a:srgbClr val="FF0000"/>
                </a:solidFill>
              </a:rPr>
              <a:t>Soutenance orale à partir du lundi 13 mai 2023 selon l'ordre de passage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86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4E369C46-4880-BCB7-35BF-EDB46FBC4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2661" y="154082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 de données MySQL, </a:t>
            </a:r>
            <a:r>
              <a:rPr lang="fr-FR" sz="2800" b="1" i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bddpersonnels</a:t>
            </a:r>
            <a:endParaRPr lang="fr-FR" sz="2800" b="1" dirty="0">
              <a:solidFill>
                <a:srgbClr val="FF0000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4256041-75A4-3417-A70C-CE40AC975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09" y="1688122"/>
            <a:ext cx="9404562" cy="298235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FDB8064-EEE2-DA9E-7328-51EE04C90B3C}"/>
              </a:ext>
            </a:extLst>
          </p:cNvPr>
          <p:cNvSpPr txBox="1"/>
          <p:nvPr/>
        </p:nvSpPr>
        <p:spPr>
          <a:xfrm>
            <a:off x="928468" y="4881489"/>
            <a:ext cx="9889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 utilisateurs: 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userBDDR</a:t>
            </a:r>
            <a:r>
              <a:rPr lang="fr-FR" dirty="0"/>
              <a:t> qui n'a que le privilège SELECT (lecture) sur la base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userBDDW</a:t>
            </a:r>
            <a:r>
              <a:rPr lang="fr-FR" dirty="0"/>
              <a:t> qui a les privilèges SELECT UPDATE INSERT ……</a:t>
            </a:r>
          </a:p>
        </p:txBody>
      </p:sp>
    </p:spTree>
    <p:extLst>
      <p:ext uri="{BB962C8B-B14F-4D97-AF65-F5344CB8AC3E}">
        <p14:creationId xmlns:p14="http://schemas.microsoft.com/office/powerpoint/2010/main" val="174724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4E369C46-4880-BCB7-35BF-EDB46FBC4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375" y="196285"/>
            <a:ext cx="7766936" cy="1096899"/>
          </a:xfrm>
        </p:spPr>
        <p:txBody>
          <a:bodyPr/>
          <a:lstStyle/>
          <a:p>
            <a:r>
              <a:rPr lang="fr-FR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 d'utilisation de l'acteur "Gestionnaire" :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11C573F-CEAA-D64C-3EE0-C30B0AC0B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21" y="1204769"/>
            <a:ext cx="8778619" cy="4448462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8D30D8A1-7E89-13CF-FC8C-361F67895929}"/>
              </a:ext>
            </a:extLst>
          </p:cNvPr>
          <p:cNvSpPr/>
          <p:nvPr/>
        </p:nvSpPr>
        <p:spPr>
          <a:xfrm>
            <a:off x="3967088" y="1013255"/>
            <a:ext cx="3123027" cy="109689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651C7A2-1B01-D684-5229-16003481082F}"/>
              </a:ext>
            </a:extLst>
          </p:cNvPr>
          <p:cNvSpPr txBox="1"/>
          <p:nvPr/>
        </p:nvSpPr>
        <p:spPr>
          <a:xfrm flipH="1">
            <a:off x="7230792" y="801858"/>
            <a:ext cx="2096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rgbClr val="FF0000"/>
                </a:solidFill>
              </a:rPr>
              <a:t>IP serveur</a:t>
            </a:r>
          </a:p>
          <a:p>
            <a:r>
              <a:rPr lang="fr-FR" b="1" i="1" dirty="0">
                <a:solidFill>
                  <a:srgbClr val="FF0000"/>
                </a:solidFill>
              </a:rPr>
              <a:t>Port d'écoute</a:t>
            </a:r>
          </a:p>
          <a:p>
            <a:r>
              <a:rPr lang="fr-FR" b="1" i="1" dirty="0">
                <a:solidFill>
                  <a:srgbClr val="FF0000"/>
                </a:solidFill>
              </a:rPr>
              <a:t>Nom </a:t>
            </a:r>
            <a:r>
              <a:rPr lang="fr-FR" b="1" i="1" dirty="0" err="1">
                <a:solidFill>
                  <a:srgbClr val="FF0000"/>
                </a:solidFill>
              </a:rPr>
              <a:t>Bdd</a:t>
            </a:r>
            <a:endParaRPr lang="fr-FR" b="1" i="1" dirty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DAB5526-8074-4A1F-5D89-811332E87F96}"/>
              </a:ext>
            </a:extLst>
          </p:cNvPr>
          <p:cNvSpPr txBox="1"/>
          <p:nvPr/>
        </p:nvSpPr>
        <p:spPr>
          <a:xfrm flipH="1">
            <a:off x="757309" y="4301816"/>
            <a:ext cx="20960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FF0000"/>
                </a:solidFill>
              </a:rPr>
              <a:t>Accès à la BDD: </a:t>
            </a:r>
            <a:r>
              <a:rPr lang="fr-FR" dirty="0">
                <a:solidFill>
                  <a:srgbClr val="FF0000"/>
                </a:solidFill>
              </a:rPr>
              <a:t>login : </a:t>
            </a:r>
            <a:r>
              <a:rPr lang="fr-FR" b="1" dirty="0" err="1">
                <a:solidFill>
                  <a:srgbClr val="FF0000"/>
                </a:solidFill>
              </a:rPr>
              <a:t>userBDDW</a:t>
            </a:r>
            <a:r>
              <a:rPr lang="fr-FR" dirty="0">
                <a:solidFill>
                  <a:srgbClr val="FF0000"/>
                </a:solidFill>
              </a:rPr>
              <a:t>,</a:t>
            </a:r>
          </a:p>
          <a:p>
            <a:r>
              <a:rPr lang="fr-FR" dirty="0">
                <a:solidFill>
                  <a:srgbClr val="FF0000"/>
                </a:solidFill>
              </a:rPr>
              <a:t>mot de passe : </a:t>
            </a:r>
            <a:r>
              <a:rPr lang="fr-FR" b="1" dirty="0">
                <a:solidFill>
                  <a:srgbClr val="FF0000"/>
                </a:solidFill>
              </a:rPr>
              <a:t>Password1234@il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732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4E369C46-4880-BCB7-35BF-EDB46FBC4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375" y="196285"/>
            <a:ext cx="7766936" cy="1096899"/>
          </a:xfrm>
        </p:spPr>
        <p:txBody>
          <a:bodyPr/>
          <a:lstStyle/>
          <a:p>
            <a:r>
              <a:rPr lang="fr-FR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 d'utilisation de l'acteur "Gestionnaire" :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11C573F-CEAA-D64C-3EE0-C30B0AC0B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50" y="1204769"/>
            <a:ext cx="8778619" cy="4448462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8D30D8A1-7E89-13CF-FC8C-361F67895929}"/>
              </a:ext>
            </a:extLst>
          </p:cNvPr>
          <p:cNvSpPr/>
          <p:nvPr/>
        </p:nvSpPr>
        <p:spPr>
          <a:xfrm>
            <a:off x="3922347" y="2160203"/>
            <a:ext cx="3339974" cy="131300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18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4E369C46-4880-BCB7-35BF-EDB46FBC4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375" y="196285"/>
            <a:ext cx="7766936" cy="1096899"/>
          </a:xfrm>
        </p:spPr>
        <p:txBody>
          <a:bodyPr/>
          <a:lstStyle/>
          <a:p>
            <a:r>
              <a:rPr lang="fr-FR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 d'utilisation de l'acteur "Gestionnaire" :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11C573F-CEAA-D64C-3EE0-C30B0AC0B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50" y="1204769"/>
            <a:ext cx="8778619" cy="4448462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8D30D8A1-7E89-13CF-FC8C-361F67895929}"/>
              </a:ext>
            </a:extLst>
          </p:cNvPr>
          <p:cNvSpPr/>
          <p:nvPr/>
        </p:nvSpPr>
        <p:spPr>
          <a:xfrm>
            <a:off x="3908280" y="3429000"/>
            <a:ext cx="3339974" cy="131300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527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4E369C46-4880-BCB7-35BF-EDB46FBC4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375" y="196285"/>
            <a:ext cx="7766936" cy="1096899"/>
          </a:xfrm>
        </p:spPr>
        <p:txBody>
          <a:bodyPr/>
          <a:lstStyle/>
          <a:p>
            <a:r>
              <a:rPr lang="fr-FR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 d'utilisation de l'acteur "Gestionnaire" :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11C573F-CEAA-D64C-3EE0-C30B0AC0B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50" y="1204769"/>
            <a:ext cx="8778619" cy="4448462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8D30D8A1-7E89-13CF-FC8C-361F67895929}"/>
              </a:ext>
            </a:extLst>
          </p:cNvPr>
          <p:cNvSpPr/>
          <p:nvPr/>
        </p:nvSpPr>
        <p:spPr>
          <a:xfrm>
            <a:off x="3908280" y="4582551"/>
            <a:ext cx="3339974" cy="131300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24331EA-26CE-2251-0339-9A5AD5629A8A}"/>
              </a:ext>
            </a:extLst>
          </p:cNvPr>
          <p:cNvSpPr txBox="1"/>
          <p:nvPr/>
        </p:nvSpPr>
        <p:spPr>
          <a:xfrm flipH="1">
            <a:off x="1459787" y="4776068"/>
            <a:ext cx="20960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rgbClr val="FF0000"/>
                </a:solidFill>
              </a:rPr>
              <a:t>Nom prénom</a:t>
            </a:r>
          </a:p>
          <a:p>
            <a:r>
              <a:rPr lang="fr-FR" b="1" i="1" dirty="0">
                <a:solidFill>
                  <a:srgbClr val="FF0000"/>
                </a:solidFill>
              </a:rPr>
              <a:t>Service</a:t>
            </a:r>
          </a:p>
          <a:p>
            <a:r>
              <a:rPr lang="fr-FR" b="1" i="1" dirty="0">
                <a:solidFill>
                  <a:srgbClr val="FF0000"/>
                </a:solidFill>
              </a:rPr>
              <a:t>Fonction</a:t>
            </a:r>
          </a:p>
          <a:p>
            <a:r>
              <a:rPr lang="fr-FR" b="1" i="1" dirty="0">
                <a:solidFill>
                  <a:srgbClr val="00B050"/>
                </a:solidFill>
              </a:rPr>
              <a:t>Photo 300px</a:t>
            </a:r>
          </a:p>
          <a:p>
            <a:r>
              <a:rPr lang="fr-FR" b="1" i="1" dirty="0">
                <a:solidFill>
                  <a:srgbClr val="00B050"/>
                </a:solidFill>
              </a:rPr>
              <a:t>Téléphone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335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4E369C46-4880-BCB7-35BF-EDB46FBC4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375" y="196285"/>
            <a:ext cx="7766936" cy="1096899"/>
          </a:xfrm>
        </p:spPr>
        <p:txBody>
          <a:bodyPr/>
          <a:lstStyle/>
          <a:p>
            <a:r>
              <a:rPr lang="fr-FR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 d'utilisation de l'acteur "Gestionnaire" :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11C573F-CEAA-D64C-3EE0-C30B0AC0B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62" y="1204769"/>
            <a:ext cx="8778619" cy="4448462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8D30D8A1-7E89-13CF-FC8C-361F67895929}"/>
              </a:ext>
            </a:extLst>
          </p:cNvPr>
          <p:cNvSpPr/>
          <p:nvPr/>
        </p:nvSpPr>
        <p:spPr>
          <a:xfrm>
            <a:off x="8161465" y="2756275"/>
            <a:ext cx="1699988" cy="149144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651C7A2-1B01-D684-5229-16003481082F}"/>
              </a:ext>
            </a:extLst>
          </p:cNvPr>
          <p:cNvSpPr txBox="1"/>
          <p:nvPr/>
        </p:nvSpPr>
        <p:spPr>
          <a:xfrm flipH="1">
            <a:off x="7301130" y="1293184"/>
            <a:ext cx="2421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rgbClr val="FF0000"/>
                </a:solidFill>
              </a:rPr>
              <a:t>Vérification des identifiants</a:t>
            </a:r>
          </a:p>
          <a:p>
            <a:r>
              <a:rPr lang="fr-FR" b="1" i="1" dirty="0">
                <a:solidFill>
                  <a:srgbClr val="FF0000"/>
                </a:solidFill>
              </a:rPr>
              <a:t>dans la table </a:t>
            </a:r>
            <a:r>
              <a:rPr lang="fr-FR" b="1" i="1" dirty="0" err="1">
                <a:solidFill>
                  <a:srgbClr val="FF0000"/>
                </a:solidFill>
              </a:rPr>
              <a:t>Users</a:t>
            </a:r>
            <a:r>
              <a:rPr lang="fr-FR" b="1" i="1" dirty="0">
                <a:solidFill>
                  <a:srgbClr val="FF0000"/>
                </a:solidFill>
              </a:rPr>
              <a:t>:</a:t>
            </a:r>
          </a:p>
          <a:p>
            <a:r>
              <a:rPr lang="fr-FR" b="1" i="1" dirty="0">
                <a:solidFill>
                  <a:srgbClr val="FF0000"/>
                </a:solidFill>
              </a:rPr>
              <a:t>Admin</a:t>
            </a:r>
          </a:p>
          <a:p>
            <a:r>
              <a:rPr lang="fr-FR" b="1" i="1" dirty="0">
                <a:solidFill>
                  <a:srgbClr val="FF0000"/>
                </a:solidFill>
              </a:rPr>
              <a:t>Password1234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330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4E369C46-4880-BCB7-35BF-EDB46FBC4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23950" y="120264"/>
            <a:ext cx="10525348" cy="1116321"/>
          </a:xfrm>
        </p:spPr>
        <p:txBody>
          <a:bodyPr/>
          <a:lstStyle/>
          <a:p>
            <a:r>
              <a:rPr lang="fr-FR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 d'utilisation de l'acteur "Simple membre du personnel "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A027DC-7210-19EB-0089-A032B1F76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79" y="1236584"/>
            <a:ext cx="10531737" cy="3881105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D83B14CF-D6C6-845F-6CEE-8FBC40F19807}"/>
              </a:ext>
            </a:extLst>
          </p:cNvPr>
          <p:cNvSpPr/>
          <p:nvPr/>
        </p:nvSpPr>
        <p:spPr>
          <a:xfrm>
            <a:off x="2138288" y="1101746"/>
            <a:ext cx="3318615" cy="12432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D50614-4658-3C45-FA2E-42194DAF2895}"/>
              </a:ext>
            </a:extLst>
          </p:cNvPr>
          <p:cNvSpPr txBox="1"/>
          <p:nvPr/>
        </p:nvSpPr>
        <p:spPr>
          <a:xfrm flipH="1">
            <a:off x="6400468" y="846207"/>
            <a:ext cx="20960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rgbClr val="FF0000"/>
                </a:solidFill>
              </a:rPr>
              <a:t>IP serveur</a:t>
            </a:r>
          </a:p>
          <a:p>
            <a:r>
              <a:rPr lang="fr-FR" b="1" i="1" dirty="0">
                <a:solidFill>
                  <a:srgbClr val="FF0000"/>
                </a:solidFill>
              </a:rPr>
              <a:t>Port d'écoute</a:t>
            </a:r>
          </a:p>
          <a:p>
            <a:r>
              <a:rPr lang="fr-FR" b="1" i="1" dirty="0">
                <a:solidFill>
                  <a:srgbClr val="FF0000"/>
                </a:solidFill>
              </a:rPr>
              <a:t>Nom </a:t>
            </a:r>
            <a:r>
              <a:rPr lang="fr-FR" b="1" i="1" dirty="0" err="1">
                <a:solidFill>
                  <a:srgbClr val="FF0000"/>
                </a:solidFill>
              </a:rPr>
              <a:t>Bdd</a:t>
            </a:r>
            <a:endParaRPr lang="fr-FR" b="1" i="1" dirty="0">
              <a:solidFill>
                <a:srgbClr val="FF0000"/>
              </a:solidFill>
            </a:endParaRPr>
          </a:p>
          <a:p>
            <a:r>
              <a:rPr lang="fr-FR" b="1" i="1" dirty="0">
                <a:solidFill>
                  <a:srgbClr val="FF0000"/>
                </a:solidFill>
              </a:rPr>
              <a:t>Login</a:t>
            </a:r>
          </a:p>
          <a:p>
            <a:r>
              <a:rPr lang="fr-FR" b="1" i="1" dirty="0" err="1">
                <a:solidFill>
                  <a:srgbClr val="FF0000"/>
                </a:solidFill>
              </a:rPr>
              <a:t>Mdp</a:t>
            </a:r>
            <a:endParaRPr lang="fr-FR" b="1" i="1" dirty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FE759AF-482F-F2B4-1785-9BFE9116A5F8}"/>
              </a:ext>
            </a:extLst>
          </p:cNvPr>
          <p:cNvSpPr txBox="1"/>
          <p:nvPr/>
        </p:nvSpPr>
        <p:spPr>
          <a:xfrm flipH="1">
            <a:off x="465540" y="4513007"/>
            <a:ext cx="20960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FF0000"/>
                </a:solidFill>
              </a:rPr>
              <a:t>Accès à la BDD: </a:t>
            </a:r>
            <a:r>
              <a:rPr lang="fr-FR" dirty="0">
                <a:solidFill>
                  <a:srgbClr val="FF0000"/>
                </a:solidFill>
              </a:rPr>
              <a:t>login : </a:t>
            </a:r>
            <a:r>
              <a:rPr lang="fr-FR" b="1" dirty="0" err="1">
                <a:solidFill>
                  <a:srgbClr val="FF0000"/>
                </a:solidFill>
              </a:rPr>
              <a:t>userBDDR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mot de passe : </a:t>
            </a:r>
            <a:r>
              <a:rPr lang="fr-FR" b="1" dirty="0">
                <a:solidFill>
                  <a:srgbClr val="FF0000"/>
                </a:solidFill>
              </a:rPr>
              <a:t>Password1234@il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596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</TotalTime>
  <Words>856</Words>
  <Application>Microsoft Office PowerPoint</Application>
  <PresentationFormat>Grand écran</PresentationFormat>
  <Paragraphs>114</Paragraphs>
  <Slides>20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7" baseType="lpstr">
      <vt:lpstr>Arial</vt:lpstr>
      <vt:lpstr>Calibri</vt:lpstr>
      <vt:lpstr>Times New Roman</vt:lpstr>
      <vt:lpstr>Trebuchet MS</vt:lpstr>
      <vt:lpstr>Wingdings</vt:lpstr>
      <vt:lpstr>Wingdings 3</vt:lpstr>
      <vt:lpstr>Facette</vt:lpstr>
      <vt:lpstr>Projet Trombinoscope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Trombinoscope</dc:title>
  <dc:creator>Legall Serge</dc:creator>
  <cp:lastModifiedBy>Legall Serge</cp:lastModifiedBy>
  <cp:revision>16</cp:revision>
  <dcterms:created xsi:type="dcterms:W3CDTF">2023-03-10T07:11:45Z</dcterms:created>
  <dcterms:modified xsi:type="dcterms:W3CDTF">2023-03-14T17:42:34Z</dcterms:modified>
</cp:coreProperties>
</file>