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350" r:id="rId6"/>
  </p:sldIdLst>
  <p:sldSz cx="9144000" cy="5143500" type="screen16x9"/>
  <p:notesSz cx="6858000" cy="9144000"/>
  <p:embeddedFontLst>
    <p:embeddedFont>
      <p:font typeface="Denk One" panose="020B0604020202020204" charset="0"/>
      <p:regular r:id="rId8"/>
    </p:embeddedFon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Orbitron" panose="020B0604020202020204" charset="0"/>
      <p:regular r:id="rId13"/>
      <p:bold r:id="rId14"/>
    </p:embeddedFont>
    <p:embeddedFont>
      <p:font typeface="Quicksan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A573"/>
    <a:srgbClr val="FC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AE0F9-CA39-4E19-9536-D055D513AF70}">
  <a:tblStyle styleId="{1D7AE0F9-CA39-4E19-9536-D055D513A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rgbClr val="FF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rgbClr val="E7905C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6D541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rgbClr val="FF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21D0DA"/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rgbClr val="E7905C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rgbClr val="A0FDF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rgbClr val="FFA4A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rgbClr val="FFFBF8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" name="Google Shape;40;p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rgbClr val="FF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rgbClr val="E7905C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D541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rgbClr val="A0FDF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6D5416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rgbClr val="FFA4A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6D5416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rgbClr val="FFFBF8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6D5416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0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6" r:id="rId5"/>
    <p:sldLayoutId id="2147483706" r:id="rId6"/>
    <p:sldLayoutId id="2147483707" r:id="rId7"/>
    <p:sldLayoutId id="2147483708" r:id="rId8"/>
    <p:sldLayoutId id="214748370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7"/>
          <p:cNvSpPr txBox="1">
            <a:spLocks noGrp="1"/>
          </p:cNvSpPr>
          <p:nvPr>
            <p:ph type="ctrTitle"/>
          </p:nvPr>
        </p:nvSpPr>
        <p:spPr>
          <a:xfrm>
            <a:off x="624269" y="894980"/>
            <a:ext cx="4487853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Paradigma</a:t>
            </a:r>
            <a:br>
              <a:rPr lang="es-MX" dirty="0"/>
            </a:br>
            <a:r>
              <a:rPr lang="es-MX" dirty="0"/>
              <a:t>Imperativo</a:t>
            </a:r>
            <a:endParaRPr dirty="0"/>
          </a:p>
        </p:txBody>
      </p:sp>
      <p:sp>
        <p:nvSpPr>
          <p:cNvPr id="1204" name="Google Shape;1204;p67"/>
          <p:cNvSpPr/>
          <p:nvPr/>
        </p:nvSpPr>
        <p:spPr>
          <a:xfrm>
            <a:off x="719999" y="3778125"/>
            <a:ext cx="4170655" cy="53756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05" name="Google Shape;1205;p67"/>
          <p:cNvSpPr txBox="1">
            <a:spLocks noGrp="1"/>
          </p:cNvSpPr>
          <p:nvPr>
            <p:ph type="subTitle" idx="1"/>
          </p:nvPr>
        </p:nvSpPr>
        <p:spPr>
          <a:xfrm>
            <a:off x="830289" y="3854736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Lenguaje de Programación: </a:t>
            </a:r>
            <a:r>
              <a:rPr lang="es-MX" b="1" dirty="0" err="1"/>
              <a:t>Rust</a:t>
            </a:r>
            <a:endParaRPr b="1" dirty="0"/>
          </a:p>
        </p:txBody>
      </p:sp>
      <p:grpSp>
        <p:nvGrpSpPr>
          <p:cNvPr id="1206" name="Google Shape;1206;p67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07" name="Google Shape;1207;p67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7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67"/>
          <p:cNvGrpSpPr/>
          <p:nvPr/>
        </p:nvGrpSpPr>
        <p:grpSpPr>
          <a:xfrm>
            <a:off x="5242752" y="804591"/>
            <a:ext cx="3125393" cy="2818373"/>
            <a:chOff x="720000" y="1104475"/>
            <a:chExt cx="3596049" cy="3208625"/>
          </a:xfrm>
        </p:grpSpPr>
        <p:sp>
          <p:nvSpPr>
            <p:cNvPr id="1211" name="Google Shape;1211;p67"/>
            <p:cNvSpPr/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rgbClr val="6D5416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7"/>
            <p:cNvSpPr/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ffectLst>
              <a:outerShdw blurRad="57150" dist="19050" dir="5460000" algn="bl" rotWithShape="0">
                <a:srgbClr val="6D5416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7"/>
            <p:cNvSpPr/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ffectLst>
              <a:outerShdw blurRad="57150" dist="19050" dir="5460000" algn="bl" rotWithShape="0">
                <a:srgbClr val="6D5416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7"/>
            <p:cNvSpPr/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6D5416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7"/>
            <p:cNvSpPr/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6D5416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6D5416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rgbClr val="FFFBF8"/>
                </a:gs>
                <a:gs pos="100000">
                  <a:srgbClr val="E7905C">
                    <a:alpha val="3725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rgbClr val="6D5416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8" name="Google Shape;1218;p67"/>
            <p:cNvGrpSpPr/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1219" name="Google Shape;1219;p67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BF8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rgbClr val="6D5416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0" name="Google Shape;1220;p67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1" name="Google Shape;1221;p67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6D5416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67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6D5416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67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6D5416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67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6D5416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5" name="Google Shape;1225;p67"/>
            <p:cNvGrpSpPr/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1226" name="Google Shape;1226;p67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BF8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rgbClr val="6D5416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67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67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7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67"/>
            <p:cNvGrpSpPr/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1231" name="Google Shape;1231;p67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rgbClr val="E7905C"/>
              </a:solidFill>
              <a:ln>
                <a:noFill/>
              </a:ln>
              <a:effectLst>
                <a:outerShdw blurRad="57150" dist="76200" dir="5400000" algn="bl" rotWithShape="0">
                  <a:srgbClr val="6D5416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67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BF8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67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BF8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7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BF8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5" name="Google Shape;1235;p67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rgbClr val="EE8481"/>
            </a:solidFill>
            <a:ln>
              <a:noFill/>
            </a:ln>
            <a:effectLst>
              <a:outerShdw blurRad="71438" dist="47625" dir="5400000" algn="bl" rotWithShape="0">
                <a:srgbClr val="6D5416">
                  <a:alpha val="18000"/>
                </a:srgb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6" name="Google Shape;1236;p67"/>
            <p:cNvGrpSpPr/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1237" name="Google Shape;1237;p67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28575" dir="5400000" algn="bl" rotWithShape="0">
                  <a:srgbClr val="6D5416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7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rgbClr val="D5753B"/>
              </a:solidFill>
              <a:ln>
                <a:noFill/>
              </a:ln>
              <a:effectLst>
                <a:outerShdw blurRad="57150" dist="19050" dir="5460000" algn="bl" rotWithShape="0">
                  <a:srgbClr val="6D5416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67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rgbClr val="755FFF"/>
              </a:solidFill>
              <a:ln>
                <a:noFill/>
              </a:ln>
              <a:effectLst>
                <a:outerShdw blurRad="57150" dist="19050" dir="5460000" algn="bl" rotWithShape="0">
                  <a:srgbClr val="6D5416">
                    <a:alpha val="15000"/>
                  </a:srgb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0" name="Google Shape;1240;p67"/>
            <p:cNvSpPr/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rgbClr val="6D5416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1" name="Google Shape;1241;p67"/>
            <p:cNvGrpSpPr/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1242" name="Google Shape;1242;p67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rgbClr val="37DDA5"/>
              </a:solidFill>
              <a:ln>
                <a:noFill/>
              </a:ln>
              <a:effectLst>
                <a:outerShdw blurRad="57150" dist="19050" dir="5460000" algn="bl" rotWithShape="0">
                  <a:srgbClr val="6D5416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67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rgbClr val="755FFF"/>
              </a:solidFill>
              <a:ln>
                <a:noFill/>
              </a:ln>
              <a:effectLst>
                <a:outerShdw blurRad="57150" dist="19050" dir="5460000" algn="bl" rotWithShape="0">
                  <a:srgbClr val="6D5416">
                    <a:alpha val="15000"/>
                  </a:srgb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67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rgbClr val="6D5416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7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rgbClr val="FFA4A4"/>
              </a:solidFill>
              <a:ln>
                <a:noFill/>
              </a:ln>
              <a:effectLst>
                <a:outerShdw blurRad="57150" dist="19050" dir="5460000" algn="bl" rotWithShape="0">
                  <a:srgbClr val="6D5416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7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rgbClr val="A0FDFD"/>
              </a:solidFill>
              <a:ln>
                <a:noFill/>
              </a:ln>
              <a:effectLst>
                <a:outerShdw blurRad="57150" dist="19050" dir="5460000" algn="bl" rotWithShape="0">
                  <a:srgbClr val="6D5416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7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rgbClr val="755FFF"/>
              </a:solidFill>
              <a:ln>
                <a:noFill/>
              </a:ln>
              <a:effectLst>
                <a:outerShdw blurRad="57150" dist="19050" dir="5460000" algn="bl" rotWithShape="0">
                  <a:srgbClr val="6D5416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67"/>
            <p:cNvGrpSpPr/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1249" name="Google Shape;1249;p67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rgbClr val="6D5416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67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BF8"/>
                  </a:gs>
                  <a:gs pos="100000">
                    <a:srgbClr val="D5753B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rgbClr val="6D5416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67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BDBB"/>
                  </a:gs>
                  <a:gs pos="100000">
                    <a:srgbClr val="E0534E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rgbClr val="6D5416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7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28575" dist="19050" dir="5280000" algn="bl" rotWithShape="0">
                  <a:srgbClr val="6D5416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7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28575" dist="19050" dir="5280000" algn="bl" rotWithShape="0">
                  <a:srgbClr val="6D5416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7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28575" dist="19050" dir="5280000" algn="bl" rotWithShape="0">
                  <a:srgbClr val="6D5416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5" name="Google Shape;1255;p67"/>
            <p:cNvGrpSpPr/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1256" name="Google Shape;1256;p67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7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rgbClr val="21D0DA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67"/>
            <p:cNvGrpSpPr/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1259" name="Google Shape;1259;p67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rgbClr val="EE848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67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1" name="Google Shape;1261;p67"/>
            <p:cNvGrpSpPr/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1262" name="Google Shape;1262;p67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rgbClr val="FFFBF8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rgbClr val="6D5416">
                    <a:alpha val="3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3" name="Google Shape;1263;p67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4" name="Google Shape;1264;p67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rgbClr val="37DDA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67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67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7" name="Google Shape;1267;p67"/>
            <p:cNvGrpSpPr/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1268" name="Google Shape;1268;p67"/>
              <p:cNvSpPr/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6D5416"/>
              </a:solidFill>
              <a:ln>
                <a:noFill/>
              </a:ln>
              <a:effectLst>
                <a:outerShdw blurRad="57150" dist="38100" dir="5400000" algn="bl" rotWithShape="0">
                  <a:srgbClr val="6D5416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7"/>
              <p:cNvSpPr/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rgbClr val="21D0DA"/>
              </a:solidFill>
              <a:ln>
                <a:noFill/>
              </a:ln>
              <a:effectLst>
                <a:outerShdw blurRad="57150" dist="47625" dir="5400000" algn="bl" rotWithShape="0">
                  <a:srgbClr val="6D5416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0" name="Google Shape;1270;p67"/>
            <p:cNvGrpSpPr/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1271" name="Google Shape;1271;p67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rgbClr val="D5753B"/>
              </a:solidFill>
              <a:ln>
                <a:noFill/>
              </a:ln>
              <a:effectLst>
                <a:outerShdw blurRad="57150" dist="38100" dir="5400000" algn="bl" rotWithShape="0">
                  <a:srgbClr val="6D5416">
                    <a:alpha val="2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7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7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7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7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7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7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FFBF8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7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rgbClr val="37DDA5"/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7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7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67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rgbClr val="6D5416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2" name="Google Shape;1282;p67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283" name="Google Shape;1283;p67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57150" dir="5400000" algn="bl" rotWithShape="0">
                  <a:srgbClr val="6D5416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7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57150" dir="5400000" algn="bl" rotWithShape="0">
                  <a:srgbClr val="6D5416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7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57150" dir="5400000" algn="bl" rotWithShape="0">
                  <a:srgbClr val="6D5416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7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57150" dir="5400000" algn="bl" rotWithShape="0">
                  <a:srgbClr val="6D5416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67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  <a:effectLst>
                <a:outerShdw blurRad="57150" dist="57150" dir="5400000" algn="bl" rotWithShape="0">
                  <a:srgbClr val="6D5416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cartoon of a crab&#10;&#10;Description automatically generated">
            <a:extLst>
              <a:ext uri="{FF2B5EF4-FFF2-40B4-BE49-F238E27FC236}">
                <a16:creationId xmlns:a16="http://schemas.microsoft.com/office/drawing/2014/main" id="{2A8287EC-2F43-20EA-56DD-854969B7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37" y="2984800"/>
            <a:ext cx="1612704" cy="107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37E068-2EFE-358E-1E75-9ECEC4FA6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37" y="3652256"/>
            <a:ext cx="1147404" cy="11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" grpId="0" animBg="1"/>
      <p:bldP spid="120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8"/>
          <p:cNvSpPr txBox="1">
            <a:spLocks noGrp="1"/>
          </p:cNvSpPr>
          <p:nvPr>
            <p:ph type="title"/>
          </p:nvPr>
        </p:nvSpPr>
        <p:spPr>
          <a:xfrm>
            <a:off x="720000" y="869449"/>
            <a:ext cx="213316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Orbitron"/>
                <a:ea typeface="Orbitron"/>
                <a:cs typeface="Orbitron"/>
                <a:sym typeface="Orbitron"/>
              </a:rPr>
              <a:t>¿Qué es?</a:t>
            </a:r>
            <a:endParaRPr b="1" dirty="0"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1294" name="Google Shape;1294;p68"/>
          <p:cNvGrpSpPr/>
          <p:nvPr/>
        </p:nvGrpSpPr>
        <p:grpSpPr>
          <a:xfrm>
            <a:off x="8236625" y="4105445"/>
            <a:ext cx="501556" cy="570430"/>
            <a:chOff x="10190200" y="4253570"/>
            <a:chExt cx="501556" cy="570430"/>
          </a:xfrm>
        </p:grpSpPr>
        <p:sp>
          <p:nvSpPr>
            <p:cNvPr id="1295" name="Google Shape;1295;p68"/>
            <p:cNvSpPr/>
            <p:nvPr/>
          </p:nvSpPr>
          <p:spPr>
            <a:xfrm>
              <a:off x="10440975" y="4253570"/>
              <a:ext cx="250781" cy="250235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10190200" y="45732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716E4B7-012E-A2AE-C8B1-C66FFCCD8DDD}"/>
              </a:ext>
            </a:extLst>
          </p:cNvPr>
          <p:cNvSpPr txBox="1"/>
          <p:nvPr/>
        </p:nvSpPr>
        <p:spPr>
          <a:xfrm>
            <a:off x="567163" y="1421734"/>
            <a:ext cx="4572000" cy="858857"/>
          </a:xfrm>
          <a:prstGeom prst="horizontalScroll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333333"/>
                </a:solidFill>
                <a:effectLst/>
                <a:latin typeface="OpenSansRegular"/>
              </a:rPr>
              <a:t>Es el paradigma de programación más antiguo. De acuerdo con este paradigma, un programa consiste en una </a:t>
            </a:r>
            <a:r>
              <a:rPr lang="es-MX" sz="1200" b="1" i="0" dirty="0">
                <a:solidFill>
                  <a:srgbClr val="333333"/>
                </a:solidFill>
                <a:effectLst/>
                <a:latin typeface="OpenSansRegular"/>
              </a:rPr>
              <a:t>secuencia claramente definida de instrucciones para un ordenador</a:t>
            </a:r>
            <a:r>
              <a:rPr lang="es-MX" sz="1200" b="0" i="0" dirty="0">
                <a:solidFill>
                  <a:srgbClr val="333333"/>
                </a:solidFill>
                <a:effectLst/>
                <a:latin typeface="OpenSansRegular"/>
              </a:rPr>
              <a:t>.</a:t>
            </a:r>
            <a:endParaRPr lang="en-US" sz="1200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91FA2BB1-3296-58B2-B585-5A53CD82BB93}"/>
              </a:ext>
            </a:extLst>
          </p:cNvPr>
          <p:cNvSpPr/>
          <p:nvPr/>
        </p:nvSpPr>
        <p:spPr>
          <a:xfrm flipV="1">
            <a:off x="1616706" y="2397988"/>
            <a:ext cx="1236457" cy="1295313"/>
          </a:xfrm>
          <a:prstGeom prst="bentArrow">
            <a:avLst>
              <a:gd name="adj1" fmla="val 25000"/>
              <a:gd name="adj2" fmla="val 26571"/>
              <a:gd name="adj3" fmla="val 25000"/>
              <a:gd name="adj4" fmla="val 269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Google Shape;1292;p68">
            <a:extLst>
              <a:ext uri="{FF2B5EF4-FFF2-40B4-BE49-F238E27FC236}">
                <a16:creationId xmlns:a16="http://schemas.microsoft.com/office/drawing/2014/main" id="{B3878B19-5DD7-BCF2-86FA-0A1F6685FA15}"/>
              </a:ext>
            </a:extLst>
          </p:cNvPr>
          <p:cNvSpPr txBox="1">
            <a:spLocks/>
          </p:cNvSpPr>
          <p:nvPr/>
        </p:nvSpPr>
        <p:spPr>
          <a:xfrm>
            <a:off x="5021836" y="987213"/>
            <a:ext cx="21331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9" name="Google Shape;1292;p68">
            <a:extLst>
              <a:ext uri="{FF2B5EF4-FFF2-40B4-BE49-F238E27FC236}">
                <a16:creationId xmlns:a16="http://schemas.microsoft.com/office/drawing/2014/main" id="{CEE1ED74-098E-0399-9156-A3F2CDFE6D00}"/>
              </a:ext>
            </a:extLst>
          </p:cNvPr>
          <p:cNvSpPr txBox="1">
            <a:spLocks/>
          </p:cNvSpPr>
          <p:nvPr/>
        </p:nvSpPr>
        <p:spPr>
          <a:xfrm>
            <a:off x="1106671" y="3852400"/>
            <a:ext cx="24473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8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</a:rPr>
              <a:t>Lenguajes que </a:t>
            </a:r>
          </a:p>
          <a:p>
            <a:pPr algn="ctr"/>
            <a:r>
              <a:rPr lang="es-MX" sz="18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</a:rPr>
              <a:t>lo soportan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0FFCD-B377-A722-B634-D625C771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14" y="2280591"/>
            <a:ext cx="1026825" cy="1026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E4F0DE-52CE-E4D0-8931-CA587A0BC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511" y="3488000"/>
            <a:ext cx="1037691" cy="10376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E6A6AD-77D8-382A-D85B-9A9FAA571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406" y="2298618"/>
            <a:ext cx="1037691" cy="1037691"/>
          </a:xfrm>
          <a:prstGeom prst="rect">
            <a:avLst/>
          </a:prstGeom>
        </p:spPr>
      </p:pic>
      <p:pic>
        <p:nvPicPr>
          <p:cNvPr id="23" name="Picture 22" descr="A logo of a company&#10;&#10;Description automatically generated">
            <a:extLst>
              <a:ext uri="{FF2B5EF4-FFF2-40B4-BE49-F238E27FC236}">
                <a16:creationId xmlns:a16="http://schemas.microsoft.com/office/drawing/2014/main" id="{FE9D9690-E914-C068-F930-9BF8B3CBC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2000" y="3439418"/>
            <a:ext cx="1236457" cy="123645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F12F4C-430D-C7D8-6B78-0D2F9C2A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66" y="3522104"/>
            <a:ext cx="982099" cy="9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bol | Slide Set">
            <a:extLst>
              <a:ext uri="{FF2B5EF4-FFF2-40B4-BE49-F238E27FC236}">
                <a16:creationId xmlns:a16="http://schemas.microsoft.com/office/drawing/2014/main" id="{7B95B617-7186-66DF-B2D7-A23AB77B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50" y="2408630"/>
            <a:ext cx="1448262" cy="8176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" grpId="0"/>
      <p:bldP spid="5" grpId="0" animBg="1"/>
      <p:bldP spid="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6 ventajas y desventajas de utilizar un chatbot por un experto – Cliengo  Blog">
            <a:extLst>
              <a:ext uri="{FF2B5EF4-FFF2-40B4-BE49-F238E27FC236}">
                <a16:creationId xmlns:a16="http://schemas.microsoft.com/office/drawing/2014/main" id="{D9C365D8-1411-8627-1EFC-FA2784441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139">
            <a:off x="4865754" y="3398324"/>
            <a:ext cx="3559487" cy="9875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6 ventajas y desventajas de utilizar un chatbot por un experto – Cliengo  Blog">
            <a:extLst>
              <a:ext uri="{FF2B5EF4-FFF2-40B4-BE49-F238E27FC236}">
                <a16:creationId xmlns:a16="http://schemas.microsoft.com/office/drawing/2014/main" id="{F6456B79-61B8-0F6F-8641-52F83118C7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"/>
          <a:stretch/>
        </p:blipFill>
        <p:spPr bwMode="auto">
          <a:xfrm rot="602847">
            <a:off x="683103" y="3549398"/>
            <a:ext cx="3808889" cy="8969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0" name="Google Shape;1320;p69"/>
          <p:cNvGrpSpPr/>
          <p:nvPr/>
        </p:nvGrpSpPr>
        <p:grpSpPr>
          <a:xfrm>
            <a:off x="3773215" y="221821"/>
            <a:ext cx="1422619" cy="908118"/>
            <a:chOff x="1964262" y="3133859"/>
            <a:chExt cx="1422619" cy="908118"/>
          </a:xfrm>
        </p:grpSpPr>
        <p:grpSp>
          <p:nvGrpSpPr>
            <p:cNvPr id="1321" name="Google Shape;1321;p69"/>
            <p:cNvGrpSpPr/>
            <p:nvPr/>
          </p:nvGrpSpPr>
          <p:grpSpPr>
            <a:xfrm>
              <a:off x="2627043" y="3133859"/>
              <a:ext cx="759839" cy="908118"/>
              <a:chOff x="7948975" y="1691400"/>
              <a:chExt cx="623125" cy="744725"/>
            </a:xfrm>
          </p:grpSpPr>
          <p:sp>
            <p:nvSpPr>
              <p:cNvPr id="1322" name="Google Shape;1322;p69"/>
              <p:cNvSpPr/>
              <p:nvPr/>
            </p:nvSpPr>
            <p:spPr>
              <a:xfrm>
                <a:off x="7948975" y="1770425"/>
                <a:ext cx="623125" cy="6657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6628" extrusionOk="0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69"/>
              <p:cNvSpPr/>
              <p:nvPr/>
            </p:nvSpPr>
            <p:spPr>
              <a:xfrm>
                <a:off x="7948975" y="1691400"/>
                <a:ext cx="6231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3132" extrusionOk="0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69"/>
              <p:cNvSpPr/>
              <p:nvPr/>
            </p:nvSpPr>
            <p:spPr>
              <a:xfrm>
                <a:off x="799532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69"/>
              <p:cNvSpPr/>
              <p:nvPr/>
            </p:nvSpPr>
            <p:spPr>
              <a:xfrm>
                <a:off x="804927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69"/>
              <p:cNvSpPr/>
              <p:nvPr/>
            </p:nvSpPr>
            <p:spPr>
              <a:xfrm>
                <a:off x="8103225" y="1717225"/>
                <a:ext cx="251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69"/>
              <p:cNvSpPr/>
              <p:nvPr/>
            </p:nvSpPr>
            <p:spPr>
              <a:xfrm>
                <a:off x="8015075" y="186312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9"/>
              <p:cNvSpPr/>
              <p:nvPr/>
            </p:nvSpPr>
            <p:spPr>
              <a:xfrm>
                <a:off x="8151100" y="187452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9"/>
              <p:cNvSpPr/>
              <p:nvPr/>
            </p:nvSpPr>
            <p:spPr>
              <a:xfrm>
                <a:off x="8151100" y="193000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69"/>
              <p:cNvSpPr/>
              <p:nvPr/>
            </p:nvSpPr>
            <p:spPr>
              <a:xfrm>
                <a:off x="8360825" y="193000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69"/>
              <p:cNvSpPr/>
              <p:nvPr/>
            </p:nvSpPr>
            <p:spPr>
              <a:xfrm>
                <a:off x="8015075" y="2030300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69"/>
              <p:cNvSpPr/>
              <p:nvPr/>
            </p:nvSpPr>
            <p:spPr>
              <a:xfrm>
                <a:off x="8151100" y="2041700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69"/>
              <p:cNvSpPr/>
              <p:nvPr/>
            </p:nvSpPr>
            <p:spPr>
              <a:xfrm>
                <a:off x="8151100" y="2097175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69"/>
              <p:cNvSpPr/>
              <p:nvPr/>
            </p:nvSpPr>
            <p:spPr>
              <a:xfrm>
                <a:off x="8360825" y="2097175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69"/>
              <p:cNvSpPr/>
              <p:nvPr/>
            </p:nvSpPr>
            <p:spPr>
              <a:xfrm>
                <a:off x="8015075" y="219747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69"/>
              <p:cNvSpPr/>
              <p:nvPr/>
            </p:nvSpPr>
            <p:spPr>
              <a:xfrm>
                <a:off x="8151100" y="220887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69"/>
              <p:cNvSpPr/>
              <p:nvPr/>
            </p:nvSpPr>
            <p:spPr>
              <a:xfrm>
                <a:off x="8151100" y="226435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69"/>
              <p:cNvSpPr/>
              <p:nvPr/>
            </p:nvSpPr>
            <p:spPr>
              <a:xfrm>
                <a:off x="8360825" y="226435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69"/>
            <p:cNvGrpSpPr/>
            <p:nvPr/>
          </p:nvGrpSpPr>
          <p:grpSpPr>
            <a:xfrm>
              <a:off x="1964262" y="3226627"/>
              <a:ext cx="758924" cy="321556"/>
              <a:chOff x="5021875" y="2898100"/>
              <a:chExt cx="622375" cy="263700"/>
            </a:xfrm>
          </p:grpSpPr>
          <p:sp>
            <p:nvSpPr>
              <p:cNvPr id="1340" name="Google Shape;1340;p69"/>
              <p:cNvSpPr/>
              <p:nvPr/>
            </p:nvSpPr>
            <p:spPr>
              <a:xfrm>
                <a:off x="5021875" y="2976375"/>
                <a:ext cx="622375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7417" extrusionOk="0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69"/>
              <p:cNvSpPr/>
              <p:nvPr/>
            </p:nvSpPr>
            <p:spPr>
              <a:xfrm>
                <a:off x="5021875" y="2898100"/>
                <a:ext cx="62237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101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69"/>
              <p:cNvSpPr/>
              <p:nvPr/>
            </p:nvSpPr>
            <p:spPr>
              <a:xfrm>
                <a:off x="5069750" y="2922425"/>
                <a:ext cx="243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04" extrusionOk="0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69"/>
              <p:cNvSpPr/>
              <p:nvPr/>
            </p:nvSpPr>
            <p:spPr>
              <a:xfrm>
                <a:off x="512292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69"/>
              <p:cNvSpPr/>
              <p:nvPr/>
            </p:nvSpPr>
            <p:spPr>
              <a:xfrm>
                <a:off x="517687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69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69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913" extrusionOk="0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69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913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69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913" extrusionOk="0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69"/>
          <p:cNvSpPr/>
          <p:nvPr/>
        </p:nvSpPr>
        <p:spPr>
          <a:xfrm>
            <a:off x="3485882" y="510388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69"/>
          <p:cNvGrpSpPr/>
          <p:nvPr/>
        </p:nvGrpSpPr>
        <p:grpSpPr>
          <a:xfrm>
            <a:off x="616492" y="1234404"/>
            <a:ext cx="3775398" cy="2395104"/>
            <a:chOff x="719975" y="1114972"/>
            <a:chExt cx="3010825" cy="1776300"/>
          </a:xfrm>
        </p:grpSpPr>
        <p:sp>
          <p:nvSpPr>
            <p:cNvPr id="1302" name="Google Shape;1302;p69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9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4" name="Google Shape;1304;p69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1305" name="Google Shape;1305;p69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69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69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0" name="Google Shape;1350;p69"/>
          <p:cNvSpPr/>
          <p:nvPr/>
        </p:nvSpPr>
        <p:spPr>
          <a:xfrm>
            <a:off x="4167483" y="940178"/>
            <a:ext cx="244010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301;p69">
            <a:extLst>
              <a:ext uri="{FF2B5EF4-FFF2-40B4-BE49-F238E27FC236}">
                <a16:creationId xmlns:a16="http://schemas.microsoft.com/office/drawing/2014/main" id="{D431180F-CB06-A02F-84EA-F7DCDF965F6E}"/>
              </a:ext>
            </a:extLst>
          </p:cNvPr>
          <p:cNvGrpSpPr/>
          <p:nvPr/>
        </p:nvGrpSpPr>
        <p:grpSpPr>
          <a:xfrm>
            <a:off x="4665299" y="1234404"/>
            <a:ext cx="3775398" cy="2395104"/>
            <a:chOff x="719975" y="1114972"/>
            <a:chExt cx="3010825" cy="1776300"/>
          </a:xfrm>
        </p:grpSpPr>
        <p:sp>
          <p:nvSpPr>
            <p:cNvPr id="29" name="Google Shape;1302;p69">
              <a:extLst>
                <a:ext uri="{FF2B5EF4-FFF2-40B4-BE49-F238E27FC236}">
                  <a16:creationId xmlns:a16="http://schemas.microsoft.com/office/drawing/2014/main" id="{F9A259CD-4DD2-112D-73FA-51D7F99D8FDA}"/>
                </a:ext>
              </a:extLst>
            </p:cNvPr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03;p69">
              <a:extLst>
                <a:ext uri="{FF2B5EF4-FFF2-40B4-BE49-F238E27FC236}">
                  <a16:creationId xmlns:a16="http://schemas.microsoft.com/office/drawing/2014/main" id="{BD4FDF22-A3B8-A808-402B-6D2E3723FE07}"/>
                </a:ext>
              </a:extLst>
            </p:cNvPr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1304;p69">
              <a:extLst>
                <a:ext uri="{FF2B5EF4-FFF2-40B4-BE49-F238E27FC236}">
                  <a16:creationId xmlns:a16="http://schemas.microsoft.com/office/drawing/2014/main" id="{F337ADC1-738E-6B2E-79CC-3A0BE252B319}"/>
                </a:ext>
              </a:extLst>
            </p:cNvPr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32" name="Google Shape;1305;p69">
                <a:extLst>
                  <a:ext uri="{FF2B5EF4-FFF2-40B4-BE49-F238E27FC236}">
                    <a16:creationId xmlns:a16="http://schemas.microsoft.com/office/drawing/2014/main" id="{94978E66-217A-F8F2-E058-88AD0018E8FB}"/>
                  </a:ext>
                </a:extLst>
              </p:cNvPr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06;p69">
                <a:extLst>
                  <a:ext uri="{FF2B5EF4-FFF2-40B4-BE49-F238E27FC236}">
                    <a16:creationId xmlns:a16="http://schemas.microsoft.com/office/drawing/2014/main" id="{20343D44-BBE1-CEC0-0F16-314855C234B2}"/>
                  </a:ext>
                </a:extLst>
              </p:cNvPr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07;p69">
                <a:extLst>
                  <a:ext uri="{FF2B5EF4-FFF2-40B4-BE49-F238E27FC236}">
                    <a16:creationId xmlns:a16="http://schemas.microsoft.com/office/drawing/2014/main" id="{E14F90DC-2017-E694-2F1B-73C4E6EA8713}"/>
                  </a:ext>
                </a:extLst>
              </p:cNvPr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1292;p68">
            <a:extLst>
              <a:ext uri="{FF2B5EF4-FFF2-40B4-BE49-F238E27FC236}">
                <a16:creationId xmlns:a16="http://schemas.microsoft.com/office/drawing/2014/main" id="{754FFCC7-C0CB-CD2D-F450-0507D34DF140}"/>
              </a:ext>
            </a:extLst>
          </p:cNvPr>
          <p:cNvSpPr txBox="1">
            <a:spLocks/>
          </p:cNvSpPr>
          <p:nvPr/>
        </p:nvSpPr>
        <p:spPr>
          <a:xfrm>
            <a:off x="1465539" y="1184099"/>
            <a:ext cx="21331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algn="ctr"/>
            <a:r>
              <a:rPr lang="es-MX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Ventajas</a:t>
            </a:r>
            <a:endParaRPr lang="es-MX" sz="2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Google Shape;1292;p68">
            <a:extLst>
              <a:ext uri="{FF2B5EF4-FFF2-40B4-BE49-F238E27FC236}">
                <a16:creationId xmlns:a16="http://schemas.microsoft.com/office/drawing/2014/main" id="{58FADC7F-9B66-1699-3E2F-E33A260D9966}"/>
              </a:ext>
            </a:extLst>
          </p:cNvPr>
          <p:cNvSpPr txBox="1">
            <a:spLocks/>
          </p:cNvSpPr>
          <p:nvPr/>
        </p:nvSpPr>
        <p:spPr>
          <a:xfrm>
            <a:off x="5498466" y="1170477"/>
            <a:ext cx="25110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algn="ctr"/>
            <a:r>
              <a:rPr lang="es-MX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Desventajas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397106E-CF7B-E3E4-DE3E-5F39FAB3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07997"/>
              </p:ext>
            </p:extLst>
          </p:nvPr>
        </p:nvGraphicFramePr>
        <p:xfrm>
          <a:off x="4710402" y="1723819"/>
          <a:ext cx="3730264" cy="1584960"/>
        </p:xfrm>
        <a:graphic>
          <a:graphicData uri="http://schemas.openxmlformats.org/drawingml/2006/table">
            <a:tbl>
              <a:tblPr/>
              <a:tblGrid>
                <a:gridCol w="3730264">
                  <a:extLst>
                    <a:ext uri="{9D8B030D-6E8A-4147-A177-3AD203B41FA5}">
                      <a16:colId xmlns:a16="http://schemas.microsoft.com/office/drawing/2014/main" val="138655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>
                          <a:effectLst/>
                        </a:rPr>
                        <a:t>El código se convierte rápidamente en demasiado amplio y difícil de abarcar.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Mayor riesgo durante la edición.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17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>
                          <a:effectLst/>
                        </a:rPr>
                        <a:t>La optimización y la ampliación son más difíciles.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5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1565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ED6C51A-DAD0-37AA-2195-7116E0818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10691"/>
              </p:ext>
            </p:extLst>
          </p:nvPr>
        </p:nvGraphicFramePr>
        <p:xfrm>
          <a:off x="703303" y="1711783"/>
          <a:ext cx="3634235" cy="1798320"/>
        </p:xfrm>
        <a:graphic>
          <a:graphicData uri="http://schemas.openxmlformats.org/drawingml/2006/table">
            <a:tbl>
              <a:tblPr/>
              <a:tblGrid>
                <a:gridCol w="3634235">
                  <a:extLst>
                    <a:ext uri="{9D8B030D-6E8A-4147-A177-3AD203B41FA5}">
                      <a16:colId xmlns:a16="http://schemas.microsoft.com/office/drawing/2014/main" val="2171930077"/>
                    </a:ext>
                  </a:extLst>
                </a:gridCol>
              </a:tblGrid>
              <a:tr h="284608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Fácilmente</a:t>
                      </a:r>
                      <a:r>
                        <a:rPr lang="en-US" dirty="0">
                          <a:effectLst/>
                        </a:rPr>
                        <a:t> legible.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12338"/>
                  </a:ext>
                </a:extLst>
              </a:tr>
              <a:tr h="49432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Fácil de aprender en lo relativo a comportamientos.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57061"/>
                  </a:ext>
                </a:extLst>
              </a:tr>
              <a:tr h="49432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Un modelo fácilmente comprensible para los principiantes (vía de solución).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319917"/>
                  </a:ext>
                </a:extLst>
              </a:tr>
              <a:tr h="49432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Se pueden tener en cuenta características de casos especiales de la aplicación.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0905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8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8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76"/>
          <p:cNvSpPr/>
          <p:nvPr/>
        </p:nvSpPr>
        <p:spPr>
          <a:xfrm>
            <a:off x="2284920" y="1520854"/>
            <a:ext cx="1982280" cy="57811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Cálculos de Nominas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91" name="Google Shape;1591;p76"/>
          <p:cNvSpPr txBox="1">
            <a:spLocks noGrp="1"/>
          </p:cNvSpPr>
          <p:nvPr>
            <p:ph type="title"/>
          </p:nvPr>
        </p:nvSpPr>
        <p:spPr>
          <a:xfrm>
            <a:off x="2469300" y="695225"/>
            <a:ext cx="4205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Casos de Uso</a:t>
            </a:r>
            <a:endParaRPr dirty="0"/>
          </a:p>
        </p:txBody>
      </p:sp>
      <p:grpSp>
        <p:nvGrpSpPr>
          <p:cNvPr id="1593" name="Google Shape;1593;p76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4" name="Google Shape;1594;p76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6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6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6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6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6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76"/>
          <p:cNvGrpSpPr/>
          <p:nvPr/>
        </p:nvGrpSpPr>
        <p:grpSpPr>
          <a:xfrm flipH="1">
            <a:off x="7894901" y="2617654"/>
            <a:ext cx="789081" cy="515055"/>
            <a:chOff x="4842900" y="2922987"/>
            <a:chExt cx="436632" cy="284986"/>
          </a:xfrm>
        </p:grpSpPr>
        <p:sp>
          <p:nvSpPr>
            <p:cNvPr id="1601" name="Google Shape;1601;p76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F6BDBB"/>
                </a:gs>
                <a:gs pos="100000">
                  <a:srgbClr val="E0534E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6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76"/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76"/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90;p76">
            <a:extLst>
              <a:ext uri="{FF2B5EF4-FFF2-40B4-BE49-F238E27FC236}">
                <a16:creationId xmlns:a16="http://schemas.microsoft.com/office/drawing/2014/main" id="{1A75030E-2612-E0C2-B120-80C93563A72E}"/>
              </a:ext>
            </a:extLst>
          </p:cNvPr>
          <p:cNvSpPr/>
          <p:nvPr/>
        </p:nvSpPr>
        <p:spPr>
          <a:xfrm>
            <a:off x="4572000" y="1520854"/>
            <a:ext cx="1982280" cy="57811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Cálculos de control aéreo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Google Shape;1590;p76">
            <a:extLst>
              <a:ext uri="{FF2B5EF4-FFF2-40B4-BE49-F238E27FC236}">
                <a16:creationId xmlns:a16="http://schemas.microsoft.com/office/drawing/2014/main" id="{F3036F8B-A9AA-9CF4-28DC-B35C8F9C00B6}"/>
              </a:ext>
            </a:extLst>
          </p:cNvPr>
          <p:cNvSpPr/>
          <p:nvPr/>
        </p:nvSpPr>
        <p:spPr>
          <a:xfrm>
            <a:off x="2284920" y="2458676"/>
            <a:ext cx="1982280" cy="57811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Cálculos de inteligencia </a:t>
            </a:r>
            <a:r>
              <a:rPr lang="es-MX" dirty="0" err="1">
                <a:solidFill>
                  <a:schemeClr val="bg1"/>
                </a:solidFill>
              </a:rPr>
              <a:t>artifiicial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Google Shape;1590;p76">
            <a:extLst>
              <a:ext uri="{FF2B5EF4-FFF2-40B4-BE49-F238E27FC236}">
                <a16:creationId xmlns:a16="http://schemas.microsoft.com/office/drawing/2014/main" id="{A810BA5C-A396-03F7-28B6-7313BD03AEE7}"/>
              </a:ext>
            </a:extLst>
          </p:cNvPr>
          <p:cNvSpPr/>
          <p:nvPr/>
        </p:nvSpPr>
        <p:spPr>
          <a:xfrm>
            <a:off x="4572000" y="2481888"/>
            <a:ext cx="1982280" cy="57811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Control de Dosis de Medicamentos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1590;p76">
            <a:extLst>
              <a:ext uri="{FF2B5EF4-FFF2-40B4-BE49-F238E27FC236}">
                <a16:creationId xmlns:a16="http://schemas.microsoft.com/office/drawing/2014/main" id="{5D3D9AF4-65A9-BFA4-F379-D6CA651229F7}"/>
              </a:ext>
            </a:extLst>
          </p:cNvPr>
          <p:cNvSpPr/>
          <p:nvPr/>
        </p:nvSpPr>
        <p:spPr>
          <a:xfrm>
            <a:off x="3580860" y="3419710"/>
            <a:ext cx="1982280" cy="57811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Para cajeros automáticos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0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ómo instalar el lenguaje de programación Rust en Linux? | Desde Linux">
            <a:extLst>
              <a:ext uri="{FF2B5EF4-FFF2-40B4-BE49-F238E27FC236}">
                <a16:creationId xmlns:a16="http://schemas.microsoft.com/office/drawing/2014/main" id="{AF70EF00-3A59-1B06-77E1-74C0340A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6" y="937807"/>
            <a:ext cx="4597111" cy="15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FFECF22-70E0-0D2F-810E-FB5D70387260}"/>
              </a:ext>
            </a:extLst>
          </p:cNvPr>
          <p:cNvSpPr/>
          <p:nvPr/>
        </p:nvSpPr>
        <p:spPr>
          <a:xfrm>
            <a:off x="4329545" y="937807"/>
            <a:ext cx="1046018" cy="62345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C6A3BB4-79E9-C0CC-029E-80F9E79FD5B4}"/>
              </a:ext>
            </a:extLst>
          </p:cNvPr>
          <p:cNvSpPr/>
          <p:nvPr/>
        </p:nvSpPr>
        <p:spPr>
          <a:xfrm rot="5400000">
            <a:off x="2029690" y="2483427"/>
            <a:ext cx="1068534" cy="75507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590;p76">
            <a:extLst>
              <a:ext uri="{FF2B5EF4-FFF2-40B4-BE49-F238E27FC236}">
                <a16:creationId xmlns:a16="http://schemas.microsoft.com/office/drawing/2014/main" id="{9920DDF7-5F1F-E4BC-6148-DFBA78720383}"/>
              </a:ext>
            </a:extLst>
          </p:cNvPr>
          <p:cNvSpPr/>
          <p:nvPr/>
        </p:nvSpPr>
        <p:spPr>
          <a:xfrm>
            <a:off x="1572817" y="3532403"/>
            <a:ext cx="1982280" cy="57811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1"/>
                </a:solidFill>
              </a:rPr>
              <a:t>Multiparadigma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8" name="Google Shape;1590;p76">
            <a:extLst>
              <a:ext uri="{FF2B5EF4-FFF2-40B4-BE49-F238E27FC236}">
                <a16:creationId xmlns:a16="http://schemas.microsoft.com/office/drawing/2014/main" id="{53D98098-E473-51C4-A03D-198A26E30CA8}"/>
              </a:ext>
            </a:extLst>
          </p:cNvPr>
          <p:cNvSpPr/>
          <p:nvPr/>
        </p:nvSpPr>
        <p:spPr>
          <a:xfrm>
            <a:off x="5604920" y="960479"/>
            <a:ext cx="2354515" cy="57811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1"/>
                </a:solidFill>
              </a:rPr>
              <a:t>Apertura Tecnológica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9776EB0-5EE0-539D-0DC6-00DA04CFD0AA}"/>
              </a:ext>
            </a:extLst>
          </p:cNvPr>
          <p:cNvSpPr/>
          <p:nvPr/>
        </p:nvSpPr>
        <p:spPr>
          <a:xfrm rot="5400000">
            <a:off x="6559373" y="1634872"/>
            <a:ext cx="384016" cy="36405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590;p76">
            <a:extLst>
              <a:ext uri="{FF2B5EF4-FFF2-40B4-BE49-F238E27FC236}">
                <a16:creationId xmlns:a16="http://schemas.microsoft.com/office/drawing/2014/main" id="{A26892E1-B390-639D-47EC-81904138F3C1}"/>
              </a:ext>
            </a:extLst>
          </p:cNvPr>
          <p:cNvSpPr/>
          <p:nvPr/>
        </p:nvSpPr>
        <p:spPr>
          <a:xfrm>
            <a:off x="5767898" y="2095213"/>
            <a:ext cx="2028558" cy="513485"/>
          </a:xfrm>
          <a:prstGeom prst="roundRect">
            <a:avLst>
              <a:gd name="adj" fmla="val 31653"/>
            </a:avLst>
          </a:prstGeom>
          <a:solidFill>
            <a:srgbClr val="F5A573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000000"/>
                </a:solidFill>
              </a:rPr>
              <a:t>Creación de </a:t>
            </a:r>
            <a:r>
              <a:rPr lang="es-MX" dirty="0" err="1">
                <a:solidFill>
                  <a:srgbClr val="000000"/>
                </a:solidFill>
              </a:rPr>
              <a:t>APIs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848BD86-CE85-E6F7-BC30-A3E6B71A2A54}"/>
              </a:ext>
            </a:extLst>
          </p:cNvPr>
          <p:cNvSpPr/>
          <p:nvPr/>
        </p:nvSpPr>
        <p:spPr>
          <a:xfrm rot="5400000">
            <a:off x="6590169" y="2678935"/>
            <a:ext cx="384016" cy="36405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90;p76">
            <a:extLst>
              <a:ext uri="{FF2B5EF4-FFF2-40B4-BE49-F238E27FC236}">
                <a16:creationId xmlns:a16="http://schemas.microsoft.com/office/drawing/2014/main" id="{E11F5D1B-B67F-D913-A434-78BA575BC331}"/>
              </a:ext>
            </a:extLst>
          </p:cNvPr>
          <p:cNvSpPr/>
          <p:nvPr/>
        </p:nvSpPr>
        <p:spPr>
          <a:xfrm>
            <a:off x="5797905" y="3112724"/>
            <a:ext cx="2028558" cy="513485"/>
          </a:xfrm>
          <a:prstGeom prst="roundRect">
            <a:avLst>
              <a:gd name="adj" fmla="val 31653"/>
            </a:avLst>
          </a:prstGeom>
          <a:solidFill>
            <a:srgbClr val="F5A573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000000"/>
                </a:solidFill>
              </a:rPr>
              <a:t>Clientes HTTP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" name="Google Shape;1590;p76">
            <a:extLst>
              <a:ext uri="{FF2B5EF4-FFF2-40B4-BE49-F238E27FC236}">
                <a16:creationId xmlns:a16="http://schemas.microsoft.com/office/drawing/2014/main" id="{58A61769-853E-5B24-F7FF-026615A99AFF}"/>
              </a:ext>
            </a:extLst>
          </p:cNvPr>
          <p:cNvSpPr/>
          <p:nvPr/>
        </p:nvSpPr>
        <p:spPr>
          <a:xfrm>
            <a:off x="5797905" y="4182833"/>
            <a:ext cx="2028558" cy="513485"/>
          </a:xfrm>
          <a:prstGeom prst="roundRect">
            <a:avLst>
              <a:gd name="adj" fmla="val 31653"/>
            </a:avLst>
          </a:prstGeom>
          <a:solidFill>
            <a:srgbClr val="F5A573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000000"/>
                </a:solidFill>
              </a:rPr>
              <a:t>Conectores a Bases de Datos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C99F08-DD1C-3E29-5A55-D5292BE42290}"/>
              </a:ext>
            </a:extLst>
          </p:cNvPr>
          <p:cNvSpPr/>
          <p:nvPr/>
        </p:nvSpPr>
        <p:spPr>
          <a:xfrm rot="5400000">
            <a:off x="6590169" y="3736476"/>
            <a:ext cx="384016" cy="36405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WebAssembly - Wikipedia, la enciclopedia libre">
            <a:extLst>
              <a:ext uri="{FF2B5EF4-FFF2-40B4-BE49-F238E27FC236}">
                <a16:creationId xmlns:a16="http://schemas.microsoft.com/office/drawing/2014/main" id="{665989E2-CBA7-A465-EA9A-B10609BB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2" y="2448676"/>
            <a:ext cx="1151385" cy="11513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949BD88-3876-07B5-2FB8-FA2F6DD06415}"/>
              </a:ext>
            </a:extLst>
          </p:cNvPr>
          <p:cNvSpPr/>
          <p:nvPr/>
        </p:nvSpPr>
        <p:spPr>
          <a:xfrm>
            <a:off x="3983964" y="3604912"/>
            <a:ext cx="15856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WebAssembly</a:t>
            </a:r>
            <a:endParaRPr lang="en-US" sz="16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926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6D5416"/>
      </a:dk1>
      <a:lt1>
        <a:srgbClr val="FFFBF8"/>
      </a:lt1>
      <a:dk2>
        <a:srgbClr val="E7905C"/>
      </a:dk2>
      <a:lt2>
        <a:srgbClr val="D5753B"/>
      </a:lt2>
      <a:accent1>
        <a:srgbClr val="755FFF"/>
      </a:accent1>
      <a:accent2>
        <a:srgbClr val="A0FDFD"/>
      </a:accent2>
      <a:accent3>
        <a:srgbClr val="37DDA5"/>
      </a:accent3>
      <a:accent4>
        <a:srgbClr val="FFA4A4"/>
      </a:accent4>
      <a:accent5>
        <a:srgbClr val="EE8481"/>
      </a:accent5>
      <a:accent6>
        <a:srgbClr val="21D0DA"/>
      </a:accent6>
      <a:hlink>
        <a:srgbClr val="6D54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147</Words>
  <Application>Microsoft Office PowerPoint</Application>
  <PresentationFormat>On-screen Show (16:9)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OpenSansRegular</vt:lpstr>
      <vt:lpstr>Denk One</vt:lpstr>
      <vt:lpstr>Fira Sans Extra Condensed</vt:lpstr>
      <vt:lpstr>Orbitron</vt:lpstr>
      <vt:lpstr>Quicksand</vt:lpstr>
      <vt:lpstr> Online News App by Slidesgo</vt:lpstr>
      <vt:lpstr>Paradigma Imperativo</vt:lpstr>
      <vt:lpstr>¿Qué es?</vt:lpstr>
      <vt:lpstr>PowerPoint Presentation</vt:lpstr>
      <vt:lpstr>Casos de Uso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Argenis Eduardo Medina Morales</dc:creator>
  <cp:lastModifiedBy>Argenis Eduardo Medina Morales</cp:lastModifiedBy>
  <cp:revision>3</cp:revision>
  <dcterms:modified xsi:type="dcterms:W3CDTF">2023-10-12T20:50:06Z</dcterms:modified>
</cp:coreProperties>
</file>