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389247-F0DE-F4E6-F4E7-0BC9315622AA}" v="1246" dt="2024-03-12T16:10:24.525"/>
    <p1510:client id="{8A1C6E22-92FB-2839-B6EF-0290E1E808C2}" v="2" dt="2024-03-12T14:29:25.3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28649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97669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80473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62872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90546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42681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71139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16960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98305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4700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27709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C764DE79-268F-4C1A-8933-263129D2AF90}" type="datetimeFigureOut">
              <a:rPr lang="en-US" dirty="0"/>
              <a:t>3/12/2024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354686471"/>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365125"/>
            <a:ext cx="5558489" cy="1325563"/>
          </a:xfrm>
        </p:spPr>
        <p:txBody>
          <a:bodyPr vert="horz" lIns="91440" tIns="45720" rIns="91440" bIns="45720" rtlCol="0" anchor="ctr">
            <a:normAutofit/>
          </a:bodyPr>
          <a:lstStyle/>
          <a:p>
            <a:pPr algn="l"/>
            <a:r>
              <a:rPr lang="en-US" sz="4400" b="1" kern="1200">
                <a:solidFill>
                  <a:schemeClr val="tx1"/>
                </a:solidFill>
                <a:latin typeface="+mj-lt"/>
                <a:ea typeface="+mj-ea"/>
                <a:cs typeface="+mj-cs"/>
              </a:rPr>
              <a:t>Sterling E-Commerce</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p:cNvSpPr>
            <a:spLocks noGrp="1"/>
          </p:cNvSpPr>
          <p:nvPr>
            <p:ph type="subTitle" idx="1"/>
          </p:nvPr>
        </p:nvSpPr>
        <p:spPr>
          <a:xfrm>
            <a:off x="838200" y="1825625"/>
            <a:ext cx="5558489" cy="4351338"/>
          </a:xfrm>
        </p:spPr>
        <p:txBody>
          <a:bodyPr vert="horz" lIns="91440" tIns="45720" rIns="91440" bIns="45720" rtlCol="0" anchor="t">
            <a:normAutofit/>
          </a:bodyPr>
          <a:lstStyle/>
          <a:p>
            <a:pPr algn="l"/>
            <a:r>
              <a:rPr lang="en-US" sz="1700" dirty="0"/>
              <a:t>ABOUT US :  </a:t>
            </a:r>
            <a:endParaRPr lang="en-US" dirty="0"/>
          </a:p>
          <a:p>
            <a:pPr marL="285750" indent="-228600" algn="l">
              <a:buFont typeface="Arial" panose="020B0604020202020204" pitchFamily="34" charset="0"/>
              <a:buChar char="•"/>
            </a:pPr>
            <a:r>
              <a:rPr lang="en-US" sz="1600" dirty="0">
                <a:latin typeface="Calibri" panose="020F0502020204030204" pitchFamily="34" charset="0"/>
                <a:cs typeface="Calibri" panose="020F0502020204030204" pitchFamily="34" charset="0"/>
              </a:rPr>
              <a:t>is a one-stop online shopping destination for a wide range of high-quality products. Our mission is to provide our customers with the best shopping experience possible, with a focus on quality, affordability, and convenience. </a:t>
            </a:r>
          </a:p>
          <a:p>
            <a:pPr marL="285750"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marL="342900" indent="-22860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At Sterling E-Commerce, we offer a wide selection of products across various categories such as health &amp; sports, men's and women's fashion, computing, entertainment, mobiles &amp; tablets, appliances, beauty &amp; grooming, home &amp; living, soghaat, school &amp; education, books, and more. We pride ourselves on offering a comprehensive range of products that caters to the needs of our diverse customer base.</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endParaRPr lang="en-US"/>
          </a:p>
        </p:txBody>
      </p:sp>
      <p:sp>
        <p:nvSpPr>
          <p:cNvPr id="11" name="Arc 1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B4C731FA-B38D-D8CC-EE68-1314DD5CBA6E}"/>
              </a:ext>
            </a:extLst>
          </p:cNvPr>
          <p:cNvSpPr txBox="1"/>
          <p:nvPr/>
        </p:nvSpPr>
        <p:spPr>
          <a:xfrm>
            <a:off x="5894962" y="479493"/>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b="1" kern="1200">
                <a:solidFill>
                  <a:schemeClr val="tx1"/>
                </a:solidFill>
                <a:latin typeface="+mj-lt"/>
                <a:ea typeface="+mj-ea"/>
                <a:cs typeface="+mj-cs"/>
              </a:rPr>
              <a:t>PROBLEM OVERVIEW</a:t>
            </a:r>
          </a:p>
        </p:txBody>
      </p:sp>
      <p:sp>
        <p:nvSpPr>
          <p:cNvPr id="13" name="Freeform: Shape 1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magnifying glass with a question mark&#10;&#10;Description automatically generated">
            <a:extLst>
              <a:ext uri="{FF2B5EF4-FFF2-40B4-BE49-F238E27FC236}">
                <a16:creationId xmlns:a16="http://schemas.microsoft.com/office/drawing/2014/main" id="{BC4016CF-53B6-6D38-E485-7E415D6CDFCE}"/>
              </a:ext>
            </a:extLst>
          </p:cNvPr>
          <p:cNvPicPr>
            <a:picLocks noChangeAspect="1"/>
          </p:cNvPicPr>
          <p:nvPr/>
        </p:nvPicPr>
        <p:blipFill>
          <a:blip r:embed="rId2"/>
          <a:stretch>
            <a:fillRect/>
          </a:stretch>
        </p:blipFill>
        <p:spPr>
          <a:xfrm>
            <a:off x="703182" y="1235284"/>
            <a:ext cx="4777381" cy="421768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TextBox 2">
            <a:extLst>
              <a:ext uri="{FF2B5EF4-FFF2-40B4-BE49-F238E27FC236}">
                <a16:creationId xmlns:a16="http://schemas.microsoft.com/office/drawing/2014/main" id="{90472C68-3E5E-1909-5F2E-5A35D1D90913}"/>
              </a:ext>
            </a:extLst>
          </p:cNvPr>
          <p:cNvSpPr txBox="1"/>
          <p:nvPr/>
        </p:nvSpPr>
        <p:spPr>
          <a:xfrm>
            <a:off x="5894962" y="1368120"/>
            <a:ext cx="5682955" cy="479763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endParaRPr lang="en-US" sz="1400" b="1" dirty="0"/>
          </a:p>
          <a:p>
            <a:pPr marL="342900" indent="-228600" algn="just">
              <a:lnSpc>
                <a:spcPct val="90000"/>
              </a:lnSpc>
              <a:spcAft>
                <a:spcPts val="600"/>
              </a:spcAft>
              <a:buFont typeface="Arial" panose="020B0604020202020204" pitchFamily="34" charset="0"/>
              <a:buChar char="•"/>
            </a:pPr>
            <a:r>
              <a:rPr lang="en-US" sz="1600" dirty="0">
                <a:latin typeface="Calibri" panose="020F0502020204030204" pitchFamily="34" charset="0"/>
                <a:cs typeface="Calibri" panose="020F0502020204030204" pitchFamily="34" charset="0"/>
              </a:rPr>
              <a:t>The Director of Sterling contacted you and your team of Data Scientists because they are interested in leveraging the power of their data to gain insights into the business and improve their efficiency. </a:t>
            </a:r>
          </a:p>
          <a:p>
            <a:pPr marL="342900" indent="-228600">
              <a:lnSpc>
                <a:spcPct val="90000"/>
              </a:lnSpc>
              <a:spcAft>
                <a:spcPts val="600"/>
              </a:spcAft>
              <a:buFont typeface="Arial" panose="020B0604020202020204" pitchFamily="34" charset="0"/>
              <a:buChar char="•"/>
            </a:pPr>
            <a:endParaRPr lang="en-US" dirty="0"/>
          </a:p>
          <a:p>
            <a:pPr marL="342900" indent="-228600">
              <a:lnSpc>
                <a:spcPct val="90000"/>
              </a:lnSpc>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Sterling wants to better understand their customers' needs, preferences, and behavior.</a:t>
            </a:r>
          </a:p>
          <a:p>
            <a:pPr marL="342900" indent="-228600" algn="just">
              <a:lnSpc>
                <a:spcPct val="90000"/>
              </a:lnSpc>
              <a:spcAft>
                <a:spcPts val="600"/>
              </a:spcAft>
              <a:buFont typeface="Arial" panose="020B0604020202020204" pitchFamily="34" charset="0"/>
              <a:buChar char="•"/>
            </a:pPr>
            <a:endParaRPr lang="en-US" dirty="0"/>
          </a:p>
          <a:p>
            <a:pPr marL="342900" indent="-228600">
              <a:lnSpc>
                <a:spcPct val="90000"/>
              </a:lnSpc>
              <a:spcAft>
                <a:spcPts val="600"/>
              </a:spcAft>
              <a:buFont typeface="Arial" panose="020B0604020202020204" pitchFamily="34" charset="0"/>
              <a:buChar char="•"/>
            </a:pPr>
            <a:r>
              <a:rPr lang="en-US" sz="1600" dirty="0"/>
              <a:t>Specifically, want to identify any patterns or trends. Sterling believes that leveraging the power of data can help them make more informed decisions and boost effectiveness. </a:t>
            </a:r>
          </a:p>
          <a:p>
            <a:pPr marL="342900" indent="-228600">
              <a:lnSpc>
                <a:spcPct val="90000"/>
              </a:lnSpc>
              <a:spcAft>
                <a:spcPts val="600"/>
              </a:spcAft>
              <a:buFont typeface="Arial" panose="020B0604020202020204" pitchFamily="34" charset="0"/>
              <a:buChar char="•"/>
            </a:pPr>
            <a:endParaRPr lang="en-US" dirty="0"/>
          </a:p>
          <a:p>
            <a:pPr marL="342900" indent="-228600">
              <a:lnSpc>
                <a:spcPct val="90000"/>
              </a:lnSpc>
              <a:spcAft>
                <a:spcPts val="600"/>
              </a:spcAft>
              <a:buFont typeface="Arial" panose="020B0604020202020204" pitchFamily="34" charset="0"/>
              <a:buChar char="•"/>
            </a:pPr>
            <a:r>
              <a:rPr lang="en-US" sz="1600" dirty="0"/>
              <a:t>They want to understand their data, so they can optimize their product offerings, streamline operations, and enhance Sterling’s customer experience</a:t>
            </a:r>
          </a:p>
        </p:txBody>
      </p:sp>
    </p:spTree>
    <p:extLst>
      <p:ext uri="{BB962C8B-B14F-4D97-AF65-F5344CB8AC3E}">
        <p14:creationId xmlns:p14="http://schemas.microsoft.com/office/powerpoint/2010/main" val="2669113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extBox 1">
            <a:extLst>
              <a:ext uri="{FF2B5EF4-FFF2-40B4-BE49-F238E27FC236}">
                <a16:creationId xmlns:a16="http://schemas.microsoft.com/office/drawing/2014/main" id="{AB4E4099-7975-8E1F-9494-B1CC5E9C88D5}"/>
              </a:ext>
            </a:extLst>
          </p:cNvPr>
          <p:cNvSpPr txBox="1"/>
          <p:nvPr/>
        </p:nvSpPr>
        <p:spPr>
          <a:xfrm>
            <a:off x="838200" y="365125"/>
            <a:ext cx="5393361"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b="1" kern="1200">
                <a:solidFill>
                  <a:schemeClr val="tx1"/>
                </a:solidFill>
                <a:latin typeface="+mj-lt"/>
                <a:ea typeface="+mj-ea"/>
                <a:cs typeface="+mj-cs"/>
              </a:rPr>
              <a:t>Data Cleaning Steps</a:t>
            </a:r>
          </a:p>
        </p:txBody>
      </p:sp>
      <p:sp>
        <p:nvSpPr>
          <p:cNvPr id="12" name="Freeform: Shape 1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6ADA3988-A056-CD2B-609C-556416447040}"/>
              </a:ext>
            </a:extLst>
          </p:cNvPr>
          <p:cNvSpPr txBox="1"/>
          <p:nvPr/>
        </p:nvSpPr>
        <p:spPr>
          <a:xfrm>
            <a:off x="838200" y="1825625"/>
            <a:ext cx="5393361" cy="453063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28600" algn="just">
              <a:lnSpc>
                <a:spcPct val="90000"/>
              </a:lnSpc>
              <a:spcAft>
                <a:spcPts val="600"/>
              </a:spcAft>
              <a:buFont typeface="Arial" panose="020B0604020202020204" pitchFamily="34" charset="0"/>
              <a:buChar char="•"/>
            </a:pPr>
            <a:r>
              <a:rPr lang="en-US" sz="1600" dirty="0">
                <a:latin typeface="Calibri" panose="020F0502020204030204" pitchFamily="34" charset="0"/>
                <a:cs typeface="Calibri" panose="020F0502020204030204" pitchFamily="34" charset="0"/>
              </a:rPr>
              <a:t>Checked all columns in the dataset to ensure they are all in correct data type and</a:t>
            </a:r>
            <a:r>
              <a:rPr lang="en-US" sz="1600" dirty="0">
                <a:latin typeface="Calibri" panose="020F0502020204030204" pitchFamily="34" charset="0"/>
                <a:ea typeface="+mn-lt"/>
                <a:cs typeface="Calibri" panose="020F0502020204030204" pitchFamily="34" charset="0"/>
              </a:rPr>
              <a:t> format</a:t>
            </a:r>
            <a:r>
              <a:rPr lang="en-US" sz="1600" dirty="0">
                <a:latin typeface="Calibri" panose="020F0502020204030204" pitchFamily="34" charset="0"/>
                <a:cs typeface="Calibri" panose="020F0502020204030204" pitchFamily="34" charset="0"/>
              </a:rPr>
              <a:t> .</a:t>
            </a:r>
          </a:p>
          <a:p>
            <a:pPr marL="285750" indent="-228600">
              <a:lnSpc>
                <a:spcPct val="90000"/>
              </a:lnSpc>
              <a:spcAft>
                <a:spcPts val="600"/>
              </a:spcAf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28600">
              <a:lnSpc>
                <a:spcPct val="90000"/>
              </a:lnSpc>
              <a:spcAft>
                <a:spcPts val="600"/>
              </a:spcAft>
              <a:buFont typeface="Arial" panose="020B0604020202020204" pitchFamily="34" charset="0"/>
              <a:buChar char="•"/>
            </a:pPr>
            <a:r>
              <a:rPr lang="en-US" sz="1600" dirty="0">
                <a:latin typeface="Calibri" panose="020F0502020204030204" pitchFamily="34" charset="0"/>
                <a:cs typeface="Calibri" panose="020F0502020204030204" pitchFamily="34" charset="0"/>
              </a:rPr>
              <a:t>Checked for missing values and cleaned accordingly </a:t>
            </a:r>
          </a:p>
          <a:p>
            <a:pPr indent="-228600">
              <a:lnSpc>
                <a:spcPct val="90000"/>
              </a:lnSpc>
              <a:spcAft>
                <a:spcPts val="600"/>
              </a:spcAf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28600">
              <a:lnSpc>
                <a:spcPct val="90000"/>
              </a:lnSpc>
              <a:spcAft>
                <a:spcPts val="600"/>
              </a:spcAf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28600">
              <a:lnSpc>
                <a:spcPct val="90000"/>
              </a:lnSpc>
              <a:spcAft>
                <a:spcPts val="600"/>
              </a:spcAft>
              <a:buFont typeface="Arial" panose="020B0604020202020204" pitchFamily="34" charset="0"/>
              <a:buChar char="•"/>
            </a:pPr>
            <a:r>
              <a:rPr lang="en-US" sz="1600" dirty="0">
                <a:latin typeface="Calibri" panose="020F0502020204030204" pitchFamily="34" charset="0"/>
                <a:cs typeface="Calibri" panose="020F0502020204030204" pitchFamily="34" charset="0"/>
              </a:rPr>
              <a:t>Checked for duplicated values if there is any</a:t>
            </a:r>
          </a:p>
          <a:p>
            <a:pPr indent="-228600">
              <a:lnSpc>
                <a:spcPct val="90000"/>
              </a:lnSpc>
              <a:spcAft>
                <a:spcPts val="600"/>
              </a:spcAf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28600">
              <a:lnSpc>
                <a:spcPct val="90000"/>
              </a:lnSpc>
              <a:spcAft>
                <a:spcPts val="600"/>
              </a:spcAf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28600">
              <a:lnSpc>
                <a:spcPct val="90000"/>
              </a:lnSpc>
              <a:spcAft>
                <a:spcPts val="600"/>
              </a:spcAft>
              <a:buFont typeface="Arial" panose="020B0604020202020204" pitchFamily="34" charset="0"/>
              <a:buChar char="•"/>
            </a:pPr>
            <a:r>
              <a:rPr lang="en-US" sz="1600" dirty="0">
                <a:latin typeface="Calibri" panose="020F0502020204030204" pitchFamily="34" charset="0"/>
                <a:cs typeface="Calibri" panose="020F0502020204030204" pitchFamily="34" charset="0"/>
              </a:rPr>
              <a:t>Checked for any unwanted signs and ensure proper casing across all columns</a:t>
            </a:r>
          </a:p>
          <a:p>
            <a:pPr marL="285750" indent="-228600">
              <a:lnSpc>
                <a:spcPct val="90000"/>
              </a:lnSpc>
              <a:spcAft>
                <a:spcPts val="600"/>
              </a:spcAft>
              <a:buFont typeface="Arial" panose="020B0604020202020204" pitchFamily="34" charset="0"/>
              <a:buChar char="•"/>
            </a:pPr>
            <a:endParaRPr lang="en-US" dirty="0"/>
          </a:p>
          <a:p>
            <a:pPr marL="285750" indent="-228600">
              <a:lnSpc>
                <a:spcPct val="90000"/>
              </a:lnSpc>
              <a:spcAft>
                <a:spcPts val="600"/>
              </a:spcAft>
              <a:buFont typeface="Arial" panose="020B0604020202020204" pitchFamily="34" charset="0"/>
              <a:buChar char="•"/>
            </a:pPr>
            <a:endParaRPr lang="en-US" dirty="0"/>
          </a:p>
          <a:p>
            <a:pPr marL="285750" indent="-228600">
              <a:lnSpc>
                <a:spcPct val="90000"/>
              </a:lnSpc>
              <a:spcAft>
                <a:spcPts val="600"/>
              </a:spcAft>
              <a:buFont typeface="Arial" panose="020B0604020202020204" pitchFamily="34" charset="0"/>
              <a:buChar char="•"/>
            </a:pPr>
            <a:endParaRPr lang="en-US" dirty="0"/>
          </a:p>
          <a:p>
            <a:pPr marL="285750" indent="-228600">
              <a:lnSpc>
                <a:spcPct val="90000"/>
              </a:lnSpc>
              <a:spcAft>
                <a:spcPts val="600"/>
              </a:spcAft>
              <a:buFont typeface="Arial" panose="020B0604020202020204" pitchFamily="34" charset="0"/>
              <a:buChar char="•"/>
            </a:pPr>
            <a:endParaRPr lang="en-US" dirty="0"/>
          </a:p>
        </p:txBody>
      </p:sp>
      <p:sp>
        <p:nvSpPr>
          <p:cNvPr id="14" name="Oval 1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circular object with stars and a broom&#10;&#10;Description automatically generated">
            <a:extLst>
              <a:ext uri="{FF2B5EF4-FFF2-40B4-BE49-F238E27FC236}">
                <a16:creationId xmlns:a16="http://schemas.microsoft.com/office/drawing/2014/main" id="{BAF6424B-DB45-FA9C-48B5-C16809B4674A}"/>
              </a:ext>
            </a:extLst>
          </p:cNvPr>
          <p:cNvPicPr>
            <a:picLocks noChangeAspect="1"/>
          </p:cNvPicPr>
          <p:nvPr/>
        </p:nvPicPr>
        <p:blipFill>
          <a:blip r:embed="rId2">
            <a:extLst>
              <a:ext uri="{BEBA8EAE-BF5A-486C-A8C5-ECC9F3942E4B}">
                <a14:imgProps xmlns:a14="http://schemas.microsoft.com/office/drawing/2010/main">
                  <a14:imgLayer r:embed="rId3">
                    <a14:imgEffect>
                      <a14:saturation sat="45000"/>
                    </a14:imgEffect>
                  </a14:imgLayer>
                </a14:imgProps>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6" name="Freeform: Shape 1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465727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F19B36B-0E7E-5C77-6AD3-36C52F4620D0}"/>
              </a:ext>
            </a:extLst>
          </p:cNvPr>
          <p:cNvSpPr txBox="1"/>
          <p:nvPr/>
        </p:nvSpPr>
        <p:spPr>
          <a:xfrm>
            <a:off x="550081" y="731598"/>
            <a:ext cx="11018520" cy="78447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lnSpcReduction="10000"/>
          </a:bodyPr>
          <a:lstStyle/>
          <a:p>
            <a:pPr>
              <a:lnSpc>
                <a:spcPct val="90000"/>
              </a:lnSpc>
              <a:spcBef>
                <a:spcPct val="0"/>
              </a:spcBef>
              <a:spcAft>
                <a:spcPts val="600"/>
              </a:spcAft>
            </a:pPr>
            <a:r>
              <a:rPr lang="en-US" sz="5400" b="1">
                <a:latin typeface="+mj-lt"/>
                <a:ea typeface="+mj-ea"/>
                <a:cs typeface="+mj-cs"/>
              </a:rPr>
              <a:t>Insights Generated</a:t>
            </a:r>
          </a:p>
        </p:txBody>
      </p:sp>
      <p:sp>
        <p:nvSpPr>
          <p:cNvPr id="1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AC637D6-800E-1AE9-7327-378E909CBABD}"/>
              </a:ext>
            </a:extLst>
          </p:cNvPr>
          <p:cNvSpPr txBox="1"/>
          <p:nvPr/>
        </p:nvSpPr>
        <p:spPr>
          <a:xfrm>
            <a:off x="247522" y="1118816"/>
            <a:ext cx="7800522" cy="530699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marL="171450" indent="-228600">
              <a:lnSpc>
                <a:spcPct val="90000"/>
              </a:lnSpc>
              <a:spcAft>
                <a:spcPts val="600"/>
              </a:spcAft>
              <a:buFont typeface="Arial" panose="020B0604020202020204" pitchFamily="34" charset="0"/>
              <a:buChar char="•"/>
            </a:pPr>
            <a:endParaRPr lang="en-US" sz="1400" b="1" dirty="0"/>
          </a:p>
          <a:p>
            <a:pPr marL="171450" indent="-228600">
              <a:lnSpc>
                <a:spcPct val="90000"/>
              </a:lnSpc>
              <a:spcAft>
                <a:spcPts val="600"/>
              </a:spcAft>
              <a:buFont typeface="Arial" panose="020B0604020202020204" pitchFamily="34" charset="0"/>
              <a:buChar char="•"/>
            </a:pPr>
            <a:endParaRPr lang="en-US" sz="1400" b="1" dirty="0"/>
          </a:p>
          <a:p>
            <a:pPr marL="171450" indent="-228600">
              <a:lnSpc>
                <a:spcPct val="90000"/>
              </a:lnSpc>
              <a:spcAft>
                <a:spcPts val="600"/>
              </a:spcAft>
              <a:buFont typeface="Arial" panose="020B0604020202020204" pitchFamily="34" charset="0"/>
              <a:buChar char="•"/>
            </a:pPr>
            <a:endParaRPr lang="en-US" sz="1400" b="1" dirty="0"/>
          </a:p>
          <a:p>
            <a:pPr marL="171450" indent="-228600">
              <a:lnSpc>
                <a:spcPct val="90000"/>
              </a:lnSpc>
              <a:spcAft>
                <a:spcPts val="600"/>
              </a:spcAft>
              <a:buFont typeface="Arial" panose="020B0604020202020204" pitchFamily="34" charset="0"/>
              <a:buChar char="•"/>
            </a:pPr>
            <a:r>
              <a:rPr lang="en-US" sz="1400" b="1" dirty="0"/>
              <a:t>Customer Demographic Insights: </a:t>
            </a:r>
            <a:endParaRPr lang="en-US" sz="1400" dirty="0"/>
          </a:p>
          <a:p>
            <a:pPr>
              <a:lnSpc>
                <a:spcPct val="90000"/>
              </a:lnSpc>
              <a:spcAft>
                <a:spcPts val="600"/>
              </a:spcAft>
            </a:pPr>
            <a:r>
              <a:rPr lang="en-US" sz="1000" dirty="0"/>
              <a:t> </a:t>
            </a:r>
            <a:r>
              <a:rPr lang="en-US" sz="1000" dirty="0">
                <a:latin typeface="Calibri"/>
                <a:ea typeface="Calibri"/>
                <a:cs typeface="Calibri"/>
              </a:rPr>
              <a:t> </a:t>
            </a:r>
            <a:r>
              <a:rPr lang="en-US" sz="1200" dirty="0">
                <a:latin typeface="Calibri"/>
                <a:ea typeface="Calibri"/>
                <a:cs typeface="Calibri"/>
              </a:rPr>
              <a:t>Distribution of customers by gender and location (city, state, region) to understand demographic spread and tailor</a:t>
            </a:r>
            <a:endParaRPr lang="en-US" sz="1200" b="1" dirty="0">
              <a:latin typeface="Calibri"/>
              <a:ea typeface="Calibri"/>
              <a:cs typeface="Calibri"/>
            </a:endParaRPr>
          </a:p>
          <a:p>
            <a:pPr>
              <a:lnSpc>
                <a:spcPct val="90000"/>
              </a:lnSpc>
              <a:spcAft>
                <a:spcPts val="600"/>
              </a:spcAft>
            </a:pPr>
            <a:r>
              <a:rPr lang="en-US" sz="1200" dirty="0">
                <a:latin typeface="Calibri"/>
                <a:ea typeface="Calibri"/>
                <a:cs typeface="Calibri"/>
              </a:rPr>
              <a:t>    marketing campaigns.</a:t>
            </a:r>
          </a:p>
          <a:p>
            <a:pPr indent="-228600">
              <a:lnSpc>
                <a:spcPct val="90000"/>
              </a:lnSpc>
              <a:spcAft>
                <a:spcPts val="600"/>
              </a:spcAft>
              <a:buFont typeface="Arial" panose="020B0604020202020204" pitchFamily="34" charset="0"/>
              <a:buChar char="•"/>
            </a:pPr>
            <a:endParaRPr lang="en-US" sz="1000" b="1">
              <a:latin typeface="Aptos" panose="02110004020202020204"/>
              <a:ea typeface="Calibri"/>
              <a:cs typeface="Calibri"/>
            </a:endParaRPr>
          </a:p>
          <a:p>
            <a:pPr marL="171450" indent="-228600">
              <a:lnSpc>
                <a:spcPct val="90000"/>
              </a:lnSpc>
              <a:spcAft>
                <a:spcPts val="600"/>
              </a:spcAft>
              <a:buFont typeface="Arial" panose="020B0604020202020204" pitchFamily="34" charset="0"/>
              <a:buChar char="•"/>
            </a:pPr>
            <a:r>
              <a:rPr lang="en-US" sz="1400" b="1" dirty="0">
                <a:latin typeface="Calibri"/>
                <a:ea typeface="Calibri"/>
                <a:cs typeface="Calibri"/>
              </a:rPr>
              <a:t>Purchasing Behavior and Preferences</a:t>
            </a:r>
          </a:p>
          <a:p>
            <a:pPr>
              <a:lnSpc>
                <a:spcPct val="90000"/>
              </a:lnSpc>
              <a:spcAft>
                <a:spcPts val="600"/>
              </a:spcAft>
            </a:pPr>
            <a:r>
              <a:rPr lang="en-US" sz="1000" b="1" dirty="0"/>
              <a:t>  </a:t>
            </a:r>
            <a:r>
              <a:rPr lang="en-US" sz="1200" dirty="0"/>
              <a:t>Popular categories and items based on sales volume (</a:t>
            </a:r>
            <a:r>
              <a:rPr lang="en-US" sz="1200" b="1" dirty="0"/>
              <a:t>Qty Ordered</a:t>
            </a:r>
            <a:r>
              <a:rPr lang="en-US" sz="1200" dirty="0"/>
              <a:t>) and revenue (</a:t>
            </a:r>
            <a:r>
              <a:rPr lang="en-US" sz="1200" b="1" dirty="0"/>
              <a:t>Total</a:t>
            </a:r>
            <a:r>
              <a:rPr lang="en-US" sz="1200" dirty="0"/>
              <a:t>).</a:t>
            </a:r>
            <a:endParaRPr lang="en-US" sz="1200" b="1" dirty="0"/>
          </a:p>
          <a:p>
            <a:pPr>
              <a:lnSpc>
                <a:spcPct val="90000"/>
              </a:lnSpc>
              <a:spcAft>
                <a:spcPts val="600"/>
              </a:spcAft>
            </a:pPr>
            <a:r>
              <a:rPr lang="en-US" sz="1200" dirty="0"/>
              <a:t>    Purchase frequency and patterns</a:t>
            </a:r>
          </a:p>
          <a:p>
            <a:pPr indent="-228600">
              <a:lnSpc>
                <a:spcPct val="90000"/>
              </a:lnSpc>
              <a:spcAft>
                <a:spcPts val="600"/>
              </a:spcAft>
              <a:buFont typeface="Arial" panose="020B0604020202020204" pitchFamily="34" charset="0"/>
              <a:buChar char="•"/>
            </a:pPr>
            <a:endParaRPr lang="en-US" sz="1000" b="1"/>
          </a:p>
          <a:p>
            <a:pPr marL="171450" indent="-228600">
              <a:lnSpc>
                <a:spcPct val="90000"/>
              </a:lnSpc>
              <a:spcAft>
                <a:spcPts val="600"/>
              </a:spcAft>
              <a:buFont typeface="Arial" panose="020B0604020202020204" pitchFamily="34" charset="0"/>
              <a:buChar char="•"/>
            </a:pPr>
            <a:r>
              <a:rPr lang="en-US" sz="1400" b="1" dirty="0">
                <a:latin typeface="Calibri"/>
                <a:ea typeface="Calibri"/>
                <a:cs typeface="Calibri"/>
              </a:rPr>
              <a:t>Geographic and Regional Trends:</a:t>
            </a:r>
          </a:p>
          <a:p>
            <a:pPr>
              <a:lnSpc>
                <a:spcPct val="90000"/>
              </a:lnSpc>
              <a:spcAft>
                <a:spcPts val="600"/>
              </a:spcAft>
            </a:pPr>
            <a:r>
              <a:rPr lang="en-US" sz="1000" dirty="0"/>
              <a:t>      </a:t>
            </a:r>
            <a:r>
              <a:rPr lang="en-US" sz="1200" dirty="0"/>
              <a:t> Sales trends by geographic region to identify high-demand areas.</a:t>
            </a:r>
            <a:endParaRPr lang="en-US" sz="1200" b="1" dirty="0"/>
          </a:p>
          <a:p>
            <a:pPr marL="171450" indent="-228600">
              <a:lnSpc>
                <a:spcPct val="90000"/>
              </a:lnSpc>
              <a:spcAft>
                <a:spcPts val="600"/>
              </a:spcAft>
              <a:buFont typeface="Arial" panose="020B0604020202020204" pitchFamily="34" charset="0"/>
              <a:buChar char="•"/>
            </a:pPr>
            <a:endParaRPr lang="en-US" sz="1000" b="1"/>
          </a:p>
          <a:p>
            <a:pPr marL="171450" indent="-228600">
              <a:lnSpc>
                <a:spcPct val="90000"/>
              </a:lnSpc>
              <a:spcAft>
                <a:spcPts val="600"/>
              </a:spcAft>
              <a:buFont typeface="Arial" panose="020B0604020202020204" pitchFamily="34" charset="0"/>
              <a:buChar char="•"/>
            </a:pPr>
            <a:r>
              <a:rPr lang="en-US" sz="1400" b="1" dirty="0">
                <a:latin typeface="Calibri"/>
                <a:ea typeface="Calibri"/>
                <a:cs typeface="Calibri"/>
              </a:rPr>
              <a:t>Payment Methods Analysis:</a:t>
            </a:r>
          </a:p>
          <a:p>
            <a:pPr>
              <a:lnSpc>
                <a:spcPct val="90000"/>
              </a:lnSpc>
              <a:spcAft>
                <a:spcPts val="600"/>
              </a:spcAft>
            </a:pPr>
            <a:r>
              <a:rPr lang="en-US" sz="1000" dirty="0"/>
              <a:t>  </a:t>
            </a:r>
            <a:r>
              <a:rPr lang="en-US" sz="1200" dirty="0"/>
              <a:t> Preferences in payment methods.</a:t>
            </a:r>
            <a:endParaRPr lang="en-US" sz="1200" b="1" dirty="0"/>
          </a:p>
          <a:p>
            <a:pPr marL="171450" indent="-228600">
              <a:lnSpc>
                <a:spcPct val="90000"/>
              </a:lnSpc>
              <a:spcAft>
                <a:spcPts val="600"/>
              </a:spcAft>
              <a:buFont typeface="Arial" panose="020B0604020202020204" pitchFamily="34" charset="0"/>
              <a:buChar char="•"/>
            </a:pPr>
            <a:endParaRPr lang="en-US" sz="1000" b="1"/>
          </a:p>
          <a:p>
            <a:pPr marL="171450" indent="-228600">
              <a:lnSpc>
                <a:spcPct val="90000"/>
              </a:lnSpc>
              <a:spcAft>
                <a:spcPts val="600"/>
              </a:spcAft>
              <a:buFont typeface="Arial" panose="020B0604020202020204" pitchFamily="34" charset="0"/>
              <a:buChar char="•"/>
            </a:pPr>
            <a:r>
              <a:rPr lang="en-US" sz="1400" b="1" dirty="0">
                <a:latin typeface="Calibri"/>
                <a:ea typeface="Calibri"/>
                <a:cs typeface="Calibri"/>
              </a:rPr>
              <a:t>Customer Segmentation:</a:t>
            </a:r>
          </a:p>
          <a:p>
            <a:pPr>
              <a:lnSpc>
                <a:spcPct val="90000"/>
              </a:lnSpc>
              <a:spcBef>
                <a:spcPct val="0"/>
              </a:spcBef>
              <a:spcAft>
                <a:spcPts val="600"/>
              </a:spcAft>
            </a:pPr>
            <a:r>
              <a:rPr lang="en-US" sz="1000" b="1" dirty="0"/>
              <a:t> </a:t>
            </a:r>
            <a:r>
              <a:rPr lang="en-US" sz="1000" dirty="0"/>
              <a:t> </a:t>
            </a:r>
            <a:r>
              <a:rPr lang="en-US" sz="1200" dirty="0"/>
              <a:t>Segmentation of customers based on purchasing patterns, location, and demographics to personalize. </a:t>
            </a:r>
            <a:endParaRPr lang="en-US" sz="1200" b="1" dirty="0"/>
          </a:p>
          <a:p>
            <a:pPr>
              <a:lnSpc>
                <a:spcPct val="90000"/>
              </a:lnSpc>
              <a:spcAft>
                <a:spcPts val="600"/>
              </a:spcAft>
            </a:pPr>
            <a:r>
              <a:rPr lang="en-US" sz="1200" dirty="0"/>
              <a:t>    marketing and sales strategies.</a:t>
            </a:r>
            <a:endParaRPr lang="en-US" sz="1200" b="1" dirty="0"/>
          </a:p>
          <a:p>
            <a:pPr marL="171450" indent="-228600">
              <a:lnSpc>
                <a:spcPct val="90000"/>
              </a:lnSpc>
              <a:spcAft>
                <a:spcPts val="600"/>
              </a:spcAft>
              <a:buFont typeface="Arial" panose="020B0604020202020204" pitchFamily="34" charset="0"/>
              <a:buChar char="•"/>
            </a:pPr>
            <a:endParaRPr lang="en-US" sz="1200" b="1" dirty="0">
              <a:latin typeface="Calibri"/>
              <a:ea typeface="Calibri"/>
              <a:cs typeface="Calibri"/>
            </a:endParaRPr>
          </a:p>
          <a:p>
            <a:pPr marL="171450" indent="-228600">
              <a:lnSpc>
                <a:spcPct val="90000"/>
              </a:lnSpc>
              <a:spcAft>
                <a:spcPts val="600"/>
              </a:spcAft>
              <a:buFont typeface="Arial" panose="020B0604020202020204" pitchFamily="34" charset="0"/>
              <a:buChar char="•"/>
            </a:pPr>
            <a:r>
              <a:rPr lang="en-US" sz="1200" b="1" dirty="0">
                <a:latin typeface="Calibri"/>
                <a:ea typeface="Calibri"/>
                <a:cs typeface="Calibri"/>
              </a:rPr>
              <a:t>I</a:t>
            </a:r>
            <a:r>
              <a:rPr lang="en-US" sz="1400" b="1" dirty="0">
                <a:latin typeface="Calibri"/>
                <a:ea typeface="Calibri"/>
                <a:cs typeface="Calibri"/>
              </a:rPr>
              <a:t>dentification of high-value customers for targeted loyalty programs and promotions.</a:t>
            </a:r>
          </a:p>
        </p:txBody>
      </p:sp>
      <p:pic>
        <p:nvPicPr>
          <p:cNvPr id="6" name="Picture 5" descr="A magnifying glass on a white surface&#10;&#10;Description automatically generated">
            <a:extLst>
              <a:ext uri="{FF2B5EF4-FFF2-40B4-BE49-F238E27FC236}">
                <a16:creationId xmlns:a16="http://schemas.microsoft.com/office/drawing/2014/main" id="{05BCE149-BF92-BAD6-15FE-4F4E779B77DE}"/>
              </a:ext>
            </a:extLst>
          </p:cNvPr>
          <p:cNvPicPr>
            <a:picLocks noChangeAspect="1"/>
          </p:cNvPicPr>
          <p:nvPr/>
        </p:nvPicPr>
        <p:blipFill rotWithShape="1">
          <a:blip r:embed="rId2"/>
          <a:srcRect l="10767" r="20516" b="2"/>
          <a:stretch/>
        </p:blipFill>
        <p:spPr>
          <a:xfrm>
            <a:off x="8045453" y="1780213"/>
            <a:ext cx="4019506" cy="4275805"/>
          </a:xfrm>
          <a:prstGeom prst="rect">
            <a:avLst/>
          </a:prstGeom>
        </p:spPr>
      </p:pic>
    </p:spTree>
    <p:extLst>
      <p:ext uri="{BB962C8B-B14F-4D97-AF65-F5344CB8AC3E}">
        <p14:creationId xmlns:p14="http://schemas.microsoft.com/office/powerpoint/2010/main" val="29036787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C0A3E416-13B0-4CFE-8B85-8989D8AEFB51}"/>
    </a:ext>
  </a:extLst>
</a:theme>
</file>

<file path=docProps/app.xml><?xml version="1.0" encoding="utf-8"?>
<Properties xmlns="http://schemas.openxmlformats.org/officeDocument/2006/extended-properties" xmlns:vt="http://schemas.openxmlformats.org/officeDocument/2006/docPropsVTypes">
  <Template>office theme</Template>
  <TotalTime>3</TotalTime>
  <Words>390</Words>
  <Application>Microsoft Office PowerPoint</Application>
  <PresentationFormat>Widescreen</PresentationFormat>
  <Paragraphs>51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Aptos Display</vt:lpstr>
      <vt:lpstr>Arial</vt:lpstr>
      <vt:lpstr>Calibri</vt:lpstr>
      <vt:lpstr>Office Theme</vt:lpstr>
      <vt:lpstr>Sterling E-Commerce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FELIX THOMAS</cp:lastModifiedBy>
  <cp:revision>459</cp:revision>
  <dcterms:created xsi:type="dcterms:W3CDTF">2024-03-12T14:28:52Z</dcterms:created>
  <dcterms:modified xsi:type="dcterms:W3CDTF">2024-03-12T16:20:37Z</dcterms:modified>
</cp:coreProperties>
</file>