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sldIdLst>
    <p:sldId id="275" r:id="rId5"/>
    <p:sldId id="284" r:id="rId6"/>
    <p:sldId id="2147375611" r:id="rId7"/>
    <p:sldId id="2147375615" r:id="rId8"/>
    <p:sldId id="2147375612" r:id="rId9"/>
    <p:sldId id="2147375617" r:id="rId10"/>
    <p:sldId id="2147375613" r:id="rId11"/>
    <p:sldId id="2147375610" r:id="rId12"/>
    <p:sldId id="2147375616" r:id="rId13"/>
    <p:sldId id="2147375618" r:id="rId14"/>
    <p:sldId id="2147375614" r:id="rId15"/>
    <p:sldId id="257" r:id="rId16"/>
  </p:sldIdLst>
  <p:sldSz cx="12192000" cy="6858000"/>
  <p:notesSz cx="7019925" cy="9305925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47A5D7-388F-41E7-A350-AD74B8DB2B05}">
          <p14:sldIdLst>
            <p14:sldId id="275"/>
            <p14:sldId id="284"/>
            <p14:sldId id="2147375611"/>
            <p14:sldId id="2147375615"/>
            <p14:sldId id="2147375612"/>
            <p14:sldId id="2147375617"/>
            <p14:sldId id="2147375613"/>
            <p14:sldId id="2147375610"/>
            <p14:sldId id="2147375616"/>
            <p14:sldId id="2147375618"/>
            <p14:sldId id="2147375614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liza Mohamed Said" initials="ZMS" lastIdx="3" clrIdx="0">
    <p:extLst>
      <p:ext uri="{19B8F6BF-5375-455C-9EA6-DF929625EA0E}">
        <p15:presenceInfo xmlns:p15="http://schemas.microsoft.com/office/powerpoint/2012/main" userId="S::zaliza@celcom.com.my::7bdd87e1-b866-4686-9ec6-689cf1ec9b93" providerId="AD"/>
      </p:ext>
    </p:extLst>
  </p:cmAuthor>
  <p:cmAuthor id="2" name="Dino Faezal Bahari" initials="DFB" lastIdx="2" clrIdx="1">
    <p:extLst>
      <p:ext uri="{19B8F6BF-5375-455C-9EA6-DF929625EA0E}">
        <p15:presenceInfo xmlns:p15="http://schemas.microsoft.com/office/powerpoint/2012/main" userId="S::dino@celcom.com.my::5ed7ab0e-434b-4a07-9c35-7e537543af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B7B7"/>
    <a:srgbClr val="70AD47"/>
    <a:srgbClr val="F8F8F8"/>
    <a:srgbClr val="000000"/>
    <a:srgbClr val="0095D7"/>
    <a:srgbClr val="FFFF99"/>
    <a:srgbClr val="008FD1"/>
    <a:srgbClr val="CFD5EA"/>
    <a:srgbClr val="F0C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77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75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85419C2E-626B-40C7-8DBE-E79B170E013E}" type="datetimeFigureOut">
              <a:rPr lang="en-GB" smtClean="0"/>
              <a:pPr/>
              <a:t>16/11/2022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0F7517B0-F9C2-48A8-BEBE-B65B8C48362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47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1F9E-4E96-4C80-9E15-A1DC32762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490" y="254100"/>
            <a:ext cx="6574636" cy="1235065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932EB-DA65-49FD-BE16-DD202A55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490" y="1780788"/>
            <a:ext cx="4423117" cy="70624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669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A1BE-8150-4134-99D9-EE6D7F20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78" y="267153"/>
            <a:ext cx="10317480" cy="619613"/>
          </a:xfrm>
        </p:spPr>
        <p:txBody>
          <a:bodyPr/>
          <a:lstStyle>
            <a:lvl1pPr>
              <a:defRPr>
                <a:solidFill>
                  <a:srgbClr val="0095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079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C051-2496-48EF-B1E3-FA473AF86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83493"/>
            <a:ext cx="10317480" cy="619613"/>
          </a:xfrm>
        </p:spPr>
        <p:txBody>
          <a:bodyPr/>
          <a:lstStyle>
            <a:lvl1pPr>
              <a:defRPr>
                <a:solidFill>
                  <a:srgbClr val="0095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953BC-92E8-4FD6-AA66-F7588D2CE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1094105"/>
            <a:ext cx="10304417" cy="435133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95D7"/>
                </a:solidFill>
                <a:latin typeface="Century Gothic" panose="020B0502020202020204" pitchFamily="34" charset="0"/>
              </a:defRPr>
            </a:lvl1pPr>
            <a:lvl2pPr>
              <a:defRPr sz="1800">
                <a:solidFill>
                  <a:srgbClr val="0095D7"/>
                </a:solidFill>
                <a:latin typeface="Century Gothic" panose="020B0502020202020204" pitchFamily="34" charset="0"/>
              </a:defRPr>
            </a:lvl2pPr>
            <a:lvl3pPr>
              <a:defRPr sz="1800">
                <a:solidFill>
                  <a:srgbClr val="0095D7"/>
                </a:solidFill>
                <a:latin typeface="Century Gothic" panose="020B0502020202020204" pitchFamily="34" charset="0"/>
              </a:defRPr>
            </a:lvl3pPr>
            <a:lvl4pPr>
              <a:defRPr sz="1800">
                <a:solidFill>
                  <a:srgbClr val="0095D7"/>
                </a:solidFill>
                <a:latin typeface="Century Gothic" panose="020B0502020202020204" pitchFamily="34" charset="0"/>
              </a:defRPr>
            </a:lvl4pPr>
            <a:lvl5pPr>
              <a:defRPr sz="1800">
                <a:solidFill>
                  <a:srgbClr val="0095D7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677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BF63-3227-498E-98E8-44CD4F6B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77" y="295310"/>
            <a:ext cx="10317480" cy="619613"/>
          </a:xfrm>
        </p:spPr>
        <p:txBody>
          <a:bodyPr/>
          <a:lstStyle>
            <a:lvl1pPr>
              <a:defRPr>
                <a:solidFill>
                  <a:srgbClr val="0095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7D766-997D-4499-A536-5C43228A6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819" y="1253331"/>
            <a:ext cx="4587238" cy="4351338"/>
          </a:xfrm>
        </p:spPr>
        <p:txBody>
          <a:bodyPr/>
          <a:lstStyle>
            <a:lvl1pPr>
              <a:defRPr>
                <a:solidFill>
                  <a:srgbClr val="0095D7"/>
                </a:solidFill>
              </a:defRPr>
            </a:lvl1pPr>
            <a:lvl2pPr>
              <a:defRPr>
                <a:solidFill>
                  <a:srgbClr val="0095D7"/>
                </a:solidFill>
              </a:defRPr>
            </a:lvl2pPr>
            <a:lvl3pPr>
              <a:defRPr>
                <a:solidFill>
                  <a:srgbClr val="0095D7"/>
                </a:solidFill>
              </a:defRPr>
            </a:lvl3pPr>
            <a:lvl4pPr>
              <a:defRPr>
                <a:solidFill>
                  <a:srgbClr val="0095D7"/>
                </a:solidFill>
              </a:defRPr>
            </a:lvl4pPr>
            <a:lvl5pPr>
              <a:defRPr>
                <a:solidFill>
                  <a:srgbClr val="0095D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AE09411-3416-48F2-954D-8932B91CB32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35577" y="1248273"/>
            <a:ext cx="4587238" cy="4351338"/>
          </a:xfrm>
        </p:spPr>
        <p:txBody>
          <a:bodyPr/>
          <a:lstStyle>
            <a:lvl1pPr>
              <a:defRPr>
                <a:solidFill>
                  <a:srgbClr val="0095D7"/>
                </a:solidFill>
              </a:defRPr>
            </a:lvl1pPr>
            <a:lvl2pPr>
              <a:defRPr>
                <a:solidFill>
                  <a:srgbClr val="0095D7"/>
                </a:solidFill>
              </a:defRPr>
            </a:lvl2pPr>
            <a:lvl3pPr>
              <a:defRPr>
                <a:solidFill>
                  <a:srgbClr val="0095D7"/>
                </a:solidFill>
              </a:defRPr>
            </a:lvl3pPr>
            <a:lvl4pPr>
              <a:defRPr>
                <a:solidFill>
                  <a:srgbClr val="0095D7"/>
                </a:solidFill>
              </a:defRPr>
            </a:lvl4pPr>
            <a:lvl5pPr>
              <a:defRPr>
                <a:solidFill>
                  <a:srgbClr val="0095D7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886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5560B7BC-E088-4B99-B335-058C5ED0E8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4744" y="382576"/>
            <a:ext cx="6234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charset="0"/>
                <a:cs typeface="等线" charset="0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charset="0"/>
                <a:cs typeface="等线" charset="0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charset="0"/>
                <a:cs typeface="等线" charset="0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charset="0"/>
                <a:cs typeface="等线" charset="0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charset="0"/>
                <a:cs typeface="等线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charset="0"/>
                <a:cs typeface="等线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charset="0"/>
                <a:cs typeface="等线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charset="0"/>
                <a:cs typeface="等线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charset="0"/>
                <a:cs typeface="等线" charset="0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MY" altLang="en-US" sz="4800" b="1">
                <a:solidFill>
                  <a:schemeClr val="bg1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THANK YOU 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F9B7F70-B34A-4E29-9452-B68D55FD57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4744" y="1410926"/>
            <a:ext cx="6234113" cy="113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charset="0"/>
                <a:cs typeface="等线" charset="0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charset="0"/>
                <a:cs typeface="等线" charset="0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charset="0"/>
                <a:cs typeface="等线" charset="0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charset="0"/>
                <a:cs typeface="等线" charset="0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charset="0"/>
                <a:cs typeface="等线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charset="0"/>
                <a:cs typeface="等线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charset="0"/>
                <a:cs typeface="等线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charset="0"/>
                <a:cs typeface="等线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charset="0"/>
                <a:cs typeface="等线" charset="0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sz="1100">
                <a:solidFill>
                  <a:schemeClr val="bg1"/>
                </a:solidFill>
                <a:latin typeface="Century Gothic" panose="020B0502020202020204" pitchFamily="34" charset="0"/>
              </a:rPr>
              <a:t>NO part of this presentation may be circulated, quoted, or reproduced for distribution without the prior written consent of Celcom AXIATA </a:t>
            </a:r>
            <a:r>
              <a:rPr lang="en-US" sz="1100" err="1">
                <a:solidFill>
                  <a:schemeClr val="bg1"/>
                </a:solidFill>
                <a:latin typeface="Century Gothic" panose="020B0502020202020204" pitchFamily="34" charset="0"/>
              </a:rPr>
              <a:t>Berhad</a:t>
            </a:r>
            <a:r>
              <a:rPr lang="en-US" sz="1100">
                <a:solidFill>
                  <a:schemeClr val="bg1"/>
                </a:solidFill>
                <a:latin typeface="Century Gothic" panose="020B0502020202020204" pitchFamily="34" charset="0"/>
              </a:rPr>
              <a:t>. The information contained in this presentation is proprietary and is for Celcom AXIATA </a:t>
            </a:r>
            <a:r>
              <a:rPr lang="en-US" sz="1100" err="1">
                <a:solidFill>
                  <a:schemeClr val="bg1"/>
                </a:solidFill>
                <a:latin typeface="Century Gothic" panose="020B0502020202020204" pitchFamily="34" charset="0"/>
              </a:rPr>
              <a:t>Berhad’s</a:t>
            </a:r>
            <a:r>
              <a:rPr lang="en-US" sz="110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100" b="1">
                <a:solidFill>
                  <a:schemeClr val="bg1"/>
                </a:solidFill>
                <a:latin typeface="Century Gothic" panose="020B0502020202020204" pitchFamily="34" charset="0"/>
              </a:rPr>
              <a:t>Internal Use</a:t>
            </a:r>
            <a:r>
              <a:rPr lang="en-US" sz="110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1100">
                <a:solidFill>
                  <a:schemeClr val="bg1"/>
                </a:solidFill>
                <a:latin typeface="Century Gothic" panose="020B0502020202020204" pitchFamily="34" charset="0"/>
              </a:rPr>
              <a:t>The information is not meant to be comprehensive and any material contained in this presentation is provided "As-is" and without warranties of any kind; either expressed or implied for the fullest extent permissible pursuant to the applicable Malaysian Law(s).</a:t>
            </a:r>
          </a:p>
        </p:txBody>
      </p:sp>
    </p:spTree>
    <p:extLst>
      <p:ext uri="{BB962C8B-B14F-4D97-AF65-F5344CB8AC3E}">
        <p14:creationId xmlns:p14="http://schemas.microsoft.com/office/powerpoint/2010/main" val="277940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699FC88-3119-4EAB-834F-0885494A21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8274566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think-cell Slide" r:id="rId11" imgW="470" imgH="469" progId="TCLayout.ActiveDocument.1">
                  <p:embed/>
                </p:oleObj>
              </mc:Choice>
              <mc:Fallback>
                <p:oleObj name="think-cell Slide" r:id="rId11" imgW="470" imgH="469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699FC88-3119-4EAB-834F-0885494A21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239141F-1DB5-441D-B4C6-C82A44F90044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3E7D4-2ED7-4C39-9DD8-A79F78D7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77" y="283493"/>
            <a:ext cx="10317480" cy="6196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A32D4-6771-4A62-8A51-BBC811BDC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577" y="1629682"/>
            <a:ext cx="103174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577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9" r:id="rId3"/>
    <p:sldLayoutId id="2147483652" r:id="rId4"/>
    <p:sldLayoutId id="2147483662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95D7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0095D7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95D7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95D7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95D7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95D7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dashboards/601a98ae-a24a-4b6a-adbc-945a4dac7011?ctid=bf048976-7110-4e87-96f3-c6744908b8be&amp;pbi_source=linkShare" TargetMode="External"/><Relationship Id="rId2" Type="http://schemas.openxmlformats.org/officeDocument/2006/relationships/hyperlink" Target="https://app.powerbi.com/links/EAzRtqEhCM?ctid=bf048976-7110-4e87-96f3-c6744908b8be&amp;pbi_source=linkShare&amp;bookmarkGuid=dfd80800-d084-4d17-847a-2e8e2fb5246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MY" altLang="zh-CN" sz="3200" b="1" dirty="0">
              <a:latin typeface="Century Gothic" panose="020B0502020202020204" pitchFamily="34" charset="0"/>
              <a:ea typeface="+mj-ea"/>
              <a:cs typeface="+mj-cs"/>
              <a:sym typeface="Century Gothic" panose="020B0502020202020204" pitchFamily="34" charset="0"/>
            </a:endParaRPr>
          </a:p>
        </p:txBody>
      </p:sp>
      <p:sp>
        <p:nvSpPr>
          <p:cNvPr id="6" name="Subtitle 10">
            <a:extLst>
              <a:ext uri="{FF2B5EF4-FFF2-40B4-BE49-F238E27FC236}">
                <a16:creationId xmlns:a16="http://schemas.microsoft.com/office/drawing/2014/main" id="{CA0A8E81-6184-4313-A2B8-A5B162972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060" y="532204"/>
            <a:ext cx="5664940" cy="1919448"/>
          </a:xfrm>
        </p:spPr>
        <p:txBody>
          <a:bodyPr>
            <a:no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 by Sector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(Week 40-Week 44)</a:t>
            </a:r>
            <a:endParaRPr lang="en-US" sz="2400" b="1" dirty="0"/>
          </a:p>
        </p:txBody>
      </p:sp>
      <p:sp>
        <p:nvSpPr>
          <p:cNvPr id="7" name="Subtitle 10">
            <a:extLst>
              <a:ext uri="{FF2B5EF4-FFF2-40B4-BE49-F238E27FC236}">
                <a16:creationId xmlns:a16="http://schemas.microsoft.com/office/drawing/2014/main" id="{3C39C6C7-F8E6-48AD-9D7D-0CE6BE2CCBB2}"/>
              </a:ext>
            </a:extLst>
          </p:cNvPr>
          <p:cNvSpPr txBox="1">
            <a:spLocks/>
          </p:cNvSpPr>
          <p:nvPr/>
        </p:nvSpPr>
        <p:spPr>
          <a:xfrm>
            <a:off x="688327" y="3483831"/>
            <a:ext cx="5150406" cy="2841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0095D7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0095D7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95D7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95D7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Prepared by: Nur Syarfa Shafina Binti Nor Elley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Division: NPE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Date : 15 November 2022</a:t>
            </a:r>
          </a:p>
        </p:txBody>
      </p:sp>
    </p:spTree>
    <p:extLst>
      <p:ext uri="{BB962C8B-B14F-4D97-AF65-F5344CB8AC3E}">
        <p14:creationId xmlns:p14="http://schemas.microsoft.com/office/powerpoint/2010/main" val="2102976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77B2-88AF-4407-9AA8-9E3BA28A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Pin Live (A00139_Macro_2)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675E25-4CAB-4D5D-9FBA-6C59C6E58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7" t="5772" r="8140" b="3873"/>
          <a:stretch/>
        </p:blipFill>
        <p:spPr>
          <a:xfrm>
            <a:off x="786897" y="886766"/>
            <a:ext cx="10066161" cy="58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3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516F-C628-4F25-81A1-05FAEC08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(Link)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131CB-EF2B-421E-BFD8-5910AFCAAB3F}"/>
              </a:ext>
            </a:extLst>
          </p:cNvPr>
          <p:cNvSpPr txBox="1"/>
          <p:nvPr/>
        </p:nvSpPr>
        <p:spPr>
          <a:xfrm>
            <a:off x="535578" y="2010514"/>
            <a:ext cx="70688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https://app.powerbi.com/links/EAzRtqEhCM?ctid=bf048976-7110-4e87-96f3-c6744908b8be&amp;pbi_source=linkShare&amp;bookmarkGuid=dfd80800-d084-4d17-847a-2e8e2fb52461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44336-AFE3-4CB4-8D59-59421505E9E6}"/>
              </a:ext>
            </a:extLst>
          </p:cNvPr>
          <p:cNvSpPr txBox="1"/>
          <p:nvPr/>
        </p:nvSpPr>
        <p:spPr>
          <a:xfrm>
            <a:off x="535578" y="1663604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link: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41323-11E7-4D15-B750-37FF5C1031EB}"/>
              </a:ext>
            </a:extLst>
          </p:cNvPr>
          <p:cNvSpPr txBox="1"/>
          <p:nvPr/>
        </p:nvSpPr>
        <p:spPr>
          <a:xfrm>
            <a:off x="535578" y="375252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https://app.powerbi.com/groups/me/dashboards/601a98ae-a24a-4b6a-adbc-945a4dac7011?ctid=bf048976-7110-4e87-96f3-c6744908b8be&amp;pbi_source=linkShare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BF9B7-8C27-4304-BB52-8967BE51FBB0}"/>
              </a:ext>
            </a:extLst>
          </p:cNvPr>
          <p:cNvSpPr txBox="1"/>
          <p:nvPr/>
        </p:nvSpPr>
        <p:spPr>
          <a:xfrm>
            <a:off x="535577" y="3435218"/>
            <a:ext cx="16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 link:</a:t>
            </a:r>
          </a:p>
        </p:txBody>
      </p:sp>
    </p:spTree>
    <p:extLst>
      <p:ext uri="{BB962C8B-B14F-4D97-AF65-F5344CB8AC3E}">
        <p14:creationId xmlns:p14="http://schemas.microsoft.com/office/powerpoint/2010/main" val="235349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3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63835"/>
              </p:ext>
            </p:extLst>
          </p:nvPr>
        </p:nvGraphicFramePr>
        <p:xfrm>
          <a:off x="851425" y="1034446"/>
          <a:ext cx="9954851" cy="4201398"/>
        </p:xfrm>
        <a:graphic>
          <a:graphicData uri="http://schemas.openxmlformats.org/drawingml/2006/table">
            <a:tbl>
              <a:tblPr/>
              <a:tblGrid>
                <a:gridCol w="84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8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Actual 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8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F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Actual Data (More Insight)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8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Forecast Data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964751"/>
                  </a:ext>
                </a:extLst>
              </a:tr>
              <a:tr h="4668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Forecast Data(display hover)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135137"/>
                  </a:ext>
                </a:extLst>
              </a:tr>
              <a:tr h="4668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FD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Forecast Data: Show as Table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8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Insight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8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Dashboard Sample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867153"/>
                  </a:ext>
                </a:extLst>
              </a:tr>
              <a:tr h="4668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Dashboard Pin Live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474094"/>
                  </a:ext>
                </a:extLst>
              </a:tr>
              <a:tr h="4668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9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Power BI (Link)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869425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751409" y="207404"/>
            <a:ext cx="6614946" cy="617118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8FD7"/>
                </a:solidFill>
                <a:latin typeface="+mj-lt"/>
                <a:ea typeface="SimSun" panose="02010600030101010101" pitchFamily="2" charset="-122"/>
                <a:cs typeface="+mj-cs"/>
                <a:sym typeface="Calibri Light" panose="020F0302020204030204" pitchFamily="34" charset="0"/>
              </a:defRPr>
            </a:lvl1pPr>
            <a:lvl2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SimSun" panose="02010600030101010101" pitchFamily="2" charset="-122"/>
                <a:cs typeface="等线 Light" charset="0"/>
                <a:sym typeface="Calibri Light" panose="020F0302020204030204" pitchFamily="34" charset="0"/>
              </a:defRPr>
            </a:lvl2pPr>
            <a:lvl3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SimSun" panose="02010600030101010101" pitchFamily="2" charset="-122"/>
                <a:cs typeface="等线 Light" charset="0"/>
                <a:sym typeface="Calibri Light" panose="020F0302020204030204" pitchFamily="34" charset="0"/>
              </a:defRPr>
            </a:lvl3pPr>
            <a:lvl4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SimSun" panose="02010600030101010101" pitchFamily="2" charset="-122"/>
                <a:cs typeface="等线 Light" charset="0"/>
                <a:sym typeface="Calibri Light" panose="020F0302020204030204" pitchFamily="34" charset="0"/>
              </a:defRPr>
            </a:lvl4pPr>
            <a:lvl5pPr marL="914400" indent="-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  <a:ea typeface="SimSun" panose="02010600030101010101" pitchFamily="2" charset="-122"/>
                <a:cs typeface="等线 Light" charset="0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等线 Light" charset="0"/>
                <a:cs typeface="等线 Light" charset="0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等线 Light" charset="0"/>
                <a:cs typeface="等线 Light" charset="0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等线 Light" charset="0"/>
                <a:cs typeface="等线 Light" charset="0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等线 Light" charset="0"/>
                <a:cs typeface="等线 Light" charset="0"/>
                <a:sym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Table of Contents </a:t>
            </a:r>
          </a:p>
        </p:txBody>
      </p:sp>
    </p:spTree>
    <p:extLst>
      <p:ext uri="{BB962C8B-B14F-4D97-AF65-F5344CB8AC3E}">
        <p14:creationId xmlns:p14="http://schemas.microsoft.com/office/powerpoint/2010/main" val="65311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FF9A179-5EE0-422B-AEF4-D88E4D2D3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31" t="25109" r="9892" b="8579"/>
          <a:stretch/>
        </p:blipFill>
        <p:spPr>
          <a:xfrm>
            <a:off x="1577008" y="1080051"/>
            <a:ext cx="8771081" cy="4956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9B256-DB67-40C4-A5AF-2A956934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Data (Week 40-Week 44)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8939B0-9921-4DB5-884B-983C34FA5219}"/>
              </a:ext>
            </a:extLst>
          </p:cNvPr>
          <p:cNvSpPr/>
          <p:nvPr/>
        </p:nvSpPr>
        <p:spPr>
          <a:xfrm>
            <a:off x="132523" y="1497495"/>
            <a:ext cx="1073426" cy="1086679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Century Gothic" panose="020B0502020202020204" pitchFamily="34" charset="0"/>
              </a:rPr>
              <a:t>Slicer (to filter by Region)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003C5B-295D-4FDC-A6FA-228B7C180F1D}"/>
              </a:ext>
            </a:extLst>
          </p:cNvPr>
          <p:cNvSpPr/>
          <p:nvPr/>
        </p:nvSpPr>
        <p:spPr>
          <a:xfrm>
            <a:off x="291548" y="2752319"/>
            <a:ext cx="1073426" cy="1086679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Century Gothic" panose="020B0502020202020204" pitchFamily="34" charset="0"/>
              </a:rPr>
              <a:t>Slicer (to filter by Sector)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7D45A8-E1D7-455F-BBAF-7EB6D5782FD7}"/>
              </a:ext>
            </a:extLst>
          </p:cNvPr>
          <p:cNvSpPr/>
          <p:nvPr/>
        </p:nvSpPr>
        <p:spPr>
          <a:xfrm>
            <a:off x="344557" y="4273826"/>
            <a:ext cx="1073426" cy="1086679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Century Gothic" panose="020B0502020202020204" pitchFamily="34" charset="0"/>
              </a:rPr>
              <a:t>Line plot (actual data)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AD35D-E2A4-4924-9791-E331D5BEA28F}"/>
              </a:ext>
            </a:extLst>
          </p:cNvPr>
          <p:cNvCxnSpPr>
            <a:cxnSpLocks/>
          </p:cNvCxnSpPr>
          <p:nvPr/>
        </p:nvCxnSpPr>
        <p:spPr>
          <a:xfrm>
            <a:off x="1205949" y="1921565"/>
            <a:ext cx="569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381AAA-D2B5-4329-BBC9-CF1425A39A98}"/>
              </a:ext>
            </a:extLst>
          </p:cNvPr>
          <p:cNvCxnSpPr>
            <a:cxnSpLocks/>
          </p:cNvCxnSpPr>
          <p:nvPr/>
        </p:nvCxnSpPr>
        <p:spPr>
          <a:xfrm flipV="1">
            <a:off x="1364974" y="2114851"/>
            <a:ext cx="2676939" cy="105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7A58FD-4E3F-4880-BECD-0F03C4400270}"/>
              </a:ext>
            </a:extLst>
          </p:cNvPr>
          <p:cNvCxnSpPr>
            <a:cxnSpLocks/>
          </p:cNvCxnSpPr>
          <p:nvPr/>
        </p:nvCxnSpPr>
        <p:spPr>
          <a:xfrm flipV="1">
            <a:off x="1417983" y="4231320"/>
            <a:ext cx="3670852" cy="42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4999BA-41C5-4F74-A5E3-2262D456FA1B}"/>
              </a:ext>
            </a:extLst>
          </p:cNvPr>
          <p:cNvSpPr/>
          <p:nvPr/>
        </p:nvSpPr>
        <p:spPr>
          <a:xfrm>
            <a:off x="8958470" y="398053"/>
            <a:ext cx="1577009" cy="619613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Century Gothic" panose="020B0502020202020204" pitchFamily="34" charset="0"/>
              </a:rPr>
              <a:t>Card (Sum of RB Use)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F0C5E4B-1C8B-4533-B244-A467785999DB}"/>
              </a:ext>
            </a:extLst>
          </p:cNvPr>
          <p:cNvSpPr/>
          <p:nvPr/>
        </p:nvSpPr>
        <p:spPr>
          <a:xfrm>
            <a:off x="10599879" y="1703393"/>
            <a:ext cx="1391479" cy="619613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Century Gothic" panose="020B0502020202020204" pitchFamily="34" charset="0"/>
              </a:rPr>
              <a:t>Card (Sum of Avail PRB)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FAB8A6-691F-492F-8018-83087CC13D8F}"/>
              </a:ext>
            </a:extLst>
          </p:cNvPr>
          <p:cNvCxnSpPr>
            <a:cxnSpLocks/>
          </p:cNvCxnSpPr>
          <p:nvPr/>
        </p:nvCxnSpPr>
        <p:spPr>
          <a:xfrm flipH="1">
            <a:off x="8110330" y="926522"/>
            <a:ext cx="821635" cy="79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6F2843-AFA7-4989-9BA7-CE6EB282C68B}"/>
              </a:ext>
            </a:extLst>
          </p:cNvPr>
          <p:cNvCxnSpPr>
            <a:cxnSpLocks/>
          </p:cNvCxnSpPr>
          <p:nvPr/>
        </p:nvCxnSpPr>
        <p:spPr>
          <a:xfrm flipH="1">
            <a:off x="10122801" y="2013200"/>
            <a:ext cx="477078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B5C804-5A83-405C-834E-584765424444}"/>
              </a:ext>
            </a:extLst>
          </p:cNvPr>
          <p:cNvCxnSpPr/>
          <p:nvPr/>
        </p:nvCxnSpPr>
        <p:spPr>
          <a:xfrm>
            <a:off x="1775908" y="5963478"/>
            <a:ext cx="830899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A217C55-C9E5-4241-9BFA-EA705AC9882D}"/>
              </a:ext>
            </a:extLst>
          </p:cNvPr>
          <p:cNvSpPr/>
          <p:nvPr/>
        </p:nvSpPr>
        <p:spPr>
          <a:xfrm>
            <a:off x="3786808" y="6039114"/>
            <a:ext cx="4618383" cy="323059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Line chart: Sum of RB Use by Month </a:t>
            </a:r>
            <a:endParaRPr lang="en-US" sz="1400" b="1" kern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81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00AF-15F6-4C5E-AF6B-CCDAB193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Data (More Insight)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F4D90-ACE5-479A-9897-5004ECAD0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9" t="24664" r="5187" b="8039"/>
          <a:stretch/>
        </p:blipFill>
        <p:spPr>
          <a:xfrm>
            <a:off x="1401170" y="1364776"/>
            <a:ext cx="9389660" cy="46129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FE9856-049B-47CF-9636-6A013DB7EED2}"/>
              </a:ext>
            </a:extLst>
          </p:cNvPr>
          <p:cNvCxnSpPr>
            <a:cxnSpLocks/>
          </p:cNvCxnSpPr>
          <p:nvPr/>
        </p:nvCxnSpPr>
        <p:spPr>
          <a:xfrm flipH="1">
            <a:off x="10440537" y="4661127"/>
            <a:ext cx="412521" cy="16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F6AAD8-C6FF-412F-842E-F025320F7973}"/>
              </a:ext>
            </a:extLst>
          </p:cNvPr>
          <p:cNvSpPr/>
          <p:nvPr/>
        </p:nvSpPr>
        <p:spPr>
          <a:xfrm>
            <a:off x="10440538" y="4041513"/>
            <a:ext cx="1645446" cy="619614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1" kern="1200" dirty="0">
                <a:latin typeface="Century Gothic" panose="020B0502020202020204" pitchFamily="34" charset="0"/>
              </a:rPr>
              <a:t>More option button: to show chart as table </a:t>
            </a:r>
            <a:r>
              <a:rPr lang="en-US" sz="1100" b="1" dirty="0">
                <a:latin typeface="Century Gothic" panose="020B0502020202020204" pitchFamily="34" charset="0"/>
              </a:rPr>
              <a:t>to display </a:t>
            </a:r>
            <a:r>
              <a:rPr lang="en-US" sz="1100" b="1" kern="1200" dirty="0">
                <a:latin typeface="Century Gothic" panose="020B0502020202020204" pitchFamily="34" charset="0"/>
              </a:rPr>
              <a:t>value details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95B618-CD1B-4991-B0EB-BADFA816E345}"/>
              </a:ext>
            </a:extLst>
          </p:cNvPr>
          <p:cNvCxnSpPr>
            <a:cxnSpLocks/>
          </p:cNvCxnSpPr>
          <p:nvPr/>
        </p:nvCxnSpPr>
        <p:spPr>
          <a:xfrm flipH="1">
            <a:off x="8534400" y="3313043"/>
            <a:ext cx="1775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116536-F666-4FE8-8138-C4FDDF338D26}"/>
              </a:ext>
            </a:extLst>
          </p:cNvPr>
          <p:cNvSpPr/>
          <p:nvPr/>
        </p:nvSpPr>
        <p:spPr>
          <a:xfrm>
            <a:off x="10310191" y="3003235"/>
            <a:ext cx="1645446" cy="720617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1" kern="1200" dirty="0">
                <a:latin typeface="Century Gothic" panose="020B0502020202020204" pitchFamily="34" charset="0"/>
              </a:rPr>
              <a:t>Ribbon charts: Visualized the sum of Avail PRB by Region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4D7E11-B6EB-4C34-846A-003CFCD09456}"/>
              </a:ext>
            </a:extLst>
          </p:cNvPr>
          <p:cNvCxnSpPr/>
          <p:nvPr/>
        </p:nvCxnSpPr>
        <p:spPr>
          <a:xfrm>
            <a:off x="1401170" y="3429000"/>
            <a:ext cx="76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DE85058-A860-4C1B-8424-6CB6BE366668}"/>
              </a:ext>
            </a:extLst>
          </p:cNvPr>
          <p:cNvSpPr/>
          <p:nvPr/>
        </p:nvSpPr>
        <p:spPr>
          <a:xfrm>
            <a:off x="193045" y="2920814"/>
            <a:ext cx="1208125" cy="1120699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100" b="1" dirty="0">
                <a:latin typeface="Century Gothic" panose="020B0502020202020204" pitchFamily="34" charset="0"/>
              </a:rPr>
              <a:t>Donut</a:t>
            </a:r>
            <a:r>
              <a:rPr lang="en-US" sz="1100" b="1" kern="1200" dirty="0">
                <a:latin typeface="Century Gothic" panose="020B0502020202020204" pitchFamily="34" charset="0"/>
              </a:rPr>
              <a:t> charts: Visualized the avg of sum of RB Use by Region</a:t>
            </a:r>
          </a:p>
        </p:txBody>
      </p:sp>
    </p:spTree>
    <p:extLst>
      <p:ext uri="{BB962C8B-B14F-4D97-AF65-F5344CB8AC3E}">
        <p14:creationId xmlns:p14="http://schemas.microsoft.com/office/powerpoint/2010/main" val="263801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F095-31F1-4E9B-AEC4-22F41EBD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Data – by Sector (Week 40-Week 44)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2E15F-99E0-4382-BEA9-8B7B5FC9D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13" t="24722" r="9348" b="8384"/>
          <a:stretch/>
        </p:blipFill>
        <p:spPr>
          <a:xfrm>
            <a:off x="1683026" y="1258955"/>
            <a:ext cx="8825948" cy="497357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493C11-8F8B-4649-BBAF-3CAC5495A016}"/>
              </a:ext>
            </a:extLst>
          </p:cNvPr>
          <p:cNvCxnSpPr>
            <a:cxnSpLocks/>
          </p:cNvCxnSpPr>
          <p:nvPr/>
        </p:nvCxnSpPr>
        <p:spPr>
          <a:xfrm>
            <a:off x="1205948" y="1815548"/>
            <a:ext cx="675861" cy="18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D57744-A2A6-4187-B9C5-7AF11C4F2FE4}"/>
              </a:ext>
            </a:extLst>
          </p:cNvPr>
          <p:cNvSpPr/>
          <p:nvPr/>
        </p:nvSpPr>
        <p:spPr>
          <a:xfrm>
            <a:off x="132523" y="1497495"/>
            <a:ext cx="1073426" cy="1086679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Century Gothic" panose="020B0502020202020204" pitchFamily="34" charset="0"/>
              </a:rPr>
              <a:t>Slicer (to filter by Region)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6FFF16-F5E3-4DC5-BDD9-415742355DF5}"/>
              </a:ext>
            </a:extLst>
          </p:cNvPr>
          <p:cNvCxnSpPr>
            <a:cxnSpLocks/>
          </p:cNvCxnSpPr>
          <p:nvPr/>
        </p:nvCxnSpPr>
        <p:spPr>
          <a:xfrm flipV="1">
            <a:off x="1351722" y="2248172"/>
            <a:ext cx="2769705" cy="95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CC39A7-C60A-4D08-8742-F2C3B8AC498D}"/>
              </a:ext>
            </a:extLst>
          </p:cNvPr>
          <p:cNvSpPr/>
          <p:nvPr/>
        </p:nvSpPr>
        <p:spPr>
          <a:xfrm>
            <a:off x="291548" y="2752319"/>
            <a:ext cx="1073426" cy="1086679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Century Gothic" panose="020B0502020202020204" pitchFamily="34" charset="0"/>
              </a:rPr>
              <a:t>Slicer (to filter by Sector)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2EAF32-8FD5-4A9A-8A29-4F4423C03650}"/>
              </a:ext>
            </a:extLst>
          </p:cNvPr>
          <p:cNvCxnSpPr/>
          <p:nvPr/>
        </p:nvCxnSpPr>
        <p:spPr>
          <a:xfrm>
            <a:off x="5102088" y="2630556"/>
            <a:ext cx="0" cy="350520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2293EF-CCFA-4C6C-B1BF-38A48964F19A}"/>
              </a:ext>
            </a:extLst>
          </p:cNvPr>
          <p:cNvCxnSpPr>
            <a:cxnSpLocks/>
          </p:cNvCxnSpPr>
          <p:nvPr/>
        </p:nvCxnSpPr>
        <p:spPr>
          <a:xfrm>
            <a:off x="1417983" y="4651513"/>
            <a:ext cx="927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BB7909-1E8F-48A7-9401-21F82003C162}"/>
              </a:ext>
            </a:extLst>
          </p:cNvPr>
          <p:cNvSpPr/>
          <p:nvPr/>
        </p:nvSpPr>
        <p:spPr>
          <a:xfrm>
            <a:off x="344557" y="4273826"/>
            <a:ext cx="1073426" cy="1086679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Century Gothic" panose="020B0502020202020204" pitchFamily="34" charset="0"/>
              </a:rPr>
              <a:t>Line plot (actual data)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E6D97E-B01E-4696-9C77-0126DEDEC98D}"/>
              </a:ext>
            </a:extLst>
          </p:cNvPr>
          <p:cNvCxnSpPr>
            <a:cxnSpLocks/>
          </p:cNvCxnSpPr>
          <p:nvPr/>
        </p:nvCxnSpPr>
        <p:spPr>
          <a:xfrm flipH="1">
            <a:off x="8110330" y="926522"/>
            <a:ext cx="821635" cy="927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5E9572-5479-49DB-8E0A-C393FBB3A94D}"/>
              </a:ext>
            </a:extLst>
          </p:cNvPr>
          <p:cNvSpPr/>
          <p:nvPr/>
        </p:nvSpPr>
        <p:spPr>
          <a:xfrm>
            <a:off x="8931964" y="460438"/>
            <a:ext cx="1577009" cy="619613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Century Gothic" panose="020B0502020202020204" pitchFamily="34" charset="0"/>
              </a:rPr>
              <a:t>Card (Sum of RB Use)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D4E5A89-395F-4D8A-9D3C-3F76BCF1037A}"/>
              </a:ext>
            </a:extLst>
          </p:cNvPr>
          <p:cNvSpPr/>
          <p:nvPr/>
        </p:nvSpPr>
        <p:spPr>
          <a:xfrm>
            <a:off x="10668000" y="1598506"/>
            <a:ext cx="1391479" cy="619613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Century Gothic" panose="020B0502020202020204" pitchFamily="34" charset="0"/>
              </a:rPr>
              <a:t>Card (Sum of Avail PRB)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9C9BBF-AB58-4C5F-9ED6-8E3FE94C490B}"/>
              </a:ext>
            </a:extLst>
          </p:cNvPr>
          <p:cNvCxnSpPr>
            <a:stCxn id="27" idx="1"/>
          </p:cNvCxnSpPr>
          <p:nvPr/>
        </p:nvCxnSpPr>
        <p:spPr>
          <a:xfrm flipH="1">
            <a:off x="10124661" y="1908313"/>
            <a:ext cx="543339" cy="13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201E8F-CFC4-4E69-88E8-84C38C535385}"/>
              </a:ext>
            </a:extLst>
          </p:cNvPr>
          <p:cNvCxnSpPr/>
          <p:nvPr/>
        </p:nvCxnSpPr>
        <p:spPr>
          <a:xfrm flipH="1">
            <a:off x="10018643" y="4336775"/>
            <a:ext cx="75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21BED6D-94E5-4C72-A9C7-BB88303A2865}"/>
              </a:ext>
            </a:extLst>
          </p:cNvPr>
          <p:cNvSpPr/>
          <p:nvPr/>
        </p:nvSpPr>
        <p:spPr>
          <a:xfrm>
            <a:off x="10760292" y="4031900"/>
            <a:ext cx="1299187" cy="619613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Line plot</a:t>
            </a:r>
            <a:r>
              <a:rPr lang="en-US" sz="1400" b="1" kern="1200" dirty="0">
                <a:latin typeface="Century Gothic" panose="020B0502020202020204" pitchFamily="34" charset="0"/>
              </a:rPr>
              <a:t> (forecast data)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872AE5-5CA5-4060-B4E1-AC2D7F40F77D}"/>
              </a:ext>
            </a:extLst>
          </p:cNvPr>
          <p:cNvCxnSpPr>
            <a:cxnSpLocks/>
          </p:cNvCxnSpPr>
          <p:nvPr/>
        </p:nvCxnSpPr>
        <p:spPr>
          <a:xfrm flipH="1">
            <a:off x="9581322" y="3428999"/>
            <a:ext cx="11789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9BB8B37-4CF3-4DD1-B67F-C43574C2C14C}"/>
              </a:ext>
            </a:extLst>
          </p:cNvPr>
          <p:cNvCxnSpPr>
            <a:cxnSpLocks/>
          </p:cNvCxnSpPr>
          <p:nvPr/>
        </p:nvCxnSpPr>
        <p:spPr>
          <a:xfrm flipH="1">
            <a:off x="9919488" y="5363818"/>
            <a:ext cx="748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4751F6-BBA0-40F9-AA92-F2A2683C2862}"/>
              </a:ext>
            </a:extLst>
          </p:cNvPr>
          <p:cNvSpPr/>
          <p:nvPr/>
        </p:nvSpPr>
        <p:spPr>
          <a:xfrm>
            <a:off x="10786324" y="2860867"/>
            <a:ext cx="1299187" cy="869584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Upper bound </a:t>
            </a:r>
            <a:r>
              <a:rPr lang="en-US" sz="1400" b="1" kern="1200" dirty="0">
                <a:latin typeface="Century Gothic" panose="020B0502020202020204" pitchFamily="34" charset="0"/>
              </a:rPr>
              <a:t>(forecast data)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4A6C5B5-A617-4539-9B55-B40552D002EB}"/>
              </a:ext>
            </a:extLst>
          </p:cNvPr>
          <p:cNvSpPr/>
          <p:nvPr/>
        </p:nvSpPr>
        <p:spPr>
          <a:xfrm>
            <a:off x="10668000" y="4979523"/>
            <a:ext cx="1299187" cy="920971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Lower bound </a:t>
            </a:r>
            <a:r>
              <a:rPr lang="en-US" sz="1400" b="1" kern="1200" dirty="0">
                <a:latin typeface="Century Gothic" panose="020B0502020202020204" pitchFamily="34" charset="0"/>
              </a:rPr>
              <a:t>(forecast data)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47FAEEF-17D7-4EDE-B6B6-DE05D197E33D}"/>
              </a:ext>
            </a:extLst>
          </p:cNvPr>
          <p:cNvCxnSpPr/>
          <p:nvPr/>
        </p:nvCxnSpPr>
        <p:spPr>
          <a:xfrm>
            <a:off x="1941502" y="6095999"/>
            <a:ext cx="830899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E25D6D0-8588-4DDF-8535-12489F6AE77F}"/>
              </a:ext>
            </a:extLst>
          </p:cNvPr>
          <p:cNvSpPr/>
          <p:nvPr/>
        </p:nvSpPr>
        <p:spPr>
          <a:xfrm>
            <a:off x="3786808" y="6132646"/>
            <a:ext cx="4618383" cy="323059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Line chart: Sum of RB Use by Month </a:t>
            </a:r>
            <a:endParaRPr lang="en-US" sz="1400" b="1" kern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7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68FD-BA44-4732-B18D-29BE8256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Data(display hover)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9C973-821D-4A77-ACED-8A2463062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43" t="24863" r="9552" b="8239"/>
          <a:stretch/>
        </p:blipFill>
        <p:spPr>
          <a:xfrm>
            <a:off x="1088198" y="1078172"/>
            <a:ext cx="9557056" cy="53969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CFE6BD-2F7B-4D5E-821C-267E280CE009}"/>
              </a:ext>
            </a:extLst>
          </p:cNvPr>
          <p:cNvCxnSpPr>
            <a:cxnSpLocks/>
          </p:cNvCxnSpPr>
          <p:nvPr/>
        </p:nvCxnSpPr>
        <p:spPr>
          <a:xfrm flipH="1">
            <a:off x="8620441" y="3152361"/>
            <a:ext cx="2232617" cy="60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76D4FE-483C-4B49-A6CA-F91CF7A6B3B6}"/>
              </a:ext>
            </a:extLst>
          </p:cNvPr>
          <p:cNvSpPr/>
          <p:nvPr/>
        </p:nvSpPr>
        <p:spPr>
          <a:xfrm>
            <a:off x="10853058" y="2508687"/>
            <a:ext cx="1180327" cy="2315104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Century Gothic" panose="020B0502020202020204" pitchFamily="34" charset="0"/>
              </a:rPr>
              <a:t>Move the cursor to the points in the charts to display hover and details values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D66D1D-3A42-4A20-8640-B052D0A57A94}"/>
              </a:ext>
            </a:extLst>
          </p:cNvPr>
          <p:cNvSpPr/>
          <p:nvPr/>
        </p:nvSpPr>
        <p:spPr>
          <a:xfrm>
            <a:off x="6370308" y="2508687"/>
            <a:ext cx="905135" cy="320653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>
                <a:latin typeface="Century Gothic" panose="020B0502020202020204" pitchFamily="34" charset="0"/>
              </a:rPr>
              <a:t>Hover</a:t>
            </a:r>
          </a:p>
        </p:txBody>
      </p:sp>
    </p:spTree>
    <p:extLst>
      <p:ext uri="{BB962C8B-B14F-4D97-AF65-F5344CB8AC3E}">
        <p14:creationId xmlns:p14="http://schemas.microsoft.com/office/powerpoint/2010/main" val="351427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5537-742E-44B6-BADB-6CD3BD33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Data: Show as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458E2-E21A-4CBD-8F31-85F1FF24D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7" t="24722" r="3044" b="9159"/>
          <a:stretch/>
        </p:blipFill>
        <p:spPr>
          <a:xfrm>
            <a:off x="535577" y="1300059"/>
            <a:ext cx="11152839" cy="444036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22AC59-7717-47C3-8F6B-10A70FAA4BE0}"/>
              </a:ext>
            </a:extLst>
          </p:cNvPr>
          <p:cNvCxnSpPr/>
          <p:nvPr/>
        </p:nvCxnSpPr>
        <p:spPr>
          <a:xfrm flipH="1">
            <a:off x="7328452" y="4452731"/>
            <a:ext cx="596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196586-FA89-4088-B371-9F507E1F29BE}"/>
              </a:ext>
            </a:extLst>
          </p:cNvPr>
          <p:cNvSpPr/>
          <p:nvPr/>
        </p:nvSpPr>
        <p:spPr>
          <a:xfrm>
            <a:off x="7924800" y="4121427"/>
            <a:ext cx="3313043" cy="1007154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hueOff val="-2703417"/>
              <a:satOff val="-6968"/>
              <a:lumOff val="-4706"/>
              <a:alphaOff val="0"/>
            </a:schemeClr>
          </a:fillRef>
          <a:effectRef idx="3">
            <a:schemeClr val="accent5">
              <a:hueOff val="-2703417"/>
              <a:satOff val="-6968"/>
              <a:lumOff val="-47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4506" tIns="94506" rIns="94506" bIns="94506" numCol="1" spcCol="1270" rtlCol="0" anchor="ctr" anchorCtr="0">
            <a:noAutofit/>
          </a:bodyPr>
          <a:lstStyle/>
          <a:p>
            <a:pPr mar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Table: display the details of the line charts which consist of forecast value, confidence high bound and confidence low bound</a:t>
            </a:r>
            <a:endParaRPr lang="en-US" sz="1400" b="1" kern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0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046A-2691-42F2-A5DC-35D472A9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B14DD-97AC-4D2D-84F8-34009E1CF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224" t="40791" r="1828" b="37108"/>
          <a:stretch/>
        </p:blipFill>
        <p:spPr>
          <a:xfrm>
            <a:off x="535578" y="1214650"/>
            <a:ext cx="4746106" cy="2569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7EEF0-DD61-4B59-952E-EC147E069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82" t="62901" r="1940" b="18388"/>
          <a:stretch/>
        </p:blipFill>
        <p:spPr>
          <a:xfrm>
            <a:off x="6482687" y="1330507"/>
            <a:ext cx="5173735" cy="2338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E69CCE-50C3-4938-BC92-914D4F14E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00" t="55724" r="1268" b="21777"/>
          <a:stretch/>
        </p:blipFill>
        <p:spPr>
          <a:xfrm>
            <a:off x="3851984" y="4041399"/>
            <a:ext cx="4746106" cy="252976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217B08-453E-468A-AE97-80C3BDD77557}"/>
              </a:ext>
            </a:extLst>
          </p:cNvPr>
          <p:cNvCxnSpPr>
            <a:cxnSpLocks/>
          </p:cNvCxnSpPr>
          <p:nvPr/>
        </p:nvCxnSpPr>
        <p:spPr>
          <a:xfrm>
            <a:off x="1762539" y="1815547"/>
            <a:ext cx="131196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802C93-5908-4576-96E4-F4A650613B38}"/>
              </a:ext>
            </a:extLst>
          </p:cNvPr>
          <p:cNvCxnSpPr>
            <a:cxnSpLocks/>
          </p:cNvCxnSpPr>
          <p:nvPr/>
        </p:nvCxnSpPr>
        <p:spPr>
          <a:xfrm>
            <a:off x="7915602" y="1914938"/>
            <a:ext cx="131196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4B631D-CEA2-42DF-8BC7-101808EE7FEF}"/>
              </a:ext>
            </a:extLst>
          </p:cNvPr>
          <p:cNvCxnSpPr>
            <a:cxnSpLocks/>
          </p:cNvCxnSpPr>
          <p:nvPr/>
        </p:nvCxnSpPr>
        <p:spPr>
          <a:xfrm>
            <a:off x="5075583" y="4591877"/>
            <a:ext cx="1126434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29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9F03-E146-42A3-A0B9-CE7899EF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Sample (A00006_Macro_1)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0DFC1-19FA-487A-A075-A27A904AE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44" t="14908" r="20971" b="11822"/>
          <a:stretch/>
        </p:blipFill>
        <p:spPr>
          <a:xfrm>
            <a:off x="2565779" y="1023582"/>
            <a:ext cx="7656394" cy="54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400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Me538uIV9CkkQbZGhGA1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9X0Os9R5.Qu5WynErop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spcFirstLastPara="0" vert="horz" wrap="square" lIns="94506" tIns="94506" rIns="94506" bIns="94506" numCol="1" spcCol="1270" anchor="ctr" anchorCtr="0">
        <a:noAutofit/>
      </a:bodyPr>
      <a:lstStyle>
        <a:defPPr marL="0" indent="0" algn="ctr" defTabSz="266700">
          <a:lnSpc>
            <a:spcPct val="90000"/>
          </a:lnSpc>
          <a:spcBef>
            <a:spcPct val="0"/>
          </a:spcBef>
          <a:spcAft>
            <a:spcPct val="35000"/>
          </a:spcAft>
          <a:buNone/>
          <a:defRPr sz="600" b="1" kern="1200" dirty="0">
            <a:latin typeface="Century Gothic" panose="020B0502020202020204" pitchFamily="34" charset="0"/>
          </a:defRPr>
        </a:defPPr>
      </a:lstStyle>
      <a:style>
        <a:lnRef idx="0">
          <a:schemeClr val="lt1">
            <a:hueOff val="0"/>
            <a:satOff val="0"/>
            <a:lumOff val="0"/>
            <a:alphaOff val="0"/>
          </a:schemeClr>
        </a:lnRef>
        <a:fillRef idx="3">
          <a:schemeClr val="accent5">
            <a:hueOff val="-2703417"/>
            <a:satOff val="-6968"/>
            <a:lumOff val="-4706"/>
            <a:alphaOff val="0"/>
          </a:schemeClr>
        </a:fillRef>
        <a:effectRef idx="3">
          <a:schemeClr val="accent5">
            <a:hueOff val="-2703417"/>
            <a:satOff val="-6968"/>
            <a:lumOff val="-4706"/>
            <a:alphaOff val="0"/>
          </a:schemeClr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DA46D3280574D9EBA78829EC725D3" ma:contentTypeVersion="2" ma:contentTypeDescription="Create a new document." ma:contentTypeScope="" ma:versionID="961afdedf847f9a49b4fb17037a823d8">
  <xsd:schema xmlns:xsd="http://www.w3.org/2001/XMLSchema" xmlns:xs="http://www.w3.org/2001/XMLSchema" xmlns:p="http://schemas.microsoft.com/office/2006/metadata/properties" xmlns:ns2="7959e97d-8055-44a1-81bf-2e936e2bd435" targetNamespace="http://schemas.microsoft.com/office/2006/metadata/properties" ma:root="true" ma:fieldsID="1aa270698aca30f062592def57e76774" ns2:_="">
    <xsd:import namespace="7959e97d-8055-44a1-81bf-2e936e2bd4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59e97d-8055-44a1-81bf-2e936e2bd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18E1E4-EC6D-4B42-A5F4-EC64615580CC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7959e97d-8055-44a1-81bf-2e936e2bd43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81D8124-E28B-4B6E-81C8-F57CFAA60F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A76B49-9D02-42AA-9CC3-0DE0F9159872}">
  <ds:schemaRefs>
    <ds:schemaRef ds:uri="7959e97d-8055-44a1-81bf-2e936e2bd4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8ead07ce-019c-4fbf-ab86-ed7b5468324a}" enabled="1" method="Standard" siteId="{bf048976-7110-4e87-96f3-c6744908b8b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101054</TotalTime>
  <Words>366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Office Theme</vt:lpstr>
      <vt:lpstr>think-cell Slide</vt:lpstr>
      <vt:lpstr>PowerPoint Presentation</vt:lpstr>
      <vt:lpstr>PowerPoint Presentation</vt:lpstr>
      <vt:lpstr>Actual Data (Week 40-Week 44)</vt:lpstr>
      <vt:lpstr>Actual Data (More Insight)</vt:lpstr>
      <vt:lpstr>Forecast Data – by Sector (Week 40-Week 44)</vt:lpstr>
      <vt:lpstr>Forecast Data(display hover)</vt:lpstr>
      <vt:lpstr>Forecast Data: Show as Table</vt:lpstr>
      <vt:lpstr>Insight</vt:lpstr>
      <vt:lpstr>Dashboard Sample (A00006_Macro_1)</vt:lpstr>
      <vt:lpstr>Dashboard Pin Live (A00139_Macro_2)</vt:lpstr>
      <vt:lpstr>Power BI (Link)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Zaliza Mohamed Said</dc:creator>
  <cp:lastModifiedBy>Nur Syarfa Shafina Binti Nor Elley</cp:lastModifiedBy>
  <cp:revision>2640</cp:revision>
  <cp:lastPrinted>2019-07-15T06:44:45Z</cp:lastPrinted>
  <dcterms:created xsi:type="dcterms:W3CDTF">2019-01-18T03:27:33Z</dcterms:created>
  <dcterms:modified xsi:type="dcterms:W3CDTF">2022-11-16T08:45:10Z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0x01010070CDA46D3280574D9EBA78829EC725D3</vt:lpwstr>
  </property>
</Properties>
</file>