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76" r:id="rId3"/>
    <p:sldId id="258" r:id="rId4"/>
    <p:sldId id="279" r:id="rId5"/>
    <p:sldId id="280" r:id="rId6"/>
    <p:sldId id="281" r:id="rId7"/>
    <p:sldId id="282" r:id="rId8"/>
    <p:sldId id="257" r:id="rId9"/>
    <p:sldId id="259" r:id="rId10"/>
    <p:sldId id="260" r:id="rId11"/>
    <p:sldId id="283" r:id="rId12"/>
    <p:sldId id="261" r:id="rId13"/>
    <p:sldId id="262" r:id="rId14"/>
    <p:sldId id="264" r:id="rId15"/>
    <p:sldId id="265" r:id="rId16"/>
    <p:sldId id="278" r:id="rId17"/>
    <p:sldId id="267" r:id="rId18"/>
    <p:sldId id="268" r:id="rId19"/>
    <p:sldId id="269" r:id="rId20"/>
    <p:sldId id="284" r:id="rId21"/>
    <p:sldId id="274" r:id="rId22"/>
    <p:sldId id="275" r:id="rId23"/>
    <p:sldId id="270" r:id="rId24"/>
    <p:sldId id="277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</p:sldIdLst>
  <p:sldSz cx="12192000" cy="6858000"/>
  <p:notesSz cx="6858000" cy="9144000"/>
  <p:custDataLst>
    <p:tags r:id="rId3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42BDCAC-E85A-492E-A6CD-C5078099727C}">
          <p14:sldIdLst>
            <p14:sldId id="256"/>
            <p14:sldId id="276"/>
            <p14:sldId id="258"/>
            <p14:sldId id="279"/>
            <p14:sldId id="280"/>
            <p14:sldId id="281"/>
          </p14:sldIdLst>
        </p14:section>
        <p14:section name="Green Field" id="{F16C6F01-9009-4901-9CE2-F388C2A5559D}">
          <p14:sldIdLst>
            <p14:sldId id="282"/>
            <p14:sldId id="257"/>
            <p14:sldId id="259"/>
            <p14:sldId id="260"/>
            <p14:sldId id="283"/>
            <p14:sldId id="261"/>
            <p14:sldId id="262"/>
            <p14:sldId id="264"/>
            <p14:sldId id="265"/>
            <p14:sldId id="278"/>
            <p14:sldId id="267"/>
            <p14:sldId id="268"/>
            <p14:sldId id="269"/>
            <p14:sldId id="284"/>
            <p14:sldId id="274"/>
            <p14:sldId id="275"/>
            <p14:sldId id="270"/>
            <p14:sldId id="277"/>
            <p14:sldId id="285"/>
          </p14:sldIdLst>
        </p14:section>
        <p14:section name="Brown Field" id="{369577BC-C101-4208-A75B-D2B0955BCCF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 Weber" initials="MW" lastIdx="2" clrIdx="0">
    <p:extLst>
      <p:ext uri="{19B8F6BF-5375-455C-9EA6-DF929625EA0E}">
        <p15:presenceInfo xmlns:p15="http://schemas.microsoft.com/office/powerpoint/2012/main" userId="c280d8953557a7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0000"/>
    <a:srgbClr val="FFFF00"/>
    <a:srgbClr val="00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5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26" y="-27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27T22:51:05.688" idx="2">
    <p:pos x="3888" y="518"/>
    <p:text>Diese Interface muss ST-Code Logik lesen und die richtigen Verknüpfungen im Code erstellen. Über die Form der informationen die diese Schnittstellentool dazu verwendet ist zu diskutieren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AEB1D-79A6-485A-8C38-F5D3C5D6646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9D212-105D-48FA-9617-7A675612A9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920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9D212-105D-48FA-9617-7A675612A9E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424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9D212-105D-48FA-9617-7A675612A9E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61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596987"/>
            <a:ext cx="9144000" cy="19129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DFF6-6ED0-4A05-8D57-BF81C9A1394C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328-BF88-419C-80D6-C3A9575E8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840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DFF6-6ED0-4A05-8D57-BF81C9A1394C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328-BF88-419C-80D6-C3A9575E8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17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251122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DFF6-6ED0-4A05-8D57-BF81C9A1394C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328-BF88-419C-80D6-C3A9575E8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70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03724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DFF6-6ED0-4A05-8D57-BF81C9A1394C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328-BF88-419C-80D6-C3A9575E8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6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DFF6-6ED0-4A05-8D57-BF81C9A1394C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328-BF88-419C-80D6-C3A9575E8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87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DFF6-6ED0-4A05-8D57-BF81C9A1394C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328-BF88-419C-80D6-C3A9575E8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983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DFF6-6ED0-4A05-8D57-BF81C9A1394C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328-BF88-419C-80D6-C3A9575E8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069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DFF6-6ED0-4A05-8D57-BF81C9A1394C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328-BF88-419C-80D6-C3A9575E8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100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DFF6-6ED0-4A05-8D57-BF81C9A1394C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328-BF88-419C-80D6-C3A9575E8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027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DFF6-6ED0-4A05-8D57-BF81C9A1394C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328-BF88-419C-80D6-C3A9575E8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90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DFF6-6ED0-4A05-8D57-BF81C9A1394C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328-BF88-419C-80D6-C3A9575E8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29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0DFF6-6ED0-4A05-8D57-BF81C9A1394C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77328-BF88-419C-80D6-C3A9575E847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hteck 8"/>
          <p:cNvSpPr>
            <a:spLocks noChangeAspect="1"/>
          </p:cNvSpPr>
          <p:nvPr/>
        </p:nvSpPr>
        <p:spPr>
          <a:xfrm rot="20282010">
            <a:off x="-462365" y="485767"/>
            <a:ext cx="12747980" cy="5266930"/>
          </a:xfrm>
          <a:prstGeom prst="rect">
            <a:avLst/>
          </a:prstGeom>
          <a:blipFill dpi="0" rotWithShape="1">
            <a:blip r:embed="rId13">
              <a:alphaModFix amt="9000"/>
            </a:blip>
            <a:srcRect/>
            <a:stretch>
              <a:fillRect/>
            </a:stretch>
          </a:blipFill>
          <a:ln>
            <a:noFill/>
          </a:ln>
          <a:effectLst>
            <a:softEdge rad="889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83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Einbindung primitiver Geräte in das Gesamtsystem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Zuweisungen erstellen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Verbinden der Connections analog zum realen Aufbau per </a:t>
            </a:r>
            <a:r>
              <a:rPr lang="de-DE" dirty="0" err="1" smtClean="0"/>
              <a:t>Drag&amp;Drop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65" y="2924432"/>
            <a:ext cx="10511435" cy="325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</a:t>
            </a:r>
            <a:r>
              <a:rPr lang="de-DE" dirty="0" smtClean="0"/>
              <a:t>Merken der </a:t>
            </a:r>
            <a:r>
              <a:rPr lang="de-DE" dirty="0" smtClean="0"/>
              <a:t>Zuweisungen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jede Connection des </a:t>
            </a:r>
            <a:r>
              <a:rPr lang="de-DE" dirty="0" err="1" smtClean="0"/>
              <a:t>Subdevices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Eintragen der </a:t>
            </a:r>
            <a:r>
              <a:rPr lang="de-DE" dirty="0" smtClean="0"/>
              <a:t>verbundenen physischen Connections des CCDs in der Connection des </a:t>
            </a:r>
            <a:r>
              <a:rPr lang="de-DE" dirty="0" err="1" smtClean="0"/>
              <a:t>Subdevices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706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Adressierung der Verbindungen im Logikcode (nicht in </a:t>
            </a:r>
            <a:r>
              <a:rPr lang="de-DE" dirty="0" err="1" smtClean="0"/>
              <a:t>Tapako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Zurückgreifen auf abgespeicherte Informationen der physischen Adressen der Connections des Gerätes</a:t>
            </a:r>
          </a:p>
          <a:p>
            <a:r>
              <a:rPr lang="de-DE" dirty="0" smtClean="0"/>
              <a:t>Anlegen von Verknüpfungen zwischen den Variablennamen des Funktionsbausteins des Gerätes und der physischen Adresse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87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Beispiel: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Binär gesteuerte Ampel</a:t>
            </a:r>
            <a:endParaRPr lang="de-DE" dirty="0"/>
          </a:p>
        </p:txBody>
      </p:sp>
      <p:pic>
        <p:nvPicPr>
          <p:cNvPr id="1026" name="Picture 2" descr="https://pixabay.com/static/uploads/photo/2013/07/12/15/20/traffic-lights-149703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6450" y="3964460"/>
            <a:ext cx="1019099" cy="20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18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Schaltlogik der Ampel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Aus: nicht C1 und nicht C2</a:t>
            </a:r>
          </a:p>
          <a:p>
            <a:r>
              <a:rPr lang="de-DE" dirty="0" smtClean="0"/>
              <a:t>Rot: nicht C1 und C2</a:t>
            </a:r>
          </a:p>
          <a:p>
            <a:r>
              <a:rPr lang="de-DE" dirty="0" smtClean="0"/>
              <a:t>Gelb: C1 und nicht C2</a:t>
            </a:r>
          </a:p>
          <a:p>
            <a:r>
              <a:rPr lang="de-DE" dirty="0" smtClean="0"/>
              <a:t>Grün: C1 und C2</a:t>
            </a:r>
            <a:endParaRPr lang="de-DE" dirty="0"/>
          </a:p>
        </p:txBody>
      </p:sp>
      <p:grpSp>
        <p:nvGrpSpPr>
          <p:cNvPr id="133" name="Gruppieren 132"/>
          <p:cNvGrpSpPr/>
          <p:nvPr/>
        </p:nvGrpSpPr>
        <p:grpSpPr>
          <a:xfrm>
            <a:off x="4681528" y="3137859"/>
            <a:ext cx="6904950" cy="3039104"/>
            <a:chOff x="3104976" y="3649718"/>
            <a:chExt cx="6904950" cy="3039104"/>
          </a:xfrm>
        </p:grpSpPr>
        <p:sp>
          <p:nvSpPr>
            <p:cNvPr id="4" name="Rechteck 3"/>
            <p:cNvSpPr/>
            <p:nvPr/>
          </p:nvSpPr>
          <p:spPr>
            <a:xfrm>
              <a:off x="4174894" y="3649718"/>
              <a:ext cx="5833378" cy="303910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Ampel</a:t>
              </a:r>
            </a:p>
          </p:txBody>
        </p:sp>
        <p:sp>
          <p:nvSpPr>
            <p:cNvPr id="5" name="Rechteck 4"/>
            <p:cNvSpPr/>
            <p:nvPr/>
          </p:nvSpPr>
          <p:spPr>
            <a:xfrm>
              <a:off x="3739282" y="4009057"/>
              <a:ext cx="432000" cy="43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&amp;A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3739282" y="6017072"/>
              <a:ext cx="432000" cy="43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&amp;A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3104976" y="4073796"/>
              <a:ext cx="621960" cy="2787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C 1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3104976" y="6081811"/>
              <a:ext cx="621960" cy="2787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C 2</a:t>
              </a:r>
            </a:p>
          </p:txBody>
        </p:sp>
        <p:cxnSp>
          <p:nvCxnSpPr>
            <p:cNvPr id="51" name="Gewinkelte Verbindung 50"/>
            <p:cNvCxnSpPr>
              <a:stCxn id="5" idx="3"/>
              <a:endCxn id="53" idx="1"/>
            </p:cNvCxnSpPr>
            <p:nvPr/>
          </p:nvCxnSpPr>
          <p:spPr>
            <a:xfrm>
              <a:off x="4171282" y="4225057"/>
              <a:ext cx="2316438" cy="5815"/>
            </a:xfrm>
            <a:prstGeom prst="bent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uppieren 87"/>
            <p:cNvGrpSpPr/>
            <p:nvPr/>
          </p:nvGrpSpPr>
          <p:grpSpPr>
            <a:xfrm>
              <a:off x="6483965" y="4998463"/>
              <a:ext cx="1514434" cy="631116"/>
              <a:chOff x="6483965" y="4998463"/>
              <a:chExt cx="1514434" cy="631116"/>
            </a:xfrm>
          </p:grpSpPr>
          <p:sp>
            <p:nvSpPr>
              <p:cNvPr id="58" name="Ellipse 57"/>
              <p:cNvSpPr/>
              <p:nvPr/>
            </p:nvSpPr>
            <p:spPr>
              <a:xfrm>
                <a:off x="6671848" y="5399249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6" name="Gruppieren 75"/>
              <p:cNvGrpSpPr/>
              <p:nvPr/>
            </p:nvGrpSpPr>
            <p:grpSpPr>
              <a:xfrm>
                <a:off x="6483965" y="4998463"/>
                <a:ext cx="1514434" cy="631116"/>
                <a:chOff x="6487720" y="4125499"/>
                <a:chExt cx="1514434" cy="631116"/>
              </a:xfrm>
            </p:grpSpPr>
            <p:grpSp>
              <p:nvGrpSpPr>
                <p:cNvPr id="77" name="Gruppieren 76"/>
                <p:cNvGrpSpPr/>
                <p:nvPr/>
              </p:nvGrpSpPr>
              <p:grpSpPr>
                <a:xfrm>
                  <a:off x="6487720" y="4125499"/>
                  <a:ext cx="1136645" cy="631116"/>
                  <a:chOff x="6487720" y="4125499"/>
                  <a:chExt cx="1136645" cy="631116"/>
                </a:xfrm>
              </p:grpSpPr>
              <p:sp>
                <p:nvSpPr>
                  <p:cNvPr id="79" name="Rechteck 78"/>
                  <p:cNvSpPr/>
                  <p:nvPr/>
                </p:nvSpPr>
                <p:spPr>
                  <a:xfrm>
                    <a:off x="6858000" y="4125499"/>
                    <a:ext cx="766365" cy="63111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 smtClean="0">
                        <a:solidFill>
                          <a:schemeClr val="tx1"/>
                        </a:solidFill>
                      </a:rPr>
                      <a:t>AND</a:t>
                    </a:r>
                  </a:p>
                </p:txBody>
              </p:sp>
              <p:sp>
                <p:nvSpPr>
                  <p:cNvPr id="80" name="Rechteck 79"/>
                  <p:cNvSpPr/>
                  <p:nvPr/>
                </p:nvSpPr>
                <p:spPr>
                  <a:xfrm>
                    <a:off x="6487720" y="4194872"/>
                    <a:ext cx="360000" cy="720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200" dirty="0"/>
                  </a:p>
                </p:txBody>
              </p:sp>
              <p:sp>
                <p:nvSpPr>
                  <p:cNvPr id="81" name="Rechteck 80"/>
                  <p:cNvSpPr/>
                  <p:nvPr/>
                </p:nvSpPr>
                <p:spPr>
                  <a:xfrm>
                    <a:off x="6487720" y="4584540"/>
                    <a:ext cx="360000" cy="720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200" dirty="0"/>
                  </a:p>
                </p:txBody>
              </p:sp>
            </p:grpSp>
            <p:sp>
              <p:nvSpPr>
                <p:cNvPr id="78" name="Rechteck 77"/>
                <p:cNvSpPr/>
                <p:nvPr/>
              </p:nvSpPr>
              <p:spPr>
                <a:xfrm>
                  <a:off x="7642154" y="4405057"/>
                  <a:ext cx="360000" cy="72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200" dirty="0"/>
                </a:p>
              </p:txBody>
            </p:sp>
          </p:grpSp>
        </p:grpSp>
        <p:grpSp>
          <p:nvGrpSpPr>
            <p:cNvPr id="82" name="Gruppieren 81"/>
            <p:cNvGrpSpPr/>
            <p:nvPr/>
          </p:nvGrpSpPr>
          <p:grpSpPr>
            <a:xfrm>
              <a:off x="6487720" y="5930654"/>
              <a:ext cx="1514434" cy="631116"/>
              <a:chOff x="6487720" y="4125499"/>
              <a:chExt cx="1514434" cy="631116"/>
            </a:xfrm>
          </p:grpSpPr>
          <p:grpSp>
            <p:nvGrpSpPr>
              <p:cNvPr id="83" name="Gruppieren 82"/>
              <p:cNvGrpSpPr/>
              <p:nvPr/>
            </p:nvGrpSpPr>
            <p:grpSpPr>
              <a:xfrm>
                <a:off x="6487720" y="4125499"/>
                <a:ext cx="1136645" cy="631116"/>
                <a:chOff x="6487720" y="4125499"/>
                <a:chExt cx="1136645" cy="631116"/>
              </a:xfrm>
            </p:grpSpPr>
            <p:sp>
              <p:nvSpPr>
                <p:cNvPr id="85" name="Rechteck 84"/>
                <p:cNvSpPr/>
                <p:nvPr/>
              </p:nvSpPr>
              <p:spPr>
                <a:xfrm>
                  <a:off x="6858000" y="4125499"/>
                  <a:ext cx="766365" cy="6311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>
                      <a:solidFill>
                        <a:schemeClr val="tx1"/>
                      </a:solidFill>
                    </a:rPr>
                    <a:t>AND</a:t>
                  </a:r>
                </a:p>
              </p:txBody>
            </p:sp>
            <p:sp>
              <p:nvSpPr>
                <p:cNvPr id="86" name="Rechteck 85"/>
                <p:cNvSpPr/>
                <p:nvPr/>
              </p:nvSpPr>
              <p:spPr>
                <a:xfrm>
                  <a:off x="6487720" y="4194872"/>
                  <a:ext cx="360000" cy="72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200" dirty="0"/>
                </a:p>
              </p:txBody>
            </p:sp>
            <p:sp>
              <p:nvSpPr>
                <p:cNvPr id="87" name="Rechteck 86"/>
                <p:cNvSpPr/>
                <p:nvPr/>
              </p:nvSpPr>
              <p:spPr>
                <a:xfrm>
                  <a:off x="6487720" y="4584540"/>
                  <a:ext cx="360000" cy="72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200" dirty="0"/>
                </a:p>
              </p:txBody>
            </p:sp>
          </p:grpSp>
          <p:sp>
            <p:nvSpPr>
              <p:cNvPr id="84" name="Rechteck 83"/>
              <p:cNvSpPr/>
              <p:nvPr/>
            </p:nvSpPr>
            <p:spPr>
              <a:xfrm>
                <a:off x="7642154" y="4405057"/>
                <a:ext cx="36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/>
              </a:p>
            </p:txBody>
          </p:sp>
        </p:grpSp>
        <p:cxnSp>
          <p:nvCxnSpPr>
            <p:cNvPr id="92" name="Gewinkelte Verbindung 91"/>
            <p:cNvCxnSpPr>
              <a:stCxn id="5" idx="3"/>
              <a:endCxn id="80" idx="1"/>
            </p:cNvCxnSpPr>
            <p:nvPr/>
          </p:nvCxnSpPr>
          <p:spPr>
            <a:xfrm>
              <a:off x="4171282" y="4225057"/>
              <a:ext cx="2312683" cy="878779"/>
            </a:xfrm>
            <a:prstGeom prst="bent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Gewinkelte Verbindung 94"/>
            <p:cNvCxnSpPr>
              <a:stCxn id="5" idx="3"/>
              <a:endCxn id="86" idx="1"/>
            </p:cNvCxnSpPr>
            <p:nvPr/>
          </p:nvCxnSpPr>
          <p:spPr>
            <a:xfrm>
              <a:off x="4171282" y="4225057"/>
              <a:ext cx="2316438" cy="1810970"/>
            </a:xfrm>
            <a:prstGeom prst="bent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Gewinkelte Verbindung 98"/>
            <p:cNvCxnSpPr>
              <a:stCxn id="6" idx="3"/>
              <a:endCxn id="57" idx="1"/>
            </p:cNvCxnSpPr>
            <p:nvPr/>
          </p:nvCxnSpPr>
          <p:spPr>
            <a:xfrm flipV="1">
              <a:off x="4171282" y="4620540"/>
              <a:ext cx="2316438" cy="1612532"/>
            </a:xfrm>
            <a:prstGeom prst="bentConnector3">
              <a:avLst>
                <a:gd name="adj1" fmla="val 39791"/>
              </a:avLst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Gewinkelte Verbindung 102"/>
            <p:cNvCxnSpPr>
              <a:stCxn id="6" idx="3"/>
              <a:endCxn id="81" idx="1"/>
            </p:cNvCxnSpPr>
            <p:nvPr/>
          </p:nvCxnSpPr>
          <p:spPr>
            <a:xfrm flipV="1">
              <a:off x="4171282" y="5493504"/>
              <a:ext cx="2312683" cy="739568"/>
            </a:xfrm>
            <a:prstGeom prst="bentConnector3">
              <a:avLst>
                <a:gd name="adj1" fmla="val 39775"/>
              </a:avLst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Gewinkelte Verbindung 105"/>
            <p:cNvCxnSpPr>
              <a:stCxn id="6" idx="3"/>
              <a:endCxn id="87" idx="1"/>
            </p:cNvCxnSpPr>
            <p:nvPr/>
          </p:nvCxnSpPr>
          <p:spPr>
            <a:xfrm>
              <a:off x="4171282" y="6233072"/>
              <a:ext cx="2316438" cy="192623"/>
            </a:xfrm>
            <a:prstGeom prst="bentConnector3">
              <a:avLst>
                <a:gd name="adj1" fmla="val 39791"/>
              </a:avLst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4" name="Gruppieren 113"/>
            <p:cNvGrpSpPr/>
            <p:nvPr/>
          </p:nvGrpSpPr>
          <p:grpSpPr>
            <a:xfrm>
              <a:off x="8794651" y="4296031"/>
              <a:ext cx="1215275" cy="2038200"/>
              <a:chOff x="8610793" y="4305143"/>
              <a:chExt cx="1215275" cy="2038200"/>
            </a:xfrm>
          </p:grpSpPr>
          <p:pic>
            <p:nvPicPr>
              <p:cNvPr id="16" name="Picture 2" descr="https://pixabay.com/static/uploads/photo/2013/07/12/15/20/traffic-lights-149703_64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806969" y="4305143"/>
                <a:ext cx="1019099" cy="2038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1" name="Rechteck 110"/>
              <p:cNvSpPr/>
              <p:nvPr/>
            </p:nvSpPr>
            <p:spPr>
              <a:xfrm>
                <a:off x="8610793" y="4581790"/>
                <a:ext cx="36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/>
              </a:p>
            </p:txBody>
          </p:sp>
          <p:sp>
            <p:nvSpPr>
              <p:cNvPr id="112" name="Rechteck 111"/>
              <p:cNvSpPr/>
              <p:nvPr/>
            </p:nvSpPr>
            <p:spPr>
              <a:xfrm>
                <a:off x="8610793" y="5287725"/>
                <a:ext cx="36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/>
              </a:p>
            </p:txBody>
          </p:sp>
          <p:sp>
            <p:nvSpPr>
              <p:cNvPr id="113" name="Rechteck 112"/>
              <p:cNvSpPr/>
              <p:nvPr/>
            </p:nvSpPr>
            <p:spPr>
              <a:xfrm>
                <a:off x="8610793" y="5954776"/>
                <a:ext cx="36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/>
              </a:p>
            </p:txBody>
          </p:sp>
        </p:grpSp>
        <p:cxnSp>
          <p:nvCxnSpPr>
            <p:cNvPr id="121" name="Gewinkelte Verbindung 120"/>
            <p:cNvCxnSpPr>
              <a:stCxn id="59" idx="3"/>
              <a:endCxn id="111" idx="1"/>
            </p:cNvCxnSpPr>
            <p:nvPr/>
          </p:nvCxnSpPr>
          <p:spPr>
            <a:xfrm>
              <a:off x="8002154" y="4441057"/>
              <a:ext cx="792497" cy="167621"/>
            </a:xfrm>
            <a:prstGeom prst="bentConnector3">
              <a:avLst/>
            </a:prstGeom>
            <a:ln w="76200">
              <a:solidFill>
                <a:srgbClr val="D1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6" name="Gruppieren 125"/>
            <p:cNvGrpSpPr/>
            <p:nvPr/>
          </p:nvGrpSpPr>
          <p:grpSpPr>
            <a:xfrm>
              <a:off x="6487720" y="4125499"/>
              <a:ext cx="1514434" cy="631116"/>
              <a:chOff x="6487720" y="4125499"/>
              <a:chExt cx="1514434" cy="631116"/>
            </a:xfrm>
          </p:grpSpPr>
          <p:grpSp>
            <p:nvGrpSpPr>
              <p:cNvPr id="60" name="Gruppieren 59"/>
              <p:cNvGrpSpPr/>
              <p:nvPr/>
            </p:nvGrpSpPr>
            <p:grpSpPr>
              <a:xfrm>
                <a:off x="6487720" y="4125499"/>
                <a:ext cx="1514434" cy="631116"/>
                <a:chOff x="6487720" y="4125499"/>
                <a:chExt cx="1514434" cy="631116"/>
              </a:xfrm>
            </p:grpSpPr>
            <p:grpSp>
              <p:nvGrpSpPr>
                <p:cNvPr id="54" name="Gruppieren 53"/>
                <p:cNvGrpSpPr/>
                <p:nvPr/>
              </p:nvGrpSpPr>
              <p:grpSpPr>
                <a:xfrm>
                  <a:off x="6487720" y="4125499"/>
                  <a:ext cx="1136645" cy="631116"/>
                  <a:chOff x="6487720" y="4125499"/>
                  <a:chExt cx="1136645" cy="631116"/>
                </a:xfrm>
              </p:grpSpPr>
              <p:sp>
                <p:nvSpPr>
                  <p:cNvPr id="9" name="Rechteck 8"/>
                  <p:cNvSpPr/>
                  <p:nvPr/>
                </p:nvSpPr>
                <p:spPr>
                  <a:xfrm>
                    <a:off x="6858000" y="4125499"/>
                    <a:ext cx="766365" cy="63111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 smtClean="0">
                        <a:solidFill>
                          <a:schemeClr val="tx1"/>
                        </a:solidFill>
                      </a:rPr>
                      <a:t>AND</a:t>
                    </a:r>
                  </a:p>
                </p:txBody>
              </p:sp>
              <p:sp>
                <p:nvSpPr>
                  <p:cNvPr id="53" name="Rechteck 52"/>
                  <p:cNvSpPr/>
                  <p:nvPr/>
                </p:nvSpPr>
                <p:spPr>
                  <a:xfrm>
                    <a:off x="6487720" y="4194872"/>
                    <a:ext cx="360000" cy="720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200" dirty="0"/>
                  </a:p>
                </p:txBody>
              </p:sp>
              <p:sp>
                <p:nvSpPr>
                  <p:cNvPr id="57" name="Rechteck 56"/>
                  <p:cNvSpPr/>
                  <p:nvPr/>
                </p:nvSpPr>
                <p:spPr>
                  <a:xfrm>
                    <a:off x="6487720" y="4584540"/>
                    <a:ext cx="360000" cy="720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200" dirty="0"/>
                  </a:p>
                </p:txBody>
              </p:sp>
            </p:grpSp>
            <p:sp>
              <p:nvSpPr>
                <p:cNvPr id="59" name="Rechteck 58"/>
                <p:cNvSpPr/>
                <p:nvPr/>
              </p:nvSpPr>
              <p:spPr>
                <a:xfrm>
                  <a:off x="7642154" y="4405057"/>
                  <a:ext cx="360000" cy="72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200" dirty="0"/>
                </a:p>
              </p:txBody>
            </p:sp>
          </p:grpSp>
          <p:sp>
            <p:nvSpPr>
              <p:cNvPr id="124" name="Ellipse 123"/>
              <p:cNvSpPr/>
              <p:nvPr/>
            </p:nvSpPr>
            <p:spPr>
              <a:xfrm>
                <a:off x="6658837" y="4139948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27" name="Gewinkelte Verbindung 126"/>
            <p:cNvCxnSpPr>
              <a:stCxn id="78" idx="3"/>
              <a:endCxn id="112" idx="1"/>
            </p:cNvCxnSpPr>
            <p:nvPr/>
          </p:nvCxnSpPr>
          <p:spPr>
            <a:xfrm>
              <a:off x="7998399" y="5314021"/>
              <a:ext cx="796252" cy="592"/>
            </a:xfrm>
            <a:prstGeom prst="bentConnector3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0" name="Gewinkelte Verbindung 129"/>
            <p:cNvCxnSpPr>
              <a:stCxn id="84" idx="3"/>
              <a:endCxn id="113" idx="1"/>
            </p:cNvCxnSpPr>
            <p:nvPr/>
          </p:nvCxnSpPr>
          <p:spPr>
            <a:xfrm flipV="1">
              <a:off x="8002154" y="5981664"/>
              <a:ext cx="792497" cy="264548"/>
            </a:xfrm>
            <a:prstGeom prst="bentConnector3">
              <a:avLst/>
            </a:prstGeom>
            <a:ln w="76200">
              <a:solidFill>
                <a:srgbClr val="00BD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2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Logikcode der Ampel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5294313" cy="4351338"/>
          </a:xfr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ea typeface="Adobe Fan Heiti Std B" panose="020B0700000000000000" pitchFamily="34" charset="-128"/>
              </a:rPr>
              <a:t>FUNCTION_BLOCK  </a:t>
            </a:r>
            <a:r>
              <a:rPr lang="de-DE" sz="1200" dirty="0" err="1" smtClean="0">
                <a:ea typeface="Adobe Fan Heiti Std B" panose="020B0700000000000000" pitchFamily="34" charset="-128"/>
              </a:rPr>
              <a:t>FB_Ampel</a:t>
            </a:r>
            <a:endParaRPr lang="de-DE" sz="1200" dirty="0">
              <a:ea typeface="Adobe Fan Heiti Std B" panose="020B0700000000000000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 smtClean="0">
                <a:ea typeface="Adobe Fan Heiti Std B" panose="020B0700000000000000" pitchFamily="34" charset="-128"/>
              </a:rPr>
              <a:t>VAR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ea typeface="Adobe Fan Heiti Std B" panose="020B0700000000000000" pitchFamily="34" charset="-128"/>
              </a:rPr>
              <a:t>	</a:t>
            </a:r>
            <a:r>
              <a:rPr lang="de-DE" sz="1200" dirty="0" smtClean="0">
                <a:ea typeface="Adobe Fan Heiti Std B" panose="020B0700000000000000" pitchFamily="34" charset="-128"/>
              </a:rPr>
              <a:t>ZUSTAND_GRUEN : BOOL;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 smtClean="0">
                <a:ea typeface="Adobe Fan Heiti Std B" panose="020B0700000000000000" pitchFamily="34" charset="-128"/>
              </a:rPr>
              <a:t>	ZUSTAND_GELB </a:t>
            </a:r>
            <a:r>
              <a:rPr lang="de-DE" sz="1200" dirty="0">
                <a:ea typeface="Adobe Fan Heiti Std B" panose="020B0700000000000000" pitchFamily="34" charset="-128"/>
              </a:rPr>
              <a:t>: BOOL;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 smtClean="0">
                <a:ea typeface="Adobe Fan Heiti Std B" panose="020B0700000000000000" pitchFamily="34" charset="-128"/>
              </a:rPr>
              <a:t>	ZUSTAND_ROT : </a:t>
            </a:r>
            <a:r>
              <a:rPr lang="de-DE" sz="1200" dirty="0">
                <a:ea typeface="Adobe Fan Heiti Std B" panose="020B0700000000000000" pitchFamily="34" charset="-128"/>
              </a:rPr>
              <a:t>BOOL</a:t>
            </a:r>
            <a:r>
              <a:rPr lang="de-DE" sz="1200" dirty="0" smtClean="0">
                <a:ea typeface="Adobe Fan Heiti Std B" panose="020B0700000000000000" pitchFamily="34" charset="-128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 smtClean="0">
                <a:ea typeface="Adobe Fan Heiti Std B" panose="020B0700000000000000" pitchFamily="34" charset="-128"/>
              </a:rPr>
              <a:t>END_VAR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 smtClean="0">
                <a:ea typeface="Adobe Fan Heiti Std B" panose="020B0700000000000000" pitchFamily="34" charset="-128"/>
              </a:rPr>
              <a:t>VAR_INPUT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ea typeface="Adobe Fan Heiti Std B" panose="020B0700000000000000" pitchFamily="34" charset="-128"/>
              </a:rPr>
              <a:t>	</a:t>
            </a:r>
            <a:r>
              <a:rPr lang="de-DE" sz="1200" dirty="0" smtClean="0">
                <a:ea typeface="Adobe Fan Heiti Std B" panose="020B0700000000000000" pitchFamily="34" charset="-128"/>
              </a:rPr>
              <a:t>C1 </a:t>
            </a:r>
            <a:r>
              <a:rPr lang="de-DE" sz="1200" dirty="0">
                <a:ea typeface="Adobe Fan Heiti Std B" panose="020B0700000000000000" pitchFamily="34" charset="-128"/>
              </a:rPr>
              <a:t>AT %I* : </a:t>
            </a:r>
            <a:r>
              <a:rPr lang="de-DE" sz="1200" dirty="0" smtClean="0">
                <a:ea typeface="Adobe Fan Heiti Std B" panose="020B0700000000000000" pitchFamily="34" charset="-128"/>
              </a:rPr>
              <a:t>BIT;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ea typeface="Adobe Fan Heiti Std B" panose="020B0700000000000000" pitchFamily="34" charset="-128"/>
              </a:rPr>
              <a:t>	</a:t>
            </a:r>
            <a:r>
              <a:rPr lang="de-DE" sz="1200" dirty="0" smtClean="0">
                <a:ea typeface="Adobe Fan Heiti Std B" panose="020B0700000000000000" pitchFamily="34" charset="-128"/>
              </a:rPr>
              <a:t>C2 </a:t>
            </a:r>
            <a:r>
              <a:rPr lang="de-DE" sz="1200" dirty="0">
                <a:ea typeface="Adobe Fan Heiti Std B" panose="020B0700000000000000" pitchFamily="34" charset="-128"/>
              </a:rPr>
              <a:t>AT %I* : BIT</a:t>
            </a:r>
            <a:r>
              <a:rPr lang="de-DE" sz="1200" dirty="0" smtClean="0">
                <a:ea typeface="Adobe Fan Heiti Std B" panose="020B0700000000000000" pitchFamily="34" charset="-128"/>
              </a:rPr>
              <a:t>;</a:t>
            </a:r>
            <a:endParaRPr lang="de-DE" sz="1200" dirty="0">
              <a:ea typeface="Adobe Fan Heiti Std B" panose="020B0700000000000000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 smtClean="0">
                <a:ea typeface="Adobe Fan Heiti Std B" panose="020B0700000000000000" pitchFamily="34" charset="-128"/>
              </a:rPr>
              <a:t>END_VAR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 smtClean="0">
                <a:ea typeface="Adobe Fan Heiti Std B" panose="020B0700000000000000" pitchFamily="34" charset="-128"/>
              </a:rPr>
              <a:t>IF ZUSTAND_GRUEN: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ea typeface="Adobe Fan Heiti Std B" panose="020B0700000000000000" pitchFamily="34" charset="-128"/>
              </a:rPr>
              <a:t>	</a:t>
            </a:r>
            <a:r>
              <a:rPr lang="de-DE" sz="1200" dirty="0" smtClean="0">
                <a:ea typeface="Adobe Fan Heiti Std B" panose="020B0700000000000000" pitchFamily="34" charset="-128"/>
              </a:rPr>
              <a:t>C1 :=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ea typeface="Adobe Fan Heiti Std B" panose="020B0700000000000000" pitchFamily="34" charset="-128"/>
              </a:rPr>
              <a:t>	</a:t>
            </a:r>
            <a:r>
              <a:rPr lang="de-DE" sz="1200" dirty="0" smtClean="0">
                <a:ea typeface="Adobe Fan Heiti Std B" panose="020B0700000000000000" pitchFamily="34" charset="-128"/>
              </a:rPr>
              <a:t>C2 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ea typeface="Adobe Fan Heiti Std B" panose="020B0700000000000000" pitchFamily="34" charset="-128"/>
              </a:rPr>
              <a:t>IF ZUSTAND_GELB </a:t>
            </a:r>
            <a:r>
              <a:rPr lang="de-DE" sz="1200" dirty="0" smtClean="0">
                <a:ea typeface="Adobe Fan Heiti Std B" panose="020B0700000000000000" pitchFamily="34" charset="-128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ea typeface="Adobe Fan Heiti Std B" panose="020B0700000000000000" pitchFamily="34" charset="-128"/>
              </a:rPr>
              <a:t>	</a:t>
            </a:r>
            <a:r>
              <a:rPr lang="de-DE" sz="1200" dirty="0" smtClean="0">
                <a:ea typeface="Adobe Fan Heiti Std B" panose="020B0700000000000000" pitchFamily="34" charset="-128"/>
              </a:rPr>
              <a:t>C1 := TRUE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ea typeface="Adobe Fan Heiti Std B" panose="020B0700000000000000" pitchFamily="34" charset="-128"/>
              </a:rPr>
              <a:t>	</a:t>
            </a:r>
            <a:r>
              <a:rPr lang="de-DE" sz="1200" dirty="0" smtClean="0">
                <a:ea typeface="Adobe Fan Heiti Std B" panose="020B0700000000000000" pitchFamily="34" charset="-128"/>
              </a:rPr>
              <a:t>C2 := FALSE</a:t>
            </a:r>
            <a:endParaRPr lang="de-DE" sz="1200" dirty="0">
              <a:ea typeface="Adobe Fan Heiti Std B" panose="020B0700000000000000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ea typeface="Adobe Fan Heiti Std B" panose="020B0700000000000000" pitchFamily="34" charset="-128"/>
              </a:rPr>
              <a:t>IF ZUSTAND_ROT </a:t>
            </a:r>
            <a:r>
              <a:rPr lang="de-DE" sz="1200" dirty="0" smtClean="0">
                <a:ea typeface="Adobe Fan Heiti Std B" panose="020B0700000000000000" pitchFamily="34" charset="-128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ea typeface="Adobe Fan Heiti Std B" panose="020B0700000000000000" pitchFamily="34" charset="-128"/>
              </a:rPr>
              <a:t>	C1 := FALSE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ea typeface="Adobe Fan Heiti Std B" panose="020B0700000000000000" pitchFamily="34" charset="-128"/>
              </a:rPr>
              <a:t>	</a:t>
            </a:r>
            <a:r>
              <a:rPr lang="de-DE" sz="1200" dirty="0" smtClean="0">
                <a:ea typeface="Adobe Fan Heiti Std B" panose="020B0700000000000000" pitchFamily="34" charset="-128"/>
              </a:rPr>
              <a:t>C2 := TRUE</a:t>
            </a:r>
          </a:p>
          <a:p>
            <a:pPr>
              <a:spcBef>
                <a:spcPts val="0"/>
              </a:spcBef>
            </a:pPr>
            <a:endParaRPr lang="de-DE" sz="1200" dirty="0"/>
          </a:p>
        </p:txBody>
      </p:sp>
      <p:sp>
        <p:nvSpPr>
          <p:cNvPr id="5" name="Textfeld 4"/>
          <p:cNvSpPr txBox="1"/>
          <p:nvPr/>
        </p:nvSpPr>
        <p:spPr>
          <a:xfrm>
            <a:off x="6960202" y="1830333"/>
            <a:ext cx="4383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Alternativ: Für jede Aktion eigenen </a:t>
            </a:r>
            <a:r>
              <a:rPr lang="de-DE" sz="2400" dirty="0" err="1" smtClean="0"/>
              <a:t>Fuction</a:t>
            </a:r>
            <a:r>
              <a:rPr lang="de-DE" sz="2400" dirty="0" smtClean="0"/>
              <a:t> Block </a:t>
            </a:r>
            <a:r>
              <a:rPr lang="de-DE" sz="2400" dirty="0" smtClean="0">
                <a:sym typeface="Wingdings" panose="05000000000000000000" pitchFamily="2" charset="2"/>
              </a:rPr>
              <a:t> </a:t>
            </a:r>
            <a:r>
              <a:rPr lang="de-DE" sz="2400" dirty="0" err="1" smtClean="0">
                <a:sym typeface="Wingdings" panose="05000000000000000000" pitchFamily="2" charset="2"/>
              </a:rPr>
              <a:t>Skillgebundener</a:t>
            </a:r>
            <a:r>
              <a:rPr lang="de-DE" sz="2400" dirty="0" smtClean="0">
                <a:sym typeface="Wingdings" panose="05000000000000000000" pitchFamily="2" charset="2"/>
              </a:rPr>
              <a:t> ST-Code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815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Einbinden der Ampel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Ersetzen der Adressen von C1 und C2 durch die Adressen der jeweils verbundenen Connections der Steckkarte</a:t>
            </a:r>
          </a:p>
        </p:txBody>
      </p:sp>
    </p:spTree>
    <p:extLst>
      <p:ext uri="{BB962C8B-B14F-4D97-AF65-F5344CB8AC3E}">
        <p14:creationId xmlns:p14="http://schemas.microsoft.com/office/powerpoint/2010/main" val="302773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Allgemeine Kaskadenschaltung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909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Allgemeine Schaltung eines Kaskadenelementes </a:t>
            </a:r>
            <a:r>
              <a:rPr lang="de-DE" dirty="0" smtClean="0">
                <a:sym typeface="Wingdings" panose="05000000000000000000" pitchFamily="2" charset="2"/>
              </a:rPr>
              <a:t> interne </a:t>
            </a:r>
            <a:r>
              <a:rPr lang="de-DE" dirty="0">
                <a:sym typeface="Wingdings" panose="05000000000000000000" pitchFamily="2" charset="2"/>
              </a:rPr>
              <a:t>C</a:t>
            </a:r>
            <a:r>
              <a:rPr lang="de-DE" dirty="0" smtClean="0">
                <a:sym typeface="Wingdings" panose="05000000000000000000" pitchFamily="2" charset="2"/>
              </a:rPr>
              <a:t>odierung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Anzahl der </a:t>
            </a:r>
            <a:r>
              <a:rPr lang="de-DE" dirty="0" err="1" smtClean="0"/>
              <a:t>Connetions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N = Anzahl der Eingänge</a:t>
            </a:r>
          </a:p>
          <a:p>
            <a:pPr lvl="1"/>
            <a:r>
              <a:rPr lang="de-DE" dirty="0" smtClean="0"/>
              <a:t>0 &lt;= Anzahl der Ausgänge </a:t>
            </a:r>
            <a:r>
              <a:rPr lang="de-DE" dirty="0"/>
              <a:t>&lt;= ∞</a:t>
            </a:r>
          </a:p>
        </p:txBody>
      </p:sp>
      <p:sp>
        <p:nvSpPr>
          <p:cNvPr id="5" name="Wolke 4"/>
          <p:cNvSpPr/>
          <p:nvPr/>
        </p:nvSpPr>
        <p:spPr>
          <a:xfrm>
            <a:off x="6403428" y="1825625"/>
            <a:ext cx="4950372" cy="2517776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Die Anzahl der Ausgänge schrumpft durch die Restriktion, Vervielfachungen einer Connection als eine einzelne Connection zu behandeln, auf N², falls alle Ausgänge gleicher Natur sind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7710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Allgemeiner Logikcode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4313" cy="4351338"/>
          </a:xfr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2900" dirty="0"/>
              <a:t>FUNCTION_BLOCK  </a:t>
            </a:r>
            <a:r>
              <a:rPr lang="de-DE" sz="2900" dirty="0" err="1" smtClean="0"/>
              <a:t>FB_Common</a:t>
            </a:r>
            <a:endParaRPr lang="de-DE" sz="2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2900" dirty="0" smtClean="0"/>
              <a:t>VAR_INPUT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2900" dirty="0"/>
              <a:t>	</a:t>
            </a:r>
            <a:r>
              <a:rPr lang="de-DE" sz="2900" dirty="0" smtClean="0"/>
              <a:t>INPUT_1 AT </a:t>
            </a:r>
            <a:r>
              <a:rPr lang="de-DE" sz="2900" dirty="0"/>
              <a:t>%I* : BIT</a:t>
            </a:r>
            <a:r>
              <a:rPr lang="de-DE" sz="2900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2900" dirty="0"/>
              <a:t>	</a:t>
            </a:r>
            <a:r>
              <a:rPr lang="de-DE" sz="2900" dirty="0" smtClean="0"/>
              <a:t>[…]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2900" dirty="0"/>
              <a:t>	</a:t>
            </a:r>
            <a:r>
              <a:rPr lang="de-DE" sz="2900" dirty="0" smtClean="0"/>
              <a:t>INPUT_N </a:t>
            </a:r>
            <a:r>
              <a:rPr lang="de-DE" sz="2900" dirty="0"/>
              <a:t>AT %I* : BIT</a:t>
            </a:r>
            <a:r>
              <a:rPr lang="de-DE" sz="2900" dirty="0" smtClean="0"/>
              <a:t>;</a:t>
            </a:r>
            <a:endParaRPr lang="de-DE" sz="2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2900" dirty="0"/>
              <a:t>END_VAR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2900" dirty="0" smtClean="0"/>
              <a:t>VAR_OUTPUT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2900" dirty="0"/>
              <a:t>	</a:t>
            </a:r>
            <a:r>
              <a:rPr lang="de-DE" sz="2900" dirty="0" smtClean="0"/>
              <a:t>OUPUT_1 AT </a:t>
            </a:r>
            <a:r>
              <a:rPr lang="de-DE" sz="2900" dirty="0"/>
              <a:t>%I* </a:t>
            </a:r>
            <a:r>
              <a:rPr lang="de-DE" sz="2900" dirty="0" smtClean="0"/>
              <a:t>: </a:t>
            </a:r>
            <a:r>
              <a:rPr lang="de-DE" sz="2900" dirty="0"/>
              <a:t>BIT</a:t>
            </a:r>
            <a:r>
              <a:rPr lang="de-DE" sz="2900" dirty="0" smtClean="0"/>
              <a:t>;</a:t>
            </a:r>
            <a:endParaRPr lang="de-DE" sz="2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2900" dirty="0"/>
              <a:t>	</a:t>
            </a:r>
            <a:r>
              <a:rPr lang="de-DE" sz="2900" dirty="0" smtClean="0"/>
              <a:t>[…]</a:t>
            </a:r>
            <a:endParaRPr lang="de-DE" sz="2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2900" dirty="0" smtClean="0"/>
              <a:t>	OUTPUT_M </a:t>
            </a:r>
            <a:r>
              <a:rPr lang="de-DE" sz="2900" dirty="0"/>
              <a:t>AT %I* : BIT;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2900" dirty="0" smtClean="0"/>
              <a:t>END_VAR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2900" dirty="0"/>
              <a:t>IF </a:t>
            </a:r>
            <a:r>
              <a:rPr lang="de-DE" sz="2900" dirty="0" smtClean="0"/>
              <a:t>[…] 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2900" dirty="0"/>
              <a:t>	</a:t>
            </a:r>
            <a:r>
              <a:rPr lang="de-DE" sz="2900" dirty="0" smtClean="0"/>
              <a:t>OUPUT_1 := [..]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2900" dirty="0"/>
              <a:t>	</a:t>
            </a:r>
            <a:r>
              <a:rPr lang="de-DE" sz="2900" dirty="0" smtClean="0"/>
              <a:t>[..]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2900" dirty="0"/>
              <a:t>	</a:t>
            </a:r>
            <a:r>
              <a:rPr lang="de-DE" sz="2900" dirty="0" smtClean="0"/>
              <a:t>OUTPUT_M := [..]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2900" dirty="0" smtClean="0"/>
              <a:t>[…]</a:t>
            </a:r>
            <a:endParaRPr lang="de-DE" sz="2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2900" dirty="0"/>
              <a:t>IF […] </a:t>
            </a:r>
            <a:r>
              <a:rPr lang="de-DE" sz="2900" dirty="0" smtClean="0"/>
              <a:t>:</a:t>
            </a:r>
            <a:endParaRPr lang="de-DE" sz="2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2900" dirty="0"/>
              <a:t>	OUPUT_1 := </a:t>
            </a:r>
            <a:r>
              <a:rPr lang="de-DE" sz="2900" dirty="0" smtClean="0"/>
              <a:t>[..]</a:t>
            </a:r>
            <a:endParaRPr lang="de-DE" sz="2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2900" dirty="0"/>
              <a:t>	[..]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2900" dirty="0"/>
              <a:t>	OUTPUT_M := </a:t>
            </a:r>
            <a:r>
              <a:rPr lang="de-DE" sz="2900" dirty="0" smtClean="0"/>
              <a:t>[..]</a:t>
            </a:r>
            <a:endParaRPr lang="de-DE" sz="2900" dirty="0"/>
          </a:p>
        </p:txBody>
      </p:sp>
      <p:sp>
        <p:nvSpPr>
          <p:cNvPr id="4" name="Textfeld 3"/>
          <p:cNvSpPr txBox="1"/>
          <p:nvPr/>
        </p:nvSpPr>
        <p:spPr>
          <a:xfrm>
            <a:off x="6132513" y="1825625"/>
            <a:ext cx="4383087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Alternative </a:t>
            </a:r>
          </a:p>
          <a:p>
            <a:r>
              <a:rPr lang="de-DE" sz="2400" dirty="0" smtClean="0"/>
              <a:t>Für jede Aktion eigener Funktionsbaustein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400" dirty="0" err="1" smtClean="0">
                <a:sym typeface="Wingdings" panose="05000000000000000000" pitchFamily="2" charset="2"/>
              </a:rPr>
              <a:t>Skillgebundener</a:t>
            </a:r>
            <a:r>
              <a:rPr lang="de-DE" sz="2400" dirty="0" smtClean="0">
                <a:sym typeface="Wingdings" panose="05000000000000000000" pitchFamily="2" charset="2"/>
              </a:rPr>
              <a:t> ST-Code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400" dirty="0" err="1" smtClean="0">
                <a:sym typeface="Wingdings" panose="05000000000000000000" pitchFamily="2" charset="2"/>
              </a:rPr>
              <a:t>Phantomskills</a:t>
            </a:r>
            <a:r>
              <a:rPr lang="de-DE" sz="2400" dirty="0" smtClean="0">
                <a:sym typeface="Wingdings" panose="05000000000000000000" pitchFamily="2" charset="2"/>
              </a:rPr>
              <a:t> bei Zwischenelementen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Potential für Logikverarbeitung?</a:t>
            </a:r>
            <a:endParaRPr lang="de-D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0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Connection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de-DE" dirty="0" smtClean="0"/>
              <a:t>Verbindungsknoten mechanischer, elektrischer und informationstechnischer Natur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447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</a:t>
            </a:r>
            <a:r>
              <a:rPr lang="de-DE" dirty="0" err="1" smtClean="0"/>
              <a:t>Phantomskills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Fähigkeiten von Geräten, welche intern notwendigerweise ausgeführt werden müssen, um den Programmablauf zu erfüllen, allerdings nicht in der Prozessmodellierung auftreten sollen.</a:t>
            </a:r>
          </a:p>
          <a:p>
            <a:r>
              <a:rPr lang="de-DE" dirty="0" smtClean="0"/>
              <a:t>Beispiele:</a:t>
            </a:r>
          </a:p>
          <a:p>
            <a:pPr lvl="1"/>
            <a:r>
              <a:rPr lang="de-DE" dirty="0" smtClean="0"/>
              <a:t>Schalten von Ausgängen einer Analogkarte</a:t>
            </a:r>
          </a:p>
          <a:p>
            <a:pPr lvl="1"/>
            <a:r>
              <a:rPr lang="de-DE" dirty="0" smtClean="0"/>
              <a:t>Ventil öffnen, um Greifer zu bewegen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9066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Verschaltung binärcodierter primitiver Steuerungen – innere Kaskadenelemente als Devices</a:t>
            </a:r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>
          <a:xfrm>
            <a:off x="292422" y="6356350"/>
            <a:ext cx="10816328" cy="365125"/>
          </a:xfrm>
        </p:spPr>
        <p:txBody>
          <a:bodyPr/>
          <a:lstStyle/>
          <a:p>
            <a:r>
              <a:rPr lang="de-DE" sz="1800" dirty="0" smtClean="0"/>
              <a:t>PA = Peripherieanalyse, CCD = Communication Channel Driver, C = Connection, &amp;A = physische Adresse</a:t>
            </a:r>
          </a:p>
        </p:txBody>
      </p:sp>
      <p:sp>
        <p:nvSpPr>
          <p:cNvPr id="7" name="Rechteck 6"/>
          <p:cNvSpPr/>
          <p:nvPr/>
        </p:nvSpPr>
        <p:spPr>
          <a:xfrm>
            <a:off x="1250054" y="2174624"/>
            <a:ext cx="1313929" cy="25087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Primitive CCD</a:t>
            </a:r>
          </a:p>
        </p:txBody>
      </p:sp>
      <p:sp>
        <p:nvSpPr>
          <p:cNvPr id="17" name="Rechteck 16"/>
          <p:cNvSpPr/>
          <p:nvPr/>
        </p:nvSpPr>
        <p:spPr>
          <a:xfrm>
            <a:off x="292422" y="2174622"/>
            <a:ext cx="959707" cy="25087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SPS</a:t>
            </a:r>
          </a:p>
        </p:txBody>
      </p:sp>
      <p:sp>
        <p:nvSpPr>
          <p:cNvPr id="9" name="Rechteck 8"/>
          <p:cNvSpPr/>
          <p:nvPr/>
        </p:nvSpPr>
        <p:spPr>
          <a:xfrm>
            <a:off x="3002297" y="2238027"/>
            <a:ext cx="621960" cy="2787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 1</a:t>
            </a:r>
          </a:p>
        </p:txBody>
      </p:sp>
      <p:sp>
        <p:nvSpPr>
          <p:cNvPr id="32" name="Rechteck 31"/>
          <p:cNvSpPr/>
          <p:nvPr/>
        </p:nvSpPr>
        <p:spPr>
          <a:xfrm>
            <a:off x="2563983" y="2174624"/>
            <a:ext cx="432000" cy="43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&amp;A</a:t>
            </a:r>
          </a:p>
        </p:txBody>
      </p:sp>
      <p:sp>
        <p:nvSpPr>
          <p:cNvPr id="41" name="Rechteck 40"/>
          <p:cNvSpPr/>
          <p:nvPr/>
        </p:nvSpPr>
        <p:spPr>
          <a:xfrm>
            <a:off x="3002297" y="2745151"/>
            <a:ext cx="621960" cy="2787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 2</a:t>
            </a:r>
          </a:p>
        </p:txBody>
      </p:sp>
      <p:sp>
        <p:nvSpPr>
          <p:cNvPr id="42" name="Rechteck 41"/>
          <p:cNvSpPr/>
          <p:nvPr/>
        </p:nvSpPr>
        <p:spPr>
          <a:xfrm>
            <a:off x="2563983" y="2681748"/>
            <a:ext cx="432000" cy="43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&amp;A</a:t>
            </a:r>
          </a:p>
        </p:txBody>
      </p:sp>
      <p:sp>
        <p:nvSpPr>
          <p:cNvPr id="44" name="Rechteck 43"/>
          <p:cNvSpPr/>
          <p:nvPr/>
        </p:nvSpPr>
        <p:spPr>
          <a:xfrm>
            <a:off x="3002297" y="3279119"/>
            <a:ext cx="621960" cy="2787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 3</a:t>
            </a:r>
          </a:p>
        </p:txBody>
      </p:sp>
      <p:sp>
        <p:nvSpPr>
          <p:cNvPr id="45" name="Rechteck 44"/>
          <p:cNvSpPr/>
          <p:nvPr/>
        </p:nvSpPr>
        <p:spPr>
          <a:xfrm>
            <a:off x="2563983" y="3215716"/>
            <a:ext cx="432000" cy="43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&amp;A</a:t>
            </a:r>
          </a:p>
        </p:txBody>
      </p:sp>
      <p:sp>
        <p:nvSpPr>
          <p:cNvPr id="47" name="Rechteck 46"/>
          <p:cNvSpPr/>
          <p:nvPr/>
        </p:nvSpPr>
        <p:spPr>
          <a:xfrm>
            <a:off x="3002297" y="3831980"/>
            <a:ext cx="621960" cy="2787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…</a:t>
            </a:r>
          </a:p>
        </p:txBody>
      </p:sp>
      <p:sp>
        <p:nvSpPr>
          <p:cNvPr id="48" name="Rechteck 47"/>
          <p:cNvSpPr/>
          <p:nvPr/>
        </p:nvSpPr>
        <p:spPr>
          <a:xfrm>
            <a:off x="2563983" y="3768577"/>
            <a:ext cx="432000" cy="43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&amp;A</a:t>
            </a:r>
          </a:p>
        </p:txBody>
      </p:sp>
      <p:sp>
        <p:nvSpPr>
          <p:cNvPr id="50" name="Rechteck 49"/>
          <p:cNvSpPr/>
          <p:nvPr/>
        </p:nvSpPr>
        <p:spPr>
          <a:xfrm>
            <a:off x="3002297" y="4338586"/>
            <a:ext cx="621960" cy="2787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 n</a:t>
            </a:r>
          </a:p>
        </p:txBody>
      </p:sp>
      <p:sp>
        <p:nvSpPr>
          <p:cNvPr id="51" name="Rechteck 50"/>
          <p:cNvSpPr/>
          <p:nvPr/>
        </p:nvSpPr>
        <p:spPr>
          <a:xfrm>
            <a:off x="2563983" y="4275183"/>
            <a:ext cx="432000" cy="43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&amp;A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4377635" y="2173288"/>
            <a:ext cx="3652241" cy="2533891"/>
            <a:chOff x="4377635" y="2173288"/>
            <a:chExt cx="3652241" cy="2533891"/>
          </a:xfrm>
        </p:grpSpPr>
        <p:sp>
          <p:nvSpPr>
            <p:cNvPr id="57" name="Rechteck 56"/>
            <p:cNvSpPr/>
            <p:nvPr/>
          </p:nvSpPr>
          <p:spPr>
            <a:xfrm>
              <a:off x="5439035" y="2174622"/>
              <a:ext cx="1521941" cy="25087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Primitive Device – inneres Kaskadenelement</a:t>
              </a:r>
            </a:p>
          </p:txBody>
        </p:sp>
        <p:sp>
          <p:nvSpPr>
            <p:cNvPr id="59" name="Rechteck 58"/>
            <p:cNvSpPr/>
            <p:nvPr/>
          </p:nvSpPr>
          <p:spPr>
            <a:xfrm>
              <a:off x="7407916" y="2252006"/>
              <a:ext cx="621960" cy="2787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C 1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6969214" y="2174620"/>
              <a:ext cx="432000" cy="43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&amp;A</a:t>
              </a:r>
            </a:p>
          </p:txBody>
        </p:sp>
        <p:sp>
          <p:nvSpPr>
            <p:cNvPr id="63" name="Rechteck 62"/>
            <p:cNvSpPr/>
            <p:nvPr/>
          </p:nvSpPr>
          <p:spPr>
            <a:xfrm>
              <a:off x="7407916" y="2759130"/>
              <a:ext cx="621960" cy="2787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C 2</a:t>
              </a:r>
            </a:p>
          </p:txBody>
        </p:sp>
        <p:sp>
          <p:nvSpPr>
            <p:cNvPr id="64" name="Rechteck 63"/>
            <p:cNvSpPr/>
            <p:nvPr/>
          </p:nvSpPr>
          <p:spPr>
            <a:xfrm>
              <a:off x="6969214" y="2681744"/>
              <a:ext cx="432000" cy="43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&amp;A</a:t>
              </a:r>
            </a:p>
          </p:txBody>
        </p:sp>
        <p:sp>
          <p:nvSpPr>
            <p:cNvPr id="66" name="Rechteck 65"/>
            <p:cNvSpPr/>
            <p:nvPr/>
          </p:nvSpPr>
          <p:spPr>
            <a:xfrm>
              <a:off x="7407916" y="3293098"/>
              <a:ext cx="621960" cy="2787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…</a:t>
              </a:r>
            </a:p>
          </p:txBody>
        </p:sp>
        <p:sp>
          <p:nvSpPr>
            <p:cNvPr id="67" name="Rechteck 66"/>
            <p:cNvSpPr/>
            <p:nvPr/>
          </p:nvSpPr>
          <p:spPr>
            <a:xfrm>
              <a:off x="6969214" y="3215712"/>
              <a:ext cx="432000" cy="43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&amp;A</a:t>
              </a:r>
            </a:p>
          </p:txBody>
        </p:sp>
        <p:sp>
          <p:nvSpPr>
            <p:cNvPr id="69" name="Rechteck 68"/>
            <p:cNvSpPr/>
            <p:nvPr/>
          </p:nvSpPr>
          <p:spPr>
            <a:xfrm>
              <a:off x="7407916" y="3845959"/>
              <a:ext cx="621960" cy="2787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C </a:t>
              </a:r>
              <a:r>
                <a:rPr lang="de-DE" sz="1200" dirty="0" smtClean="0"/>
                <a:t>m-1</a:t>
              </a:r>
              <a:endParaRPr lang="de-DE" sz="1200" baseline="30000" dirty="0"/>
            </a:p>
          </p:txBody>
        </p:sp>
        <p:sp>
          <p:nvSpPr>
            <p:cNvPr id="70" name="Rechteck 69"/>
            <p:cNvSpPr/>
            <p:nvPr/>
          </p:nvSpPr>
          <p:spPr>
            <a:xfrm>
              <a:off x="6969214" y="3768573"/>
              <a:ext cx="432000" cy="43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&amp;A</a:t>
              </a:r>
            </a:p>
          </p:txBody>
        </p:sp>
        <p:sp>
          <p:nvSpPr>
            <p:cNvPr id="72" name="Rechteck 71"/>
            <p:cNvSpPr/>
            <p:nvPr/>
          </p:nvSpPr>
          <p:spPr>
            <a:xfrm>
              <a:off x="7407916" y="4352565"/>
              <a:ext cx="621960" cy="2787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C </a:t>
              </a:r>
              <a:r>
                <a:rPr lang="de-DE" sz="1200" dirty="0"/>
                <a:t>m</a:t>
              </a:r>
              <a:endParaRPr lang="de-DE" sz="1200" baseline="30000" dirty="0" smtClean="0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6969214" y="4275179"/>
              <a:ext cx="432000" cy="43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&amp;A</a:t>
              </a:r>
            </a:p>
          </p:txBody>
        </p:sp>
        <p:sp>
          <p:nvSpPr>
            <p:cNvPr id="77" name="Rechteck 76"/>
            <p:cNvSpPr/>
            <p:nvPr/>
          </p:nvSpPr>
          <p:spPr>
            <a:xfrm>
              <a:off x="5011941" y="2173288"/>
              <a:ext cx="432000" cy="43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&amp;A</a:t>
              </a:r>
            </a:p>
          </p:txBody>
        </p:sp>
        <p:sp>
          <p:nvSpPr>
            <p:cNvPr id="78" name="Rechteck 77"/>
            <p:cNvSpPr/>
            <p:nvPr/>
          </p:nvSpPr>
          <p:spPr>
            <a:xfrm>
              <a:off x="5011941" y="2680412"/>
              <a:ext cx="432000" cy="43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&amp;A</a:t>
              </a:r>
            </a:p>
          </p:txBody>
        </p:sp>
        <p:sp>
          <p:nvSpPr>
            <p:cNvPr id="79" name="Rechteck 78"/>
            <p:cNvSpPr/>
            <p:nvPr/>
          </p:nvSpPr>
          <p:spPr>
            <a:xfrm>
              <a:off x="5011941" y="3214380"/>
              <a:ext cx="432000" cy="43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&amp;A</a:t>
              </a:r>
            </a:p>
          </p:txBody>
        </p:sp>
        <p:sp>
          <p:nvSpPr>
            <p:cNvPr id="80" name="Rechteck 79"/>
            <p:cNvSpPr/>
            <p:nvPr/>
          </p:nvSpPr>
          <p:spPr>
            <a:xfrm>
              <a:off x="5011941" y="3767241"/>
              <a:ext cx="432000" cy="43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&amp;A</a:t>
              </a:r>
            </a:p>
          </p:txBody>
        </p:sp>
        <p:sp>
          <p:nvSpPr>
            <p:cNvPr id="81" name="Rechteck 80"/>
            <p:cNvSpPr/>
            <p:nvPr/>
          </p:nvSpPr>
          <p:spPr>
            <a:xfrm>
              <a:off x="5011941" y="4273847"/>
              <a:ext cx="432000" cy="43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&amp;A</a:t>
              </a:r>
            </a:p>
          </p:txBody>
        </p:sp>
        <p:sp>
          <p:nvSpPr>
            <p:cNvPr id="82" name="Rechteck 81"/>
            <p:cNvSpPr/>
            <p:nvPr/>
          </p:nvSpPr>
          <p:spPr>
            <a:xfrm>
              <a:off x="4377635" y="2238027"/>
              <a:ext cx="621960" cy="2787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C 1</a:t>
              </a:r>
            </a:p>
          </p:txBody>
        </p:sp>
        <p:sp>
          <p:nvSpPr>
            <p:cNvPr id="83" name="Rechteck 82"/>
            <p:cNvSpPr/>
            <p:nvPr/>
          </p:nvSpPr>
          <p:spPr>
            <a:xfrm>
              <a:off x="4377635" y="2745151"/>
              <a:ext cx="621960" cy="2787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C 2</a:t>
              </a:r>
            </a:p>
          </p:txBody>
        </p:sp>
        <p:sp>
          <p:nvSpPr>
            <p:cNvPr id="84" name="Rechteck 83"/>
            <p:cNvSpPr/>
            <p:nvPr/>
          </p:nvSpPr>
          <p:spPr>
            <a:xfrm>
              <a:off x="4377635" y="3279119"/>
              <a:ext cx="621960" cy="2787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C 3</a:t>
              </a:r>
            </a:p>
          </p:txBody>
        </p:sp>
        <p:sp>
          <p:nvSpPr>
            <p:cNvPr id="85" name="Rechteck 84"/>
            <p:cNvSpPr/>
            <p:nvPr/>
          </p:nvSpPr>
          <p:spPr>
            <a:xfrm>
              <a:off x="4377635" y="3831980"/>
              <a:ext cx="621960" cy="2787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…</a:t>
              </a:r>
            </a:p>
          </p:txBody>
        </p:sp>
        <p:sp>
          <p:nvSpPr>
            <p:cNvPr id="86" name="Rechteck 85"/>
            <p:cNvSpPr/>
            <p:nvPr/>
          </p:nvSpPr>
          <p:spPr>
            <a:xfrm>
              <a:off x="4377635" y="4338586"/>
              <a:ext cx="621960" cy="2787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C n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8724903" y="2173288"/>
            <a:ext cx="2396201" cy="3184351"/>
            <a:chOff x="8724903" y="2173288"/>
            <a:chExt cx="2396201" cy="3184351"/>
          </a:xfrm>
        </p:grpSpPr>
        <p:grpSp>
          <p:nvGrpSpPr>
            <p:cNvPr id="6" name="Gruppieren 5"/>
            <p:cNvGrpSpPr/>
            <p:nvPr/>
          </p:nvGrpSpPr>
          <p:grpSpPr>
            <a:xfrm>
              <a:off x="8724903" y="2173288"/>
              <a:ext cx="2383847" cy="939124"/>
              <a:chOff x="8724903" y="2173288"/>
              <a:chExt cx="2383847" cy="939124"/>
            </a:xfrm>
          </p:grpSpPr>
          <p:sp>
            <p:nvSpPr>
              <p:cNvPr id="87" name="Rechteck 86"/>
              <p:cNvSpPr/>
              <p:nvPr/>
            </p:nvSpPr>
            <p:spPr>
              <a:xfrm>
                <a:off x="9794821" y="2175655"/>
                <a:ext cx="1313929" cy="9098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Primitive Device - Aktor 1</a:t>
                </a:r>
              </a:p>
            </p:txBody>
          </p:sp>
          <p:sp>
            <p:nvSpPr>
              <p:cNvPr id="99" name="Rechteck 98"/>
              <p:cNvSpPr/>
              <p:nvPr/>
            </p:nvSpPr>
            <p:spPr>
              <a:xfrm>
                <a:off x="9359209" y="2173288"/>
                <a:ext cx="432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&amp;A</a:t>
                </a:r>
              </a:p>
            </p:txBody>
          </p:sp>
          <p:sp>
            <p:nvSpPr>
              <p:cNvPr id="100" name="Rechteck 99"/>
              <p:cNvSpPr/>
              <p:nvPr/>
            </p:nvSpPr>
            <p:spPr>
              <a:xfrm>
                <a:off x="9359209" y="2680412"/>
                <a:ext cx="432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&amp;A</a:t>
                </a:r>
              </a:p>
            </p:txBody>
          </p:sp>
          <p:sp>
            <p:nvSpPr>
              <p:cNvPr id="104" name="Rechteck 103"/>
              <p:cNvSpPr/>
              <p:nvPr/>
            </p:nvSpPr>
            <p:spPr>
              <a:xfrm>
                <a:off x="8724903" y="2238027"/>
                <a:ext cx="621960" cy="2787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C 1</a:t>
                </a:r>
              </a:p>
            </p:txBody>
          </p:sp>
          <p:sp>
            <p:nvSpPr>
              <p:cNvPr id="105" name="Rechteck 104"/>
              <p:cNvSpPr/>
              <p:nvPr/>
            </p:nvSpPr>
            <p:spPr>
              <a:xfrm>
                <a:off x="8724903" y="2745151"/>
                <a:ext cx="621960" cy="2787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C 2</a:t>
                </a:r>
              </a:p>
            </p:txBody>
          </p:sp>
        </p:grpSp>
        <p:grpSp>
          <p:nvGrpSpPr>
            <p:cNvPr id="8" name="Gruppieren 7"/>
            <p:cNvGrpSpPr/>
            <p:nvPr/>
          </p:nvGrpSpPr>
          <p:grpSpPr>
            <a:xfrm>
              <a:off x="8724903" y="3291738"/>
              <a:ext cx="2383847" cy="939124"/>
              <a:chOff x="8724903" y="3291738"/>
              <a:chExt cx="2383847" cy="939124"/>
            </a:xfrm>
          </p:grpSpPr>
          <p:sp>
            <p:nvSpPr>
              <p:cNvPr id="109" name="Rechteck 108"/>
              <p:cNvSpPr/>
              <p:nvPr/>
            </p:nvSpPr>
            <p:spPr>
              <a:xfrm>
                <a:off x="9794821" y="3294105"/>
                <a:ext cx="1313929" cy="9098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110" name="Rechteck 109"/>
              <p:cNvSpPr/>
              <p:nvPr/>
            </p:nvSpPr>
            <p:spPr>
              <a:xfrm>
                <a:off x="9359209" y="3291738"/>
                <a:ext cx="432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&amp;A</a:t>
                </a:r>
              </a:p>
            </p:txBody>
          </p:sp>
          <p:sp>
            <p:nvSpPr>
              <p:cNvPr id="111" name="Rechteck 110"/>
              <p:cNvSpPr/>
              <p:nvPr/>
            </p:nvSpPr>
            <p:spPr>
              <a:xfrm>
                <a:off x="9359209" y="3798862"/>
                <a:ext cx="432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&amp;A</a:t>
                </a:r>
              </a:p>
            </p:txBody>
          </p:sp>
          <p:sp>
            <p:nvSpPr>
              <p:cNvPr id="112" name="Rechteck 111"/>
              <p:cNvSpPr/>
              <p:nvPr/>
            </p:nvSpPr>
            <p:spPr>
              <a:xfrm>
                <a:off x="8724903" y="3356477"/>
                <a:ext cx="621960" cy="2787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C 1</a:t>
                </a:r>
              </a:p>
            </p:txBody>
          </p:sp>
          <p:sp>
            <p:nvSpPr>
              <p:cNvPr id="113" name="Rechteck 112"/>
              <p:cNvSpPr/>
              <p:nvPr/>
            </p:nvSpPr>
            <p:spPr>
              <a:xfrm>
                <a:off x="8724903" y="3863601"/>
                <a:ext cx="621960" cy="2787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C 2</a:t>
                </a:r>
              </a:p>
            </p:txBody>
          </p:sp>
        </p:grpSp>
        <p:grpSp>
          <p:nvGrpSpPr>
            <p:cNvPr id="10" name="Gruppieren 9"/>
            <p:cNvGrpSpPr/>
            <p:nvPr/>
          </p:nvGrpSpPr>
          <p:grpSpPr>
            <a:xfrm>
              <a:off x="8737257" y="4418515"/>
              <a:ext cx="2383847" cy="939124"/>
              <a:chOff x="8737257" y="4418515"/>
              <a:chExt cx="2383847" cy="939124"/>
            </a:xfrm>
          </p:grpSpPr>
          <p:sp>
            <p:nvSpPr>
              <p:cNvPr id="114" name="Rechteck 113"/>
              <p:cNvSpPr/>
              <p:nvPr/>
            </p:nvSpPr>
            <p:spPr>
              <a:xfrm>
                <a:off x="9807175" y="4420882"/>
                <a:ext cx="1313929" cy="9098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Primitive Device - Aktor m</a:t>
                </a:r>
              </a:p>
            </p:txBody>
          </p:sp>
          <p:sp>
            <p:nvSpPr>
              <p:cNvPr id="115" name="Rechteck 114"/>
              <p:cNvSpPr/>
              <p:nvPr/>
            </p:nvSpPr>
            <p:spPr>
              <a:xfrm>
                <a:off x="9371563" y="4418515"/>
                <a:ext cx="432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&amp;A</a:t>
                </a:r>
              </a:p>
            </p:txBody>
          </p:sp>
          <p:sp>
            <p:nvSpPr>
              <p:cNvPr id="116" name="Rechteck 115"/>
              <p:cNvSpPr/>
              <p:nvPr/>
            </p:nvSpPr>
            <p:spPr>
              <a:xfrm>
                <a:off x="9371563" y="4925639"/>
                <a:ext cx="432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&amp;A</a:t>
                </a:r>
              </a:p>
            </p:txBody>
          </p:sp>
          <p:sp>
            <p:nvSpPr>
              <p:cNvPr id="117" name="Rechteck 116"/>
              <p:cNvSpPr/>
              <p:nvPr/>
            </p:nvSpPr>
            <p:spPr>
              <a:xfrm>
                <a:off x="8737257" y="4483254"/>
                <a:ext cx="621960" cy="2787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C 1</a:t>
                </a:r>
              </a:p>
            </p:txBody>
          </p:sp>
          <p:sp>
            <p:nvSpPr>
              <p:cNvPr id="118" name="Rechteck 117"/>
              <p:cNvSpPr/>
              <p:nvPr/>
            </p:nvSpPr>
            <p:spPr>
              <a:xfrm>
                <a:off x="8737257" y="4990378"/>
                <a:ext cx="621960" cy="2787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C 2</a:t>
                </a:r>
              </a:p>
            </p:txBody>
          </p:sp>
        </p:grpSp>
      </p:grpSp>
      <p:sp>
        <p:nvSpPr>
          <p:cNvPr id="4" name="Pfeil nach rechts 3"/>
          <p:cNvSpPr/>
          <p:nvPr/>
        </p:nvSpPr>
        <p:spPr>
          <a:xfrm>
            <a:off x="962454" y="2582816"/>
            <a:ext cx="551935" cy="5016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Pfeil nach rechts 118"/>
          <p:cNvSpPr/>
          <p:nvPr/>
        </p:nvSpPr>
        <p:spPr>
          <a:xfrm rot="10800000">
            <a:off x="1010101" y="3843918"/>
            <a:ext cx="551935" cy="5016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5" name="Gerade Verbindung mit Pfeil 134"/>
          <p:cNvCxnSpPr>
            <a:stCxn id="44" idx="3"/>
            <a:endCxn id="84" idx="1"/>
          </p:cNvCxnSpPr>
          <p:nvPr/>
        </p:nvCxnSpPr>
        <p:spPr>
          <a:xfrm>
            <a:off x="3624257" y="3418477"/>
            <a:ext cx="753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50" idx="3"/>
            <a:endCxn id="86" idx="1"/>
          </p:cNvCxnSpPr>
          <p:nvPr/>
        </p:nvCxnSpPr>
        <p:spPr>
          <a:xfrm>
            <a:off x="3624257" y="4477944"/>
            <a:ext cx="753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krümmte Verbindung 138"/>
          <p:cNvCxnSpPr>
            <a:stCxn id="59" idx="3"/>
            <a:endCxn id="105" idx="1"/>
          </p:cNvCxnSpPr>
          <p:nvPr/>
        </p:nvCxnSpPr>
        <p:spPr>
          <a:xfrm>
            <a:off x="8029876" y="2391364"/>
            <a:ext cx="695027" cy="493145"/>
          </a:xfrm>
          <a:prstGeom prst="curvedConnector3">
            <a:avLst>
              <a:gd name="adj1" fmla="val 33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Gekrümmte Verbindung 140"/>
          <p:cNvCxnSpPr>
            <a:stCxn id="63" idx="3"/>
            <a:endCxn id="104" idx="1"/>
          </p:cNvCxnSpPr>
          <p:nvPr/>
        </p:nvCxnSpPr>
        <p:spPr>
          <a:xfrm flipV="1">
            <a:off x="8029876" y="2377385"/>
            <a:ext cx="695027" cy="5211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Gekrümmte Verbindung 142"/>
          <p:cNvCxnSpPr>
            <a:stCxn id="69" idx="3"/>
            <a:endCxn id="117" idx="1"/>
          </p:cNvCxnSpPr>
          <p:nvPr/>
        </p:nvCxnSpPr>
        <p:spPr>
          <a:xfrm>
            <a:off x="8029876" y="3985317"/>
            <a:ext cx="707381" cy="6372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Gekrümmte Verbindung 144"/>
          <p:cNvCxnSpPr>
            <a:stCxn id="72" idx="3"/>
            <a:endCxn id="118" idx="1"/>
          </p:cNvCxnSpPr>
          <p:nvPr/>
        </p:nvCxnSpPr>
        <p:spPr>
          <a:xfrm>
            <a:off x="8029876" y="4491923"/>
            <a:ext cx="707381" cy="6378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feld 145"/>
          <p:cNvSpPr txBox="1"/>
          <p:nvPr/>
        </p:nvSpPr>
        <p:spPr>
          <a:xfrm>
            <a:off x="292422" y="5181548"/>
            <a:ext cx="788361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Ansteuerung von m Aktoren mit zusammengezählt 2m Eingangszuständen über eine binärcodierte Zwischensteuerung mit n Connections</a:t>
            </a:r>
            <a:endParaRPr lang="de-DE" dirty="0"/>
          </a:p>
        </p:txBody>
      </p:sp>
      <p:cxnSp>
        <p:nvCxnSpPr>
          <p:cNvPr id="71" name="Gekrümmte Verbindung 70"/>
          <p:cNvCxnSpPr>
            <a:stCxn id="9" idx="3"/>
            <a:endCxn id="83" idx="1"/>
          </p:cNvCxnSpPr>
          <p:nvPr/>
        </p:nvCxnSpPr>
        <p:spPr>
          <a:xfrm>
            <a:off x="3624257" y="2377385"/>
            <a:ext cx="753378" cy="5071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krümmte Verbindung 73"/>
          <p:cNvCxnSpPr>
            <a:stCxn id="41" idx="3"/>
            <a:endCxn id="82" idx="1"/>
          </p:cNvCxnSpPr>
          <p:nvPr/>
        </p:nvCxnSpPr>
        <p:spPr>
          <a:xfrm flipV="1">
            <a:off x="3624257" y="2377385"/>
            <a:ext cx="753378" cy="507124"/>
          </a:xfrm>
          <a:prstGeom prst="curvedConnector3">
            <a:avLst>
              <a:gd name="adj1" fmla="val 39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6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132512" y="1690689"/>
            <a:ext cx="5250190" cy="17383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 smtClean="0">
                <a:ln w="0"/>
                <a:solidFill>
                  <a:schemeClr val="tx1"/>
                </a:solidFill>
              </a:rPr>
              <a:t>Pro</a:t>
            </a:r>
          </a:p>
          <a:p>
            <a:pPr marL="0" lvl="1"/>
            <a:endParaRPr lang="de-DE" sz="1600" dirty="0" smtClean="0">
              <a:ln w="0"/>
              <a:solidFill>
                <a:schemeClr val="tx1"/>
              </a:solidFill>
            </a:endParaRPr>
          </a:p>
          <a:p>
            <a:pPr marL="285750" lvl="1" indent="-285750">
              <a:buFontTx/>
              <a:buChar char="-"/>
            </a:pPr>
            <a:r>
              <a:rPr lang="de-DE" sz="1600" dirty="0" err="1" smtClean="0">
                <a:ln w="0"/>
                <a:solidFill>
                  <a:schemeClr val="tx1"/>
                </a:solidFill>
              </a:rPr>
              <a:t>Produktivskills</a:t>
            </a:r>
            <a:r>
              <a:rPr lang="de-DE" sz="1600" dirty="0" smtClean="0">
                <a:ln w="0"/>
                <a:solidFill>
                  <a:schemeClr val="tx1"/>
                </a:solidFill>
              </a:rPr>
              <a:t> sind theoretisch möglich</a:t>
            </a:r>
            <a:endParaRPr lang="de-DE" sz="1600" dirty="0">
              <a:ln w="0"/>
              <a:solidFill>
                <a:schemeClr val="tx1"/>
              </a:solidFill>
            </a:endParaRPr>
          </a:p>
          <a:p>
            <a:pPr marL="285750" lvl="1" indent="-285750">
              <a:buFontTx/>
              <a:buChar char="-"/>
            </a:pPr>
            <a:r>
              <a:rPr lang="de-DE" sz="1600" dirty="0" smtClean="0">
                <a:ln w="0"/>
                <a:solidFill>
                  <a:schemeClr val="tx1"/>
                </a:solidFill>
              </a:rPr>
              <a:t>Ablauf der Peripherieanalyse erwartet Device</a:t>
            </a:r>
            <a:endParaRPr lang="de-DE" sz="1600" dirty="0">
              <a:ln w="0"/>
              <a:solidFill>
                <a:schemeClr val="tx1"/>
              </a:solidFill>
            </a:endParaRPr>
          </a:p>
          <a:p>
            <a:pPr marL="285750" lvl="1" indent="-285750">
              <a:buFontTx/>
              <a:buChar char="-"/>
            </a:pPr>
            <a:r>
              <a:rPr lang="de-DE" sz="1600" dirty="0" smtClean="0">
                <a:ln w="0"/>
                <a:solidFill>
                  <a:schemeClr val="tx1"/>
                </a:solidFill>
              </a:rPr>
              <a:t>Verarbeitung der inneren Logik mittels „Phantom-Skills“ möglich</a:t>
            </a:r>
          </a:p>
        </p:txBody>
      </p:sp>
      <p:sp>
        <p:nvSpPr>
          <p:cNvPr id="6" name="Rechteck 5"/>
          <p:cNvSpPr/>
          <p:nvPr/>
        </p:nvSpPr>
        <p:spPr>
          <a:xfrm>
            <a:off x="838200" y="1690687"/>
            <a:ext cx="5294311" cy="17383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 smtClean="0">
                <a:ln w="0"/>
                <a:solidFill>
                  <a:schemeClr val="tx1"/>
                </a:solidFill>
              </a:rPr>
              <a:t>Contra</a:t>
            </a:r>
          </a:p>
          <a:p>
            <a:pPr algn="ctr"/>
            <a:endParaRPr lang="de-DE" sz="1600" dirty="0" smtClean="0">
              <a:ln w="0"/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600" dirty="0" err="1" smtClean="0">
                <a:ln w="0"/>
                <a:solidFill>
                  <a:schemeClr val="tx1"/>
                </a:solidFill>
              </a:rPr>
              <a:t>Produktivskills</a:t>
            </a:r>
            <a:r>
              <a:rPr lang="de-DE" sz="1600" dirty="0" smtClean="0">
                <a:ln w="0"/>
                <a:solidFill>
                  <a:schemeClr val="tx1"/>
                </a:solidFill>
              </a:rPr>
              <a:t> sind optional</a:t>
            </a:r>
          </a:p>
          <a:p>
            <a:pPr marL="285750" indent="-285750">
              <a:buFontTx/>
              <a:buChar char="-"/>
            </a:pPr>
            <a:r>
              <a:rPr lang="de-DE" sz="1600" dirty="0" smtClean="0">
                <a:ln w="0"/>
                <a:solidFill>
                  <a:schemeClr val="tx1"/>
                </a:solidFill>
              </a:rPr>
              <a:t>Analoge </a:t>
            </a:r>
            <a:r>
              <a:rPr lang="de-DE" sz="1600" dirty="0">
                <a:ln w="0"/>
                <a:solidFill>
                  <a:schemeClr val="tx1"/>
                </a:solidFill>
              </a:rPr>
              <a:t>E</a:t>
            </a:r>
            <a:r>
              <a:rPr lang="de-DE" sz="1600" dirty="0" smtClean="0">
                <a:ln w="0"/>
                <a:solidFill>
                  <a:schemeClr val="tx1"/>
                </a:solidFill>
              </a:rPr>
              <a:t>igenschaften zu CCDs</a:t>
            </a:r>
          </a:p>
          <a:p>
            <a:pPr marL="285750" indent="-285750">
              <a:buFontTx/>
              <a:buChar char="-"/>
            </a:pPr>
            <a:endParaRPr lang="de-DE" sz="1600" dirty="0">
              <a:ln w="0"/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endParaRPr lang="de-DE" sz="1600" dirty="0">
              <a:ln w="0"/>
              <a:solidFill>
                <a:schemeClr val="tx1"/>
              </a:solidFill>
            </a:endParaRPr>
          </a:p>
          <a:p>
            <a:endParaRPr lang="de-DE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Ist jedes Kaskadenelement ein Device?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38200" y="3428999"/>
            <a:ext cx="5294313" cy="3310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 smtClean="0">
                <a:ln w="0"/>
                <a:solidFill>
                  <a:schemeClr val="tx1"/>
                </a:solidFill>
              </a:rPr>
              <a:t>Fazit</a:t>
            </a:r>
          </a:p>
          <a:p>
            <a:pPr marL="0" lvl="1"/>
            <a:r>
              <a:rPr lang="de-DE" sz="1600" dirty="0" smtClean="0">
                <a:ln w="0"/>
                <a:solidFill>
                  <a:schemeClr val="tx1"/>
                </a:solidFill>
              </a:rPr>
              <a:t>Ein inneres Kaskadenelement hat potentiell weder einen FB, noch einen </a:t>
            </a:r>
            <a:r>
              <a:rPr lang="de-DE" sz="1600" dirty="0" err="1" smtClean="0">
                <a:ln w="0"/>
                <a:solidFill>
                  <a:schemeClr val="tx1"/>
                </a:solidFill>
              </a:rPr>
              <a:t>Produktivskill</a:t>
            </a:r>
            <a:r>
              <a:rPr lang="de-DE" sz="1600" dirty="0" smtClean="0">
                <a:ln w="0"/>
                <a:solidFill>
                  <a:schemeClr val="tx1"/>
                </a:solidFill>
              </a:rPr>
              <a:t>.</a:t>
            </a:r>
          </a:p>
          <a:p>
            <a:pPr marL="0" lvl="1"/>
            <a:r>
              <a:rPr lang="de-DE" sz="1600" dirty="0" smtClean="0">
                <a:ln w="0"/>
                <a:solidFill>
                  <a:schemeClr val="tx1"/>
                </a:solidFill>
              </a:rPr>
              <a:t>Im Allgemeinen sind Skills allerdings nicht ausgeschlossen. Da in der Architektur keine Devices ohne </a:t>
            </a:r>
            <a:r>
              <a:rPr lang="de-DE" sz="1600" dirty="0" err="1" smtClean="0">
                <a:ln w="0"/>
                <a:solidFill>
                  <a:schemeClr val="tx1"/>
                </a:solidFill>
              </a:rPr>
              <a:t>Produktivskills</a:t>
            </a:r>
            <a:r>
              <a:rPr lang="de-DE" sz="1600" dirty="0" smtClean="0">
                <a:ln w="0"/>
                <a:solidFill>
                  <a:schemeClr val="tx1"/>
                </a:solidFill>
              </a:rPr>
              <a:t> vorgesehen sind (Components) ist keine Unterscheidung im allgemeinen Programmablauf möglich. Dieser Ablauf, im Speziellen das </a:t>
            </a:r>
            <a:r>
              <a:rPr lang="de-DE" sz="1600" dirty="0" err="1" smtClean="0">
                <a:ln w="0"/>
                <a:solidFill>
                  <a:schemeClr val="tx1"/>
                </a:solidFill>
              </a:rPr>
              <a:t>Wiring</a:t>
            </a:r>
            <a:r>
              <a:rPr lang="de-DE" sz="1600" dirty="0" smtClean="0">
                <a:ln w="0"/>
                <a:solidFill>
                  <a:schemeClr val="tx1"/>
                </a:solidFill>
              </a:rPr>
              <a:t>-Tool, fordert das Auftreten innerer Kaskadenelemente als Devices.</a:t>
            </a:r>
          </a:p>
          <a:p>
            <a:pPr marL="285750" lvl="1" indent="-285750">
              <a:buFont typeface="Wingdings" panose="05000000000000000000" pitchFamily="2" charset="2"/>
              <a:buChar char="à"/>
            </a:pPr>
            <a:r>
              <a:rPr lang="de-DE" sz="1600" dirty="0" smtClean="0">
                <a:ln w="0"/>
                <a:solidFill>
                  <a:schemeClr val="tx1"/>
                </a:solidFill>
                <a:sym typeface="Wingdings" panose="05000000000000000000" pitchFamily="2" charset="2"/>
              </a:rPr>
              <a:t>J</a:t>
            </a:r>
            <a:r>
              <a:rPr lang="de-DE" sz="1600" dirty="0" smtClean="0">
                <a:ln w="0"/>
                <a:solidFill>
                  <a:schemeClr val="tx1"/>
                </a:solidFill>
              </a:rPr>
              <a:t>edes Kaskadenelement ist als Device zu behandeln, um die allgemeine Kompatibilität zu bewahren. </a:t>
            </a:r>
            <a:endParaRPr lang="de-DE" sz="1600" dirty="0">
              <a:ln w="0"/>
              <a:solidFill>
                <a:schemeClr val="tx1"/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à"/>
            </a:pPr>
            <a:r>
              <a:rPr lang="de-DE" sz="1600" dirty="0" smtClean="0">
                <a:ln w="0"/>
                <a:solidFill>
                  <a:schemeClr val="tx1"/>
                </a:solidFill>
              </a:rPr>
              <a:t>Eine Verletzung der Definition eines Device im Bezug auf Skills wird somit in Kauf genommen.</a:t>
            </a:r>
            <a:endParaRPr lang="de-DE" sz="1600" dirty="0">
              <a:ln w="0"/>
              <a:solidFill>
                <a:schemeClr val="tx1"/>
              </a:solidFill>
            </a:endParaRPr>
          </a:p>
          <a:p>
            <a:endParaRPr lang="de-DE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132511" y="3428998"/>
            <a:ext cx="5250191" cy="33107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 smtClean="0">
                <a:ln w="0"/>
                <a:solidFill>
                  <a:schemeClr val="tx1"/>
                </a:solidFill>
              </a:rPr>
              <a:t>Alternativen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600" dirty="0" smtClean="0">
                <a:ln w="0"/>
                <a:solidFill>
                  <a:schemeClr val="tx1"/>
                </a:solidFill>
                <a:sym typeface="Wingdings" panose="05000000000000000000" pitchFamily="2" charset="2"/>
              </a:rPr>
              <a:t>Einführen von Components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600" dirty="0" smtClean="0">
                <a:ln w="0"/>
                <a:solidFill>
                  <a:schemeClr val="tx1"/>
                </a:solidFill>
                <a:sym typeface="Wingdings" panose="05000000000000000000" pitchFamily="2" charset="2"/>
              </a:rPr>
              <a:t>Lockerung der </a:t>
            </a:r>
            <a:r>
              <a:rPr lang="de-DE" sz="1600" dirty="0" err="1" smtClean="0">
                <a:ln w="0"/>
                <a:solidFill>
                  <a:schemeClr val="tx1"/>
                </a:solidFill>
                <a:sym typeface="Wingdings" panose="05000000000000000000" pitchFamily="2" charset="2"/>
              </a:rPr>
              <a:t>Skilldefiniton</a:t>
            </a:r>
            <a:r>
              <a:rPr lang="de-DE" sz="1600" dirty="0" smtClean="0">
                <a:ln w="0"/>
                <a:solidFill>
                  <a:schemeClr val="tx1"/>
                </a:solidFill>
                <a:sym typeface="Wingdings" panose="05000000000000000000" pitchFamily="2" charset="2"/>
              </a:rPr>
              <a:t> für Devices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600" dirty="0" smtClean="0">
                <a:ln w="0"/>
                <a:solidFill>
                  <a:schemeClr val="tx1"/>
                </a:solidFill>
                <a:sym typeface="Wingdings" panose="05000000000000000000" pitchFamily="2" charset="2"/>
              </a:rPr>
              <a:t>???</a:t>
            </a:r>
            <a:r>
              <a:rPr lang="de-DE" sz="1600" dirty="0" smtClean="0">
                <a:ln w="0"/>
                <a:solidFill>
                  <a:schemeClr val="tx1"/>
                </a:solidFill>
              </a:rPr>
              <a:t> </a:t>
            </a:r>
            <a:endParaRPr lang="de-DE" sz="16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Besonderheit der binärcodierten Kaskadenschaltung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Zuordnung des Steuersignals zu einer Eingangsvariable des Aktors läuft über logische </a:t>
            </a:r>
            <a:r>
              <a:rPr lang="de-DE" dirty="0" smtClean="0"/>
              <a:t>Zwischenbedingungen</a:t>
            </a:r>
            <a:endParaRPr lang="de-DE" dirty="0"/>
          </a:p>
          <a:p>
            <a:pPr marL="457200" lvl="1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Keine direktes weiterleiten der Ausgangsadresse möglich (wg. Verzweigungen)</a:t>
            </a:r>
          </a:p>
          <a:p>
            <a:r>
              <a:rPr lang="de-DE" dirty="0" smtClean="0"/>
              <a:t>Die Steueradressen des CCDs müssen dennoch über alle Kaskadenelemente hinweg bis zu einer Eingangsvariable des konkreten Logikcodes verknüpft werden</a:t>
            </a:r>
          </a:p>
          <a:p>
            <a:r>
              <a:rPr lang="de-DE" dirty="0" smtClean="0"/>
              <a:t>Einer Kombination von Steuersignalen müssen konkreten Skills zugeordnet werden</a:t>
            </a:r>
          </a:p>
          <a:p>
            <a:pPr marL="0" indent="0">
              <a:buNone/>
            </a:pPr>
            <a:endParaRPr lang="de-DE" dirty="0" smtClean="0">
              <a:ln>
                <a:solidFill>
                  <a:schemeClr val="tx1"/>
                </a:solidFill>
              </a:ln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 smtClean="0">
                <a:ln>
                  <a:solidFill>
                    <a:schemeClr val="tx1"/>
                  </a:solidFill>
                </a:ln>
              </a:rPr>
              <a:t>Zuordnung erfordert somit Kenntnis über die inneren Verzweigungen und Bedingungen der Kaskadenelemente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 smtClean="0">
                <a:ln>
                  <a:solidFill>
                    <a:schemeClr val="tx1"/>
                  </a:solidFill>
                </a:ln>
              </a:rPr>
              <a:t>Transformation einer tiefen Hierarchie in eine Aufruf-Ausführungs-Ebene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4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1528" cy="1325563"/>
          </a:xfrm>
        </p:spPr>
        <p:txBody>
          <a:bodyPr/>
          <a:lstStyle/>
          <a:p>
            <a:r>
              <a:rPr lang="de-DE" dirty="0" smtClean="0"/>
              <a:t>Informationskette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71383" y="1820564"/>
            <a:ext cx="3002693" cy="23065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Peripherieanalyse (</a:t>
            </a:r>
            <a:r>
              <a:rPr lang="de-D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Tapako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8" name="Rechteck 7"/>
          <p:cNvSpPr/>
          <p:nvPr/>
        </p:nvSpPr>
        <p:spPr>
          <a:xfrm>
            <a:off x="2298969" y="2298357"/>
            <a:ext cx="1269461" cy="1489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HostDevice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62640" y="2298357"/>
            <a:ext cx="1236982" cy="460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SubDevice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62640" y="2824990"/>
            <a:ext cx="1236982" cy="436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lussdiagramm: Magnetplattenspeicher 10"/>
          <p:cNvSpPr/>
          <p:nvPr/>
        </p:nvSpPr>
        <p:spPr>
          <a:xfrm>
            <a:off x="762640" y="4813160"/>
            <a:ext cx="3019170" cy="110984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Informationsmodell (</a:t>
            </a:r>
            <a:r>
              <a:rPr lang="de-D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Opc</a:t>
            </a:r>
            <a:r>
              <a:rPr lang="de-D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Ua</a:t>
            </a:r>
            <a:r>
              <a:rPr lang="de-D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Server)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>
            <a:off x="1793787" y="4257034"/>
            <a:ext cx="757881" cy="4036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3920177" y="4944073"/>
            <a:ext cx="136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</a:t>
            </a:r>
            <a:r>
              <a:rPr lang="de-DE" dirty="0" err="1" smtClean="0"/>
              <a:t>uses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762640" y="3327499"/>
            <a:ext cx="1236982" cy="460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SubDevice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Gekrümmte Verbindung 22"/>
          <p:cNvCxnSpPr>
            <a:stCxn id="9" idx="3"/>
            <a:endCxn id="8" idx="1"/>
          </p:cNvCxnSpPr>
          <p:nvPr/>
        </p:nvCxnSpPr>
        <p:spPr>
          <a:xfrm>
            <a:off x="1999622" y="2528722"/>
            <a:ext cx="299347" cy="514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krümmte Verbindung 24"/>
          <p:cNvCxnSpPr>
            <a:stCxn id="10" idx="3"/>
            <a:endCxn id="8" idx="1"/>
          </p:cNvCxnSpPr>
          <p:nvPr/>
        </p:nvCxnSpPr>
        <p:spPr>
          <a:xfrm>
            <a:off x="1999622" y="3043293"/>
            <a:ext cx="299347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krümmte Verbindung 26"/>
          <p:cNvCxnSpPr>
            <a:stCxn id="21" idx="3"/>
            <a:endCxn id="8" idx="1"/>
          </p:cNvCxnSpPr>
          <p:nvPr/>
        </p:nvCxnSpPr>
        <p:spPr>
          <a:xfrm flipV="1">
            <a:off x="1999622" y="3043293"/>
            <a:ext cx="299347" cy="514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2471281" y="4197251"/>
            <a:ext cx="212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Register </a:t>
            </a:r>
            <a:r>
              <a:rPr lang="de-DE" sz="1400" dirty="0" err="1" smtClean="0"/>
              <a:t>HostDevice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all </a:t>
            </a:r>
            <a:r>
              <a:rPr lang="de-DE" sz="1400" dirty="0" err="1" smtClean="0"/>
              <a:t>it‘s</a:t>
            </a:r>
            <a:r>
              <a:rPr lang="de-DE" sz="1400" dirty="0" smtClean="0"/>
              <a:t> </a:t>
            </a:r>
            <a:r>
              <a:rPr lang="de-DE" sz="1400" dirty="0" err="1" smtClean="0"/>
              <a:t>subdevices</a:t>
            </a:r>
            <a:endParaRPr lang="de-DE" sz="1400" dirty="0"/>
          </a:p>
        </p:txBody>
      </p:sp>
      <p:grpSp>
        <p:nvGrpSpPr>
          <p:cNvPr id="111" name="Gruppieren 110"/>
          <p:cNvGrpSpPr/>
          <p:nvPr/>
        </p:nvGrpSpPr>
        <p:grpSpPr>
          <a:xfrm>
            <a:off x="4912369" y="4544611"/>
            <a:ext cx="2500391" cy="1749683"/>
            <a:chOff x="5672655" y="4493241"/>
            <a:chExt cx="2500391" cy="1749683"/>
          </a:xfrm>
        </p:grpSpPr>
        <p:sp>
          <p:nvSpPr>
            <p:cNvPr id="13" name="Rechteck 12"/>
            <p:cNvSpPr/>
            <p:nvPr/>
          </p:nvSpPr>
          <p:spPr>
            <a:xfrm>
              <a:off x="5672655" y="4493241"/>
              <a:ext cx="2500391" cy="17496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Skill</a:t>
              </a:r>
              <a:r>
                <a:rPr lang="de-DE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de-DE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Modelling</a:t>
              </a:r>
              <a:r>
                <a:rPr lang="de-DE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Tool</a:t>
              </a:r>
              <a:endPara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7" name="Gruppieren 16"/>
            <p:cNvGrpSpPr/>
            <p:nvPr/>
          </p:nvGrpSpPr>
          <p:grpSpPr>
            <a:xfrm>
              <a:off x="6204385" y="5095779"/>
              <a:ext cx="1551095" cy="933401"/>
              <a:chOff x="4843738" y="2125362"/>
              <a:chExt cx="1551095" cy="933401"/>
            </a:xfrm>
          </p:grpSpPr>
          <p:grpSp>
            <p:nvGrpSpPr>
              <p:cNvPr id="5" name="Gruppieren 4"/>
              <p:cNvGrpSpPr>
                <a:grpSpLocks noChangeAspect="1"/>
              </p:cNvGrpSpPr>
              <p:nvPr/>
            </p:nvGrpSpPr>
            <p:grpSpPr>
              <a:xfrm>
                <a:off x="5090144" y="2125362"/>
                <a:ext cx="929985" cy="933401"/>
                <a:chOff x="4930529" y="976677"/>
                <a:chExt cx="3889375" cy="3903663"/>
              </a:xfrm>
            </p:grpSpPr>
            <p:sp>
              <p:nvSpPr>
                <p:cNvPr id="30" name="Freeform 3"/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4930529" y="981440"/>
                  <a:ext cx="2212975" cy="3898900"/>
                </a:xfrm>
                <a:custGeom>
                  <a:avLst/>
                  <a:gdLst>
                    <a:gd name="T0" fmla="*/ 539 w 693"/>
                    <a:gd name="T1" fmla="*/ 1094 h 1222"/>
                    <a:gd name="T2" fmla="*/ 661 w 693"/>
                    <a:gd name="T3" fmla="*/ 987 h 1222"/>
                    <a:gd name="T4" fmla="*/ 610 w 693"/>
                    <a:gd name="T5" fmla="*/ 990 h 1222"/>
                    <a:gd name="T6" fmla="*/ 228 w 693"/>
                    <a:gd name="T7" fmla="*/ 608 h 1222"/>
                    <a:gd name="T8" fmla="*/ 564 w 693"/>
                    <a:gd name="T9" fmla="*/ 229 h 1222"/>
                    <a:gd name="T10" fmla="*/ 693 w 693"/>
                    <a:gd name="T11" fmla="*/ 113 h 1222"/>
                    <a:gd name="T12" fmla="*/ 570 w 693"/>
                    <a:gd name="T13" fmla="*/ 0 h 1222"/>
                    <a:gd name="T14" fmla="*/ 0 w 693"/>
                    <a:gd name="T15" fmla="*/ 610 h 1222"/>
                    <a:gd name="T16" fmla="*/ 612 w 693"/>
                    <a:gd name="T17" fmla="*/ 1222 h 1222"/>
                    <a:gd name="T18" fmla="*/ 652 w 693"/>
                    <a:gd name="T19" fmla="*/ 1221 h 1222"/>
                    <a:gd name="T20" fmla="*/ 539 w 693"/>
                    <a:gd name="T21" fmla="*/ 1094 h 1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3" h="1222">
                      <a:moveTo>
                        <a:pt x="539" y="1094"/>
                      </a:moveTo>
                      <a:cubicBezTo>
                        <a:pt x="661" y="987"/>
                        <a:pt x="661" y="987"/>
                        <a:pt x="661" y="987"/>
                      </a:cubicBezTo>
                      <a:cubicBezTo>
                        <a:pt x="661" y="987"/>
                        <a:pt x="629" y="990"/>
                        <a:pt x="610" y="990"/>
                      </a:cubicBezTo>
                      <a:cubicBezTo>
                        <a:pt x="399" y="990"/>
                        <a:pt x="228" y="819"/>
                        <a:pt x="228" y="608"/>
                      </a:cubicBezTo>
                      <a:cubicBezTo>
                        <a:pt x="228" y="413"/>
                        <a:pt x="375" y="252"/>
                        <a:pt x="564" y="229"/>
                      </a:cubicBezTo>
                      <a:cubicBezTo>
                        <a:pt x="693" y="113"/>
                        <a:pt x="693" y="113"/>
                        <a:pt x="693" y="113"/>
                      </a:cubicBezTo>
                      <a:cubicBezTo>
                        <a:pt x="570" y="0"/>
                        <a:pt x="570" y="0"/>
                        <a:pt x="570" y="0"/>
                      </a:cubicBezTo>
                      <a:cubicBezTo>
                        <a:pt x="251" y="22"/>
                        <a:pt x="0" y="287"/>
                        <a:pt x="0" y="610"/>
                      </a:cubicBezTo>
                      <a:cubicBezTo>
                        <a:pt x="0" y="948"/>
                        <a:pt x="274" y="1222"/>
                        <a:pt x="612" y="1222"/>
                      </a:cubicBezTo>
                      <a:cubicBezTo>
                        <a:pt x="625" y="1222"/>
                        <a:pt x="652" y="1221"/>
                        <a:pt x="652" y="1221"/>
                      </a:cubicBezTo>
                      <a:lnTo>
                        <a:pt x="539" y="10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bg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Freeform 4"/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6633916" y="976677"/>
                  <a:ext cx="2185988" cy="3902075"/>
                </a:xfrm>
                <a:custGeom>
                  <a:avLst/>
                  <a:gdLst>
                    <a:gd name="T0" fmla="*/ 685 w 685"/>
                    <a:gd name="T1" fmla="*/ 612 h 1223"/>
                    <a:gd name="T2" fmla="*/ 73 w 685"/>
                    <a:gd name="T3" fmla="*/ 0 h 1223"/>
                    <a:gd name="T4" fmla="*/ 31 w 685"/>
                    <a:gd name="T5" fmla="*/ 2 h 1223"/>
                    <a:gd name="T6" fmla="*/ 158 w 685"/>
                    <a:gd name="T7" fmla="*/ 117 h 1223"/>
                    <a:gd name="T8" fmla="*/ 33 w 685"/>
                    <a:gd name="T9" fmla="*/ 231 h 1223"/>
                    <a:gd name="T10" fmla="*/ 71 w 685"/>
                    <a:gd name="T11" fmla="*/ 228 h 1223"/>
                    <a:gd name="T12" fmla="*/ 453 w 685"/>
                    <a:gd name="T13" fmla="*/ 610 h 1223"/>
                    <a:gd name="T14" fmla="*/ 126 w 685"/>
                    <a:gd name="T15" fmla="*/ 989 h 1223"/>
                    <a:gd name="T16" fmla="*/ 0 w 685"/>
                    <a:gd name="T17" fmla="*/ 1098 h 1223"/>
                    <a:gd name="T18" fmla="*/ 113 w 685"/>
                    <a:gd name="T19" fmla="*/ 1223 h 1223"/>
                    <a:gd name="T20" fmla="*/ 685 w 685"/>
                    <a:gd name="T21" fmla="*/ 612 h 1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85" h="1223">
                      <a:moveTo>
                        <a:pt x="685" y="612"/>
                      </a:moveTo>
                      <a:cubicBezTo>
                        <a:pt x="685" y="274"/>
                        <a:pt x="411" y="0"/>
                        <a:pt x="73" y="0"/>
                      </a:cubicBezTo>
                      <a:cubicBezTo>
                        <a:pt x="59" y="0"/>
                        <a:pt x="45" y="1"/>
                        <a:pt x="31" y="2"/>
                      </a:cubicBezTo>
                      <a:cubicBezTo>
                        <a:pt x="158" y="117"/>
                        <a:pt x="158" y="117"/>
                        <a:pt x="158" y="117"/>
                      </a:cubicBezTo>
                      <a:cubicBezTo>
                        <a:pt x="33" y="231"/>
                        <a:pt x="33" y="231"/>
                        <a:pt x="33" y="231"/>
                      </a:cubicBezTo>
                      <a:cubicBezTo>
                        <a:pt x="40" y="229"/>
                        <a:pt x="55" y="228"/>
                        <a:pt x="71" y="228"/>
                      </a:cubicBezTo>
                      <a:cubicBezTo>
                        <a:pt x="282" y="228"/>
                        <a:pt x="453" y="399"/>
                        <a:pt x="453" y="610"/>
                      </a:cubicBezTo>
                      <a:cubicBezTo>
                        <a:pt x="453" y="803"/>
                        <a:pt x="311" y="962"/>
                        <a:pt x="126" y="989"/>
                      </a:cubicBezTo>
                      <a:cubicBezTo>
                        <a:pt x="125" y="992"/>
                        <a:pt x="0" y="1098"/>
                        <a:pt x="0" y="1098"/>
                      </a:cubicBezTo>
                      <a:cubicBezTo>
                        <a:pt x="113" y="1223"/>
                        <a:pt x="113" y="1223"/>
                        <a:pt x="113" y="1223"/>
                      </a:cubicBezTo>
                      <a:cubicBezTo>
                        <a:pt x="432" y="1203"/>
                        <a:pt x="685" y="937"/>
                        <a:pt x="685" y="612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9525" cmpd="sng">
                  <a:solidFill>
                    <a:schemeClr val="bg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4" name="Textfeld 13"/>
              <p:cNvSpPr txBox="1"/>
              <p:nvPr/>
            </p:nvSpPr>
            <p:spPr>
              <a:xfrm>
                <a:off x="4843738" y="2412535"/>
                <a:ext cx="15510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err="1" smtClean="0"/>
                  <a:t>Generate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Process</a:t>
                </a:r>
                <a:endParaRPr lang="de-DE" sz="1400" dirty="0"/>
              </a:p>
            </p:txBody>
          </p:sp>
        </p:grpSp>
      </p:grpSp>
      <p:grpSp>
        <p:nvGrpSpPr>
          <p:cNvPr id="41" name="Gruppieren 40"/>
          <p:cNvGrpSpPr/>
          <p:nvPr/>
        </p:nvGrpSpPr>
        <p:grpSpPr>
          <a:xfrm>
            <a:off x="9199798" y="1094002"/>
            <a:ext cx="2708792" cy="2807796"/>
            <a:chOff x="6421145" y="1319362"/>
            <a:chExt cx="2867878" cy="2807796"/>
          </a:xfrm>
        </p:grpSpPr>
        <p:sp>
          <p:nvSpPr>
            <p:cNvPr id="4" name="Rechteck 3"/>
            <p:cNvSpPr/>
            <p:nvPr/>
          </p:nvSpPr>
          <p:spPr>
            <a:xfrm>
              <a:off x="6421145" y="1319362"/>
              <a:ext cx="2867878" cy="28077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dirty="0" smtClean="0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Konfiguration (</a:t>
              </a:r>
              <a:r>
                <a:rPr lang="de-DE" dirty="0" err="1" smtClean="0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Tapako</a:t>
              </a:r>
              <a:r>
                <a:rPr lang="de-DE" dirty="0" smtClean="0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lang="de-DE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6761517" y="1878999"/>
              <a:ext cx="2210337" cy="1974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Finished</a:t>
              </a:r>
              <a:r>
                <a:rPr lang="de-DE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ST-Code</a:t>
              </a:r>
              <a:endPara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0" name="AutoShape 2" descr="Bildergebnis für CX2030"/>
          <p:cNvSpPr>
            <a:spLocks noChangeAspect="1" noChangeArrowheads="1"/>
          </p:cNvSpPr>
          <p:nvPr/>
        </p:nvSpPr>
        <p:spPr bwMode="auto">
          <a:xfrm>
            <a:off x="11610705" y="205601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http://m.beckhoff.de/images/content/cx203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756" y="4911014"/>
            <a:ext cx="1666875" cy="685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Wolke 44"/>
          <p:cNvSpPr/>
          <p:nvPr/>
        </p:nvSpPr>
        <p:spPr>
          <a:xfrm>
            <a:off x="4351570" y="945850"/>
            <a:ext cx="4245170" cy="336980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 </a:t>
            </a:r>
            <a:r>
              <a:rPr lang="de-DE" dirty="0" err="1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Unknown</a:t>
            </a:r>
            <a:r>
              <a:rPr lang="de-DE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</a:t>
            </a:r>
            <a:r>
              <a:rPr lang="de-DE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???</a:t>
            </a:r>
          </a:p>
        </p:txBody>
      </p:sp>
      <p:cxnSp>
        <p:nvCxnSpPr>
          <p:cNvPr id="47" name="Gekrümmte Verbindung 46"/>
          <p:cNvCxnSpPr>
            <a:stCxn id="13" idx="0"/>
            <a:endCxn id="72" idx="1"/>
          </p:cNvCxnSpPr>
          <p:nvPr/>
        </p:nvCxnSpPr>
        <p:spPr>
          <a:xfrm rot="16200000" flipV="1">
            <a:off x="4415663" y="2797708"/>
            <a:ext cx="2192317" cy="1301489"/>
          </a:xfrm>
          <a:prstGeom prst="curvedConnector4">
            <a:avLst>
              <a:gd name="adj1" fmla="val 43223"/>
              <a:gd name="adj2" fmla="val 1175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stCxn id="73" idx="3"/>
            <a:endCxn id="37" idx="1"/>
          </p:cNvCxnSpPr>
          <p:nvPr/>
        </p:nvCxnSpPr>
        <p:spPr>
          <a:xfrm>
            <a:off x="8083697" y="2356545"/>
            <a:ext cx="1437592" cy="2845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uppieren 90"/>
          <p:cNvGrpSpPr/>
          <p:nvPr/>
        </p:nvGrpSpPr>
        <p:grpSpPr>
          <a:xfrm>
            <a:off x="4861076" y="1996755"/>
            <a:ext cx="3222621" cy="694180"/>
            <a:chOff x="4606506" y="2696203"/>
            <a:chExt cx="3222621" cy="694180"/>
          </a:xfrm>
        </p:grpSpPr>
        <p:sp>
          <p:nvSpPr>
            <p:cNvPr id="72" name="Rechteck 71"/>
            <p:cNvSpPr/>
            <p:nvPr/>
          </p:nvSpPr>
          <p:spPr>
            <a:xfrm>
              <a:off x="4606506" y="2754612"/>
              <a:ext cx="921014" cy="594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Process</a:t>
              </a:r>
              <a:endPara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3" name="Rechteck 72"/>
            <p:cNvSpPr/>
            <p:nvPr/>
          </p:nvSpPr>
          <p:spPr>
            <a:xfrm>
              <a:off x="6754483" y="2763114"/>
              <a:ext cx="1074644" cy="5857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ST-Code</a:t>
              </a:r>
              <a:endPara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4" name="Pfeil nach rechts 73"/>
            <p:cNvSpPr/>
            <p:nvPr/>
          </p:nvSpPr>
          <p:spPr>
            <a:xfrm>
              <a:off x="5532745" y="2696203"/>
              <a:ext cx="1221738" cy="69418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Convert</a:t>
              </a:r>
              <a:endParaRPr lang="de-DE" dirty="0"/>
            </a:p>
          </p:txBody>
        </p:sp>
      </p:grpSp>
      <p:cxnSp>
        <p:nvCxnSpPr>
          <p:cNvPr id="75" name="Gekrümmte Verbindung 74"/>
          <p:cNvCxnSpPr>
            <a:stCxn id="4" idx="2"/>
            <a:endCxn id="1028" idx="0"/>
          </p:cNvCxnSpPr>
          <p:nvPr/>
        </p:nvCxnSpPr>
        <p:spPr>
          <a:xfrm rot="5400000">
            <a:off x="10049586" y="4406406"/>
            <a:ext cx="100921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9595584" y="5959397"/>
            <a:ext cx="1933300" cy="4542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</a:t>
            </a:r>
            <a:r>
              <a:rPr lang="de-DE" dirty="0" err="1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  <a:endParaRPr lang="de-DE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4" name="Gekrümmte Verbindung 83"/>
          <p:cNvCxnSpPr>
            <a:stCxn id="1028" idx="2"/>
            <a:endCxn id="82" idx="0"/>
          </p:cNvCxnSpPr>
          <p:nvPr/>
        </p:nvCxnSpPr>
        <p:spPr>
          <a:xfrm rot="16200000" flipH="1">
            <a:off x="10376923" y="5774085"/>
            <a:ext cx="362583" cy="80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4822240" y="2754747"/>
            <a:ext cx="3261458" cy="515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Char char="à"/>
            </a:pPr>
            <a:r>
              <a:rPr lang="de-DE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Transformation einer tiefen Hierarchie in eine Aufruf-Ausführungs-Ebene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3" name="Gekrümmte Verbindung 112"/>
          <p:cNvCxnSpPr>
            <a:stCxn id="13" idx="1"/>
            <a:endCxn id="11" idx="4"/>
          </p:cNvCxnSpPr>
          <p:nvPr/>
        </p:nvCxnSpPr>
        <p:spPr>
          <a:xfrm rot="10800000">
            <a:off x="3781811" y="5368085"/>
            <a:ext cx="1130559" cy="513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9162084" y="4108444"/>
            <a:ext cx="1451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Generate</a:t>
            </a:r>
            <a:r>
              <a:rPr lang="de-DE" sz="1400" dirty="0" smtClean="0"/>
              <a:t> </a:t>
            </a:r>
            <a:r>
              <a:rPr lang="de-DE" sz="1400" dirty="0" err="1" smtClean="0"/>
              <a:t>project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compile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716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USE CASE – Brown Field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Wiederverwenden von bereits angelegten Connections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5666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Analogien zu „Green Field“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Hinzufügen neuer primitiver Geräte</a:t>
            </a:r>
          </a:p>
          <a:p>
            <a:pPr marL="457200" lvl="1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Kompletter „Green Field“ Ablauf muss gedeckt werden</a:t>
            </a:r>
            <a:endParaRPr lang="de-DE" dirty="0" smtClean="0"/>
          </a:p>
          <a:p>
            <a:r>
              <a:rPr lang="de-DE" dirty="0" err="1" smtClean="0"/>
              <a:t>Detektierung</a:t>
            </a:r>
            <a:r>
              <a:rPr lang="de-DE" dirty="0" smtClean="0"/>
              <a:t> von primitiven CCs</a:t>
            </a:r>
          </a:p>
          <a:p>
            <a:endParaRPr lang="de-DE" dirty="0"/>
          </a:p>
          <a:p>
            <a:r>
              <a:rPr lang="de-DE" dirty="0" smtClean="0">
                <a:solidFill>
                  <a:srgbClr val="FF0000"/>
                </a:solidFill>
              </a:rPr>
              <a:t>Irgendein </a:t>
            </a:r>
            <a:r>
              <a:rPr lang="de-DE" smtClean="0">
                <a:solidFill>
                  <a:srgbClr val="FF0000"/>
                </a:solidFill>
              </a:rPr>
              <a:t>Schaubild hinzufügen, um die </a:t>
            </a:r>
            <a:r>
              <a:rPr lang="de-DE" dirty="0" smtClean="0">
                <a:solidFill>
                  <a:srgbClr val="FF0000"/>
                </a:solidFill>
              </a:rPr>
              <a:t>Informationskette von „Brown Field“ darzustellen</a:t>
            </a:r>
          </a:p>
        </p:txBody>
      </p:sp>
    </p:spTree>
    <p:extLst>
      <p:ext uri="{BB962C8B-B14F-4D97-AF65-F5344CB8AC3E}">
        <p14:creationId xmlns:p14="http://schemas.microsoft.com/office/powerpoint/2010/main" val="228747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Abweichungen zu „Green Field“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Bereits verkabelte Geräte sollten automatisch geladen, verkabelt und in der Hierarchie vermerkt </a:t>
            </a:r>
            <a:r>
              <a:rPr lang="de-DE" dirty="0" smtClean="0"/>
              <a:t>werden </a:t>
            </a:r>
            <a:r>
              <a:rPr lang="de-DE" u="sng" dirty="0" smtClean="0"/>
              <a:t>können (nicht müssen)</a:t>
            </a:r>
          </a:p>
          <a:p>
            <a:r>
              <a:rPr lang="de-DE" dirty="0" smtClean="0"/>
              <a:t>Zusätzliche Benutzereinstellungen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1090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Informationsanforderungen der Speicherungen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Hierarchische Position</a:t>
            </a:r>
          </a:p>
          <a:p>
            <a:r>
              <a:rPr lang="de-DE" dirty="0" smtClean="0"/>
              <a:t>Connections</a:t>
            </a:r>
          </a:p>
          <a:p>
            <a:r>
              <a:rPr lang="de-DE" dirty="0" smtClean="0"/>
              <a:t>Treiberlogik</a:t>
            </a:r>
          </a:p>
          <a:p>
            <a:r>
              <a:rPr lang="de-DE" dirty="0" smtClean="0"/>
              <a:t>Virtual </a:t>
            </a:r>
            <a:r>
              <a:rPr lang="de-DE" dirty="0" err="1" smtClean="0"/>
              <a:t>Representation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296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Informationen zur Hierarchischen Position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Die Hierarchische Position wird durch die Eintragung in eine spezifische </a:t>
            </a:r>
            <a:r>
              <a:rPr lang="de-DE" dirty="0" err="1" smtClean="0"/>
              <a:t>SubDevice</a:t>
            </a:r>
            <a:r>
              <a:rPr lang="de-DE" dirty="0" smtClean="0"/>
              <a:t>-Liste eines beliebigen Devices bestimmt.</a:t>
            </a:r>
          </a:p>
          <a:p>
            <a:endParaRPr lang="de-DE" dirty="0" smtClean="0"/>
          </a:p>
          <a:p>
            <a:r>
              <a:rPr lang="de-DE" dirty="0" smtClean="0"/>
              <a:t>Notwendige Informationen zum Abspeichern:</a:t>
            </a:r>
          </a:p>
          <a:p>
            <a:pPr lvl="1"/>
            <a:r>
              <a:rPr lang="de-DE" dirty="0" smtClean="0"/>
              <a:t>Eindeutige Identifizierung des Parent-Devices</a:t>
            </a:r>
          </a:p>
          <a:p>
            <a:pPr lvl="1"/>
            <a:r>
              <a:rPr lang="de-DE" dirty="0" smtClean="0"/>
              <a:t>Eindeutige Identifizierung des Devices selbst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790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Spezifikationen einer Connection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sz="2000" dirty="0" smtClean="0"/>
              <a:t>Eine Connection bildet eine </a:t>
            </a:r>
            <a:r>
              <a:rPr lang="de-DE" sz="2000" dirty="0"/>
              <a:t>1:n </a:t>
            </a:r>
            <a:r>
              <a:rPr lang="de-DE" sz="2000" dirty="0" smtClean="0"/>
              <a:t>Beziehung zu anderen Connections</a:t>
            </a:r>
          </a:p>
          <a:p>
            <a:pPr>
              <a:lnSpc>
                <a:spcPct val="120000"/>
              </a:lnSpc>
            </a:pPr>
            <a:r>
              <a:rPr lang="de-DE" sz="2000" dirty="0" smtClean="0"/>
              <a:t>Eine Menge von </a:t>
            </a:r>
            <a:r>
              <a:rPr lang="de-DE" sz="2000" dirty="0"/>
              <a:t>Connections </a:t>
            </a:r>
            <a:r>
              <a:rPr lang="de-DE" sz="2000" dirty="0" smtClean="0"/>
              <a:t>bildet ein </a:t>
            </a:r>
            <a:r>
              <a:rPr lang="de-DE" sz="2000" dirty="0"/>
              <a:t>n:m </a:t>
            </a:r>
            <a:r>
              <a:rPr lang="de-DE" sz="2000" dirty="0" smtClean="0"/>
              <a:t>Beziehungskomplex</a:t>
            </a:r>
          </a:p>
          <a:p>
            <a:pPr>
              <a:lnSpc>
                <a:spcPct val="120000"/>
              </a:lnSpc>
            </a:pPr>
            <a:r>
              <a:rPr lang="de-DE" sz="2000" dirty="0" smtClean="0"/>
              <a:t>Die physische Adresse eine Connection ist eindeutig</a:t>
            </a:r>
          </a:p>
          <a:p>
            <a:pPr>
              <a:lnSpc>
                <a:spcPct val="120000"/>
              </a:lnSpc>
            </a:pPr>
            <a:r>
              <a:rPr lang="de-DE" sz="2000" dirty="0" smtClean="0"/>
              <a:t>Mehr als eine Connection mit der selben physischen Adresse existiert nicht. Diese </a:t>
            </a:r>
            <a:r>
              <a:rPr lang="de-DE" sz="2000" dirty="0"/>
              <a:t>G</a:t>
            </a:r>
            <a:r>
              <a:rPr lang="de-DE" sz="2000" dirty="0" smtClean="0"/>
              <a:t>ebilde äußert sich in einer einzelnen Connection mit ggf. veränderten Eigenschaften </a:t>
            </a:r>
          </a:p>
          <a:p>
            <a:pPr>
              <a:lnSpc>
                <a:spcPct val="120000"/>
              </a:lnSpc>
            </a:pPr>
            <a:r>
              <a:rPr lang="de-DE" sz="2000" dirty="0" smtClean="0"/>
              <a:t>Eine Connection ist in folgende Eigenschaften unterteilt:</a:t>
            </a:r>
          </a:p>
          <a:p>
            <a:pPr lvl="1">
              <a:lnSpc>
                <a:spcPct val="120000"/>
              </a:lnSpc>
            </a:pPr>
            <a:r>
              <a:rPr lang="de-DE" sz="2000" dirty="0" smtClean="0"/>
              <a:t>Mechanisch</a:t>
            </a:r>
          </a:p>
          <a:p>
            <a:pPr lvl="1">
              <a:lnSpc>
                <a:spcPct val="120000"/>
              </a:lnSpc>
            </a:pPr>
            <a:r>
              <a:rPr lang="de-DE" sz="2000" dirty="0" smtClean="0"/>
              <a:t>Elektrisch</a:t>
            </a:r>
          </a:p>
          <a:p>
            <a:pPr lvl="1">
              <a:lnSpc>
                <a:spcPct val="120000"/>
              </a:lnSpc>
            </a:pPr>
            <a:r>
              <a:rPr lang="de-DE" sz="2000" dirty="0" smtClean="0"/>
              <a:t>Informationstechnisch</a:t>
            </a:r>
          </a:p>
        </p:txBody>
      </p:sp>
    </p:spTree>
    <p:extLst>
      <p:ext uri="{BB962C8B-B14F-4D97-AF65-F5344CB8AC3E}">
        <p14:creationId xmlns:p14="http://schemas.microsoft.com/office/powerpoint/2010/main" val="8558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Informationen zu den Connections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Die Connections stellen den kompletten Verkabelungs- bzw. Anschlusszustand des Gerätes dar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Notwendige Informationen zum Abspeichern:</a:t>
            </a:r>
          </a:p>
          <a:p>
            <a:pPr lvl="1"/>
            <a:r>
              <a:rPr lang="de-DE" dirty="0" smtClean="0"/>
              <a:t>Bei niedriger Verbindungskomplexität reicht ein </a:t>
            </a:r>
            <a:r>
              <a:rPr lang="de-DE" dirty="0" err="1" smtClean="0"/>
              <a:t>ConnectionPointPath</a:t>
            </a:r>
            <a:r>
              <a:rPr lang="de-DE" dirty="0" smtClean="0"/>
              <a:t> als </a:t>
            </a:r>
            <a:r>
              <a:rPr lang="de-DE" dirty="0" err="1" smtClean="0"/>
              <a:t>string</a:t>
            </a:r>
            <a:endParaRPr lang="de-DE" dirty="0" smtClean="0"/>
          </a:p>
          <a:p>
            <a:pPr lvl="1"/>
            <a:r>
              <a:rPr lang="de-DE" dirty="0" smtClean="0"/>
              <a:t>Bei hoher Verbindungskomplexität, muss das gesamte Connection-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Serialisiert</a:t>
            </a:r>
            <a:r>
              <a:rPr lang="de-DE" dirty="0" smtClean="0"/>
              <a:t> und abgespeichert werden.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Problem hierbei ist, dass Vorsicht bei der Wahl der zu </a:t>
            </a:r>
            <a:r>
              <a:rPr lang="de-DE" dirty="0" err="1" smtClean="0">
                <a:sym typeface="Wingdings" panose="05000000000000000000" pitchFamily="2" charset="2"/>
              </a:rPr>
              <a:t>serialisierenden</a:t>
            </a:r>
            <a:r>
              <a:rPr lang="de-DE" dirty="0" smtClean="0">
                <a:sym typeface="Wingdings" panose="05000000000000000000" pitchFamily="2" charset="2"/>
              </a:rPr>
              <a:t> Informationen geboten ist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 smtClean="0"/>
              <a:t>Keine Referenz auf ein anderes Device möglich, solange diese nicht </a:t>
            </a:r>
            <a:r>
              <a:rPr lang="de-DE" dirty="0" err="1" smtClean="0"/>
              <a:t>serialisierbar</a:t>
            </a:r>
            <a:r>
              <a:rPr lang="de-DE" dirty="0" smtClean="0"/>
              <a:t> sind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455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Informationen zur Treiberlogik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Die Treiberlogik besteht meist aus einem Objekt, welches Methoden und Eigenschaften zum Ausführen bestimmter Funktionen enthält, und diese über eine verallgemeinerte Schnittstelle anbietet.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Solange sich die Treiberlogik nicht auf eine bestimmte Geräteinstanz bezieht (und dies ist durch die Trennung in VR und DDR nicht der Fall), kann der Treiber selber geladen werden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922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Informationen der „Virtual </a:t>
            </a:r>
            <a:r>
              <a:rPr lang="de-DE" dirty="0" err="1" smtClean="0"/>
              <a:t>Representation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Die Virtual </a:t>
            </a:r>
            <a:r>
              <a:rPr lang="de-DE" dirty="0" err="1" smtClean="0"/>
              <a:t>Representation</a:t>
            </a:r>
            <a:r>
              <a:rPr lang="de-DE" dirty="0" smtClean="0"/>
              <a:t> enthält </a:t>
            </a:r>
            <a:r>
              <a:rPr lang="de-DE" dirty="0" err="1" smtClean="0"/>
              <a:t>instanzbasierende</a:t>
            </a:r>
            <a:r>
              <a:rPr lang="de-DE" dirty="0" smtClean="0"/>
              <a:t> Geräteinformationen, welche sich nicht für ein Gerätemodell verallgemeinern lassen.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Da das VRR das VR-Management aller Geräte übernimmt, kann dieses ohne Anpassung zur Speicherung der VR verwendet werden.</a:t>
            </a:r>
          </a:p>
          <a:p>
            <a:pPr marL="457200" lvl="1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Voraussetzung ist, dass Informationen zur Seriennummer UND Modellnummer im Gerät enthalten sind.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2615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Größte Probleme mit der bisherigen 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CCs werden nicht als Devices behandelt und tauchen somit auch nicht im Hierarchiebaum auf.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Connections dürfen keine CC-Logik verlangen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Primitive Devices können nach der automatisierten PA nur zu Devices hinzugefügt werden, nicht aber zu CCs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Devices sind nicht </a:t>
            </a:r>
            <a:r>
              <a:rPr lang="de-DE" dirty="0" err="1" smtClean="0">
                <a:sym typeface="Wingdings" panose="05000000000000000000" pitchFamily="2" charset="2"/>
              </a:rPr>
              <a:t>serialisierbar</a:t>
            </a: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Entweder ist ein zusätzliches Fenster notwendig, um hinzugefügte Primitives wieder entfernen zu können, oder dies muss durch Löschen von Dateien auf der Festplatte geschehen.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672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einer Connection: RJ-45-Buchse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de-DE" dirty="0" smtClean="0"/>
              <a:t>Ein RJ-45 Anschluss verfügt </a:t>
            </a:r>
            <a:r>
              <a:rPr lang="de-DE" dirty="0"/>
              <a:t>über </a:t>
            </a:r>
            <a:r>
              <a:rPr lang="de-DE" b="1" dirty="0" smtClean="0"/>
              <a:t>8 elektrische </a:t>
            </a:r>
            <a:r>
              <a:rPr lang="de-DE" b="1" dirty="0"/>
              <a:t>Leitungen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Kann mittels </a:t>
            </a:r>
            <a:r>
              <a:rPr lang="de-DE" b="1" dirty="0" smtClean="0"/>
              <a:t>Ethernet-Protokoll </a:t>
            </a:r>
            <a:r>
              <a:rPr lang="de-DE" dirty="0" smtClean="0"/>
              <a:t>kommunizieren</a:t>
            </a:r>
            <a:endParaRPr lang="de-DE" dirty="0"/>
          </a:p>
          <a:p>
            <a:pPr>
              <a:lnSpc>
                <a:spcPct val="120000"/>
              </a:lnSpc>
            </a:pPr>
            <a:r>
              <a:rPr lang="de-DE" dirty="0"/>
              <a:t>Besitzt </a:t>
            </a:r>
            <a:r>
              <a:rPr lang="de-DE" dirty="0" smtClean="0"/>
              <a:t>diverse mechanische Eigenschaften: </a:t>
            </a:r>
          </a:p>
          <a:p>
            <a:pPr lvl="1">
              <a:lnSpc>
                <a:spcPct val="120000"/>
              </a:lnSpc>
            </a:pPr>
            <a:r>
              <a:rPr lang="de-DE" b="1" dirty="0" smtClean="0"/>
              <a:t>Breite = 11,6mm</a:t>
            </a:r>
          </a:p>
          <a:p>
            <a:pPr lvl="1">
              <a:lnSpc>
                <a:spcPct val="120000"/>
              </a:lnSpc>
            </a:pPr>
            <a:r>
              <a:rPr lang="de-DE" b="1" dirty="0" smtClean="0"/>
              <a:t>Einrastvorrichtung</a:t>
            </a:r>
            <a:endParaRPr lang="de-DE" b="1" dirty="0"/>
          </a:p>
          <a:p>
            <a:pPr>
              <a:lnSpc>
                <a:spcPct val="120000"/>
              </a:lnSpc>
            </a:pPr>
            <a:r>
              <a:rPr lang="de-DE" dirty="0"/>
              <a:t>Kann </a:t>
            </a:r>
            <a:r>
              <a:rPr lang="de-DE" dirty="0" smtClean="0"/>
              <a:t>an einen Hub angeschlossen werden </a:t>
            </a:r>
            <a:r>
              <a:rPr lang="de-DE" dirty="0" smtClean="0">
                <a:sym typeface="Wingdings" panose="05000000000000000000" pitchFamily="2" charset="2"/>
              </a:rPr>
              <a:t> Verschmelzen der Hub-Buchsen und der Connection zu einer einzigen Connection mit veränderten mechanischen Eigenschaften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012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 zur Verschmelzung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Hydraulikverteiler und Hydraulikausgang</a:t>
            </a:r>
          </a:p>
          <a:p>
            <a:r>
              <a:rPr lang="de-DE" dirty="0" smtClean="0"/>
              <a:t>Klemmleiste und Stromausgang</a:t>
            </a:r>
          </a:p>
          <a:p>
            <a:r>
              <a:rPr lang="de-DE" dirty="0" smtClean="0"/>
              <a:t>Ethernet-Anschluss und Hub</a:t>
            </a: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GEGENBEISPIEL DIE ZU PROBLEMEN FÜHREN?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BEWEIS, DASS 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„VERSCHMELZUNG“ FUNKTIONIERT?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61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USE </a:t>
            </a:r>
            <a:r>
              <a:rPr lang="de-DE" dirty="0" smtClean="0"/>
              <a:t>CASE – Green Field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Stand vom 27.10.2015 – 23:22 und 44 Sekunden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4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882809" cy="1325563"/>
          </a:xfrm>
        </p:spPr>
        <p:txBody>
          <a:bodyPr>
            <a:normAutofit/>
          </a:bodyPr>
          <a:lstStyle/>
          <a:p>
            <a:r>
              <a:rPr lang="de-DE" dirty="0" smtClean="0"/>
              <a:t>1. Erkennen eines primitiven Communication Channel Drivers</a:t>
            </a:r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>
          <a:xfrm>
            <a:off x="292443" y="6356350"/>
            <a:ext cx="11009871" cy="365125"/>
          </a:xfrm>
        </p:spPr>
        <p:txBody>
          <a:bodyPr/>
          <a:lstStyle/>
          <a:p>
            <a:r>
              <a:rPr lang="de-DE" sz="1800" dirty="0" smtClean="0"/>
              <a:t>PA = Peripherieanalyse, CCD = Communication Channel Driver, C = Connection, &amp;A = physische Adresse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945924" y="1732718"/>
            <a:ext cx="73563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400" dirty="0" smtClean="0"/>
              <a:t>Ermitteln der Anzahl der Connections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Ermitteln der </a:t>
            </a:r>
            <a:r>
              <a:rPr lang="de-DE" sz="2400" dirty="0" smtClean="0"/>
              <a:t>physischen </a:t>
            </a:r>
            <a:r>
              <a:rPr lang="de-DE" sz="2400" dirty="0"/>
              <a:t>Adressen der </a:t>
            </a:r>
            <a:r>
              <a:rPr lang="de-DE" sz="2400" dirty="0" smtClean="0"/>
              <a:t>Connections</a:t>
            </a:r>
          </a:p>
          <a:p>
            <a:pPr marL="285750" indent="-285750">
              <a:buFontTx/>
              <a:buChar char="-"/>
            </a:pPr>
            <a:r>
              <a:rPr lang="de-DE" sz="2400" dirty="0" smtClean="0"/>
              <a:t>Bereitstellen von Informationen zur </a:t>
            </a:r>
            <a:r>
              <a:rPr lang="de-DE" sz="2400" dirty="0"/>
              <a:t>eindeutigen Identifizierung des </a:t>
            </a:r>
            <a:r>
              <a:rPr lang="de-DE" sz="2400" dirty="0" smtClean="0"/>
              <a:t>CCDs und seiner Connections (</a:t>
            </a:r>
            <a:r>
              <a:rPr lang="de-DE" sz="2400" dirty="0"/>
              <a:t>Modellnummer, Position in der Gerätehierarchie) </a:t>
            </a:r>
          </a:p>
          <a:p>
            <a:pPr marL="742950" lvl="1" indent="-285750">
              <a:buFontTx/>
              <a:buChar char="-"/>
            </a:pPr>
            <a:r>
              <a:rPr lang="de-DE" sz="2400" dirty="0">
                <a:solidFill>
                  <a:srgbClr val="FF0000"/>
                </a:solidFill>
              </a:rPr>
              <a:t>Dies ist der aktuelle Stand der Umsetzung</a:t>
            </a:r>
          </a:p>
          <a:p>
            <a:pPr marL="742950" lvl="1" indent="-285750">
              <a:buFontTx/>
              <a:buChar char="-"/>
            </a:pPr>
            <a:r>
              <a:rPr lang="de-DE" sz="2400" dirty="0">
                <a:solidFill>
                  <a:srgbClr val="FF0000"/>
                </a:solidFill>
              </a:rPr>
              <a:t>Diese Informationen reichen nicht aus um das Gerät als Benutzer eindeutig identifizieren zu können</a:t>
            </a: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de-DE" sz="2400" dirty="0">
                <a:solidFill>
                  <a:srgbClr val="FF0000"/>
                </a:solidFill>
              </a:rPr>
              <a:t>Seriennummer </a:t>
            </a:r>
            <a:r>
              <a:rPr lang="de-DE" sz="2400" dirty="0" smtClean="0">
                <a:solidFill>
                  <a:srgbClr val="FF0000"/>
                </a:solidFill>
              </a:rPr>
              <a:t>?</a:t>
            </a:r>
            <a:endParaRPr lang="de-DE" sz="2400" dirty="0" smtClean="0"/>
          </a:p>
        </p:txBody>
      </p:sp>
      <p:grpSp>
        <p:nvGrpSpPr>
          <p:cNvPr id="3" name="Gruppieren 2"/>
          <p:cNvGrpSpPr/>
          <p:nvPr/>
        </p:nvGrpSpPr>
        <p:grpSpPr>
          <a:xfrm>
            <a:off x="292443" y="2665343"/>
            <a:ext cx="3398105" cy="2508753"/>
            <a:chOff x="292443" y="2665343"/>
            <a:chExt cx="3398105" cy="2508753"/>
          </a:xfrm>
        </p:grpSpPr>
        <p:sp>
          <p:nvSpPr>
            <p:cNvPr id="7" name="Rechteck 6"/>
            <p:cNvSpPr/>
            <p:nvPr/>
          </p:nvSpPr>
          <p:spPr>
            <a:xfrm>
              <a:off x="1754659" y="2665344"/>
              <a:ext cx="1313929" cy="25087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292443" y="2665343"/>
              <a:ext cx="959707" cy="2508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SPS</a:t>
              </a:r>
            </a:p>
          </p:txBody>
        </p:sp>
        <p:cxnSp>
          <p:nvCxnSpPr>
            <p:cNvPr id="23" name="Gerade Verbindung mit Pfeil 22"/>
            <p:cNvCxnSpPr/>
            <p:nvPr/>
          </p:nvCxnSpPr>
          <p:spPr>
            <a:xfrm>
              <a:off x="1252150" y="3681721"/>
              <a:ext cx="502509" cy="2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/>
            <p:nvPr/>
          </p:nvCxnSpPr>
          <p:spPr>
            <a:xfrm flipH="1">
              <a:off x="1252151" y="3960437"/>
              <a:ext cx="5025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uppieren 38"/>
            <p:cNvGrpSpPr/>
            <p:nvPr/>
          </p:nvGrpSpPr>
          <p:grpSpPr>
            <a:xfrm>
              <a:off x="2563539" y="2665343"/>
              <a:ext cx="1127009" cy="408194"/>
              <a:chOff x="2563539" y="2600606"/>
              <a:chExt cx="1127009" cy="408194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3068588" y="2665345"/>
                <a:ext cx="621960" cy="2787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C 1</a:t>
                </a:r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2563539" y="2600606"/>
                <a:ext cx="514861" cy="40819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&amp;A</a:t>
                </a:r>
              </a:p>
            </p:txBody>
          </p:sp>
        </p:grpSp>
        <p:sp>
          <p:nvSpPr>
            <p:cNvPr id="38" name="Textfeld 37"/>
            <p:cNvSpPr txBox="1"/>
            <p:nvPr/>
          </p:nvSpPr>
          <p:spPr>
            <a:xfrm>
              <a:off x="1748490" y="3360272"/>
              <a:ext cx="7990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Primitive CCD</a:t>
              </a:r>
            </a:p>
            <a:p>
              <a:endParaRPr lang="de-DE" dirty="0"/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2563539" y="3172467"/>
              <a:ext cx="1127009" cy="408194"/>
              <a:chOff x="2563539" y="2600606"/>
              <a:chExt cx="1127009" cy="408194"/>
            </a:xfrm>
          </p:grpSpPr>
          <p:sp>
            <p:nvSpPr>
              <p:cNvPr id="41" name="Rechteck 40"/>
              <p:cNvSpPr/>
              <p:nvPr/>
            </p:nvSpPr>
            <p:spPr>
              <a:xfrm>
                <a:off x="3068588" y="2665345"/>
                <a:ext cx="621960" cy="2787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C 2</a:t>
                </a:r>
              </a:p>
            </p:txBody>
          </p:sp>
          <p:sp>
            <p:nvSpPr>
              <p:cNvPr id="42" name="Rechteck 41"/>
              <p:cNvSpPr/>
              <p:nvPr/>
            </p:nvSpPr>
            <p:spPr>
              <a:xfrm>
                <a:off x="2563539" y="2600606"/>
                <a:ext cx="514861" cy="40819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&amp;A</a:t>
                </a:r>
              </a:p>
            </p:txBody>
          </p:sp>
        </p:grpSp>
        <p:grpSp>
          <p:nvGrpSpPr>
            <p:cNvPr id="43" name="Gruppieren 42"/>
            <p:cNvGrpSpPr/>
            <p:nvPr/>
          </p:nvGrpSpPr>
          <p:grpSpPr>
            <a:xfrm>
              <a:off x="2563539" y="3706435"/>
              <a:ext cx="1127009" cy="408194"/>
              <a:chOff x="2563539" y="2600606"/>
              <a:chExt cx="1127009" cy="408194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3068588" y="2665345"/>
                <a:ext cx="621960" cy="2787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C 3</a:t>
                </a:r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2563539" y="2600606"/>
                <a:ext cx="514861" cy="40819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&amp;A</a:t>
                </a:r>
              </a:p>
            </p:txBody>
          </p:sp>
        </p:grpSp>
        <p:grpSp>
          <p:nvGrpSpPr>
            <p:cNvPr id="46" name="Gruppieren 45"/>
            <p:cNvGrpSpPr/>
            <p:nvPr/>
          </p:nvGrpSpPr>
          <p:grpSpPr>
            <a:xfrm>
              <a:off x="2563539" y="4259296"/>
              <a:ext cx="1127009" cy="408194"/>
              <a:chOff x="2563539" y="2600606"/>
              <a:chExt cx="1127009" cy="408194"/>
            </a:xfrm>
          </p:grpSpPr>
          <p:sp>
            <p:nvSpPr>
              <p:cNvPr id="47" name="Rechteck 46"/>
              <p:cNvSpPr/>
              <p:nvPr/>
            </p:nvSpPr>
            <p:spPr>
              <a:xfrm>
                <a:off x="3068588" y="2665345"/>
                <a:ext cx="621960" cy="2787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C 4</a:t>
                </a:r>
              </a:p>
            </p:txBody>
          </p:sp>
          <p:sp>
            <p:nvSpPr>
              <p:cNvPr id="48" name="Rechteck 47"/>
              <p:cNvSpPr/>
              <p:nvPr/>
            </p:nvSpPr>
            <p:spPr>
              <a:xfrm>
                <a:off x="2563539" y="2600606"/>
                <a:ext cx="514861" cy="40819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&amp;A</a:t>
                </a:r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2563539" y="4765902"/>
              <a:ext cx="1127009" cy="408194"/>
              <a:chOff x="2563539" y="2600606"/>
              <a:chExt cx="1127009" cy="408194"/>
            </a:xfrm>
          </p:grpSpPr>
          <p:sp>
            <p:nvSpPr>
              <p:cNvPr id="50" name="Rechteck 49"/>
              <p:cNvSpPr/>
              <p:nvPr/>
            </p:nvSpPr>
            <p:spPr>
              <a:xfrm>
                <a:off x="3068588" y="2665345"/>
                <a:ext cx="621960" cy="2787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…</a:t>
                </a:r>
              </a:p>
            </p:txBody>
          </p:sp>
          <p:sp>
            <p:nvSpPr>
              <p:cNvPr id="51" name="Rechteck 50"/>
              <p:cNvSpPr/>
              <p:nvPr/>
            </p:nvSpPr>
            <p:spPr>
              <a:xfrm>
                <a:off x="2563539" y="2600606"/>
                <a:ext cx="514861" cy="40819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&amp;A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62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Hinzufügen eines Subsystems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Anhalten der PA </a:t>
            </a:r>
            <a:endParaRPr lang="de-DE" dirty="0" smtClean="0"/>
          </a:p>
          <a:p>
            <a:r>
              <a:rPr lang="de-DE" dirty="0" smtClean="0"/>
              <a:t>Erscheinen einer Benutzereingabeaufforderung</a:t>
            </a:r>
          </a:p>
          <a:p>
            <a:r>
              <a:rPr lang="de-DE" dirty="0" smtClean="0"/>
              <a:t>Hinzufügen eines neuen Gerätes:</a:t>
            </a:r>
          </a:p>
          <a:p>
            <a:pPr lvl="1"/>
            <a:r>
              <a:rPr lang="de-DE" dirty="0" smtClean="0"/>
              <a:t>Angabe der Modellnummer (Notwendig)</a:t>
            </a:r>
          </a:p>
          <a:p>
            <a:pPr lvl="1"/>
            <a:r>
              <a:rPr lang="de-DE" dirty="0" smtClean="0"/>
              <a:t>Angabe der Seriennummer (Optional)</a:t>
            </a:r>
          </a:p>
          <a:p>
            <a:pPr lvl="1"/>
            <a:r>
              <a:rPr lang="de-DE" dirty="0"/>
              <a:t>Klick auf </a:t>
            </a:r>
            <a:r>
              <a:rPr lang="de-DE" dirty="0" smtClean="0"/>
              <a:t>„Add“</a:t>
            </a:r>
          </a:p>
          <a:p>
            <a:r>
              <a:rPr lang="de-DE" dirty="0" smtClean="0"/>
              <a:t>Beenden des Vorgangs:</a:t>
            </a:r>
          </a:p>
          <a:p>
            <a:pPr lvl="1"/>
            <a:r>
              <a:rPr lang="de-DE" dirty="0" smtClean="0"/>
              <a:t>Klick auf „Finish“</a:t>
            </a:r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58" y="3615980"/>
            <a:ext cx="5060107" cy="256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493a80e7-2f6a-4749-aea7-dae3fa69167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heme/theme1.xml><?xml version="1.0" encoding="utf-8"?>
<a:theme xmlns:a="http://schemas.openxmlformats.org/drawingml/2006/main" name="Tapak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pako" id="{32E092DA-0447-4B4D-9ACD-05E167E65A4C}" vid="{2F79DA45-746D-4E02-B23A-0AB5AADACC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1358</Words>
  <Application>Microsoft Office PowerPoint</Application>
  <PresentationFormat>Breitbild</PresentationFormat>
  <Paragraphs>285</Paragraphs>
  <Slides>33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9" baseType="lpstr">
      <vt:lpstr>Adobe Fan Heiti Std B</vt:lpstr>
      <vt:lpstr>Arial</vt:lpstr>
      <vt:lpstr>Calibri</vt:lpstr>
      <vt:lpstr>Calibri Light</vt:lpstr>
      <vt:lpstr>Wingdings</vt:lpstr>
      <vt:lpstr>Tapako</vt:lpstr>
      <vt:lpstr>Einbindung primitiver Geräte in das Gesamtsystem</vt:lpstr>
      <vt:lpstr>Definition Connection</vt:lpstr>
      <vt:lpstr>Spezifikationen einer Connection</vt:lpstr>
      <vt:lpstr>Beispiel einer Connection: RJ-45-Buchse</vt:lpstr>
      <vt:lpstr>Beispiele zur Verschmelzung</vt:lpstr>
      <vt:lpstr>PowerPoint-Präsentation</vt:lpstr>
      <vt:lpstr>USE CASE – Green Field</vt:lpstr>
      <vt:lpstr>1. Erkennen eines primitiven Communication Channel Drivers</vt:lpstr>
      <vt:lpstr>2. Hinzufügen eines Subsystems</vt:lpstr>
      <vt:lpstr>3. Zuweisungen erstellen</vt:lpstr>
      <vt:lpstr>4. Merken der Zuweisungen</vt:lpstr>
      <vt:lpstr>5. Adressierung der Verbindungen im Logikcode (nicht in Tapako)</vt:lpstr>
      <vt:lpstr>Beispiel: Binär gesteuerte Ampel</vt:lpstr>
      <vt:lpstr>Schaltlogik der Ampel</vt:lpstr>
      <vt:lpstr>Logikcode der Ampel</vt:lpstr>
      <vt:lpstr>Einbinden der Ampel</vt:lpstr>
      <vt:lpstr>Allgemeine Kaskadenschaltung</vt:lpstr>
      <vt:lpstr>Allgemeine Schaltung eines Kaskadenelementes  interne Codierung</vt:lpstr>
      <vt:lpstr>Allgemeiner Logikcode</vt:lpstr>
      <vt:lpstr>Definition Phantomskills</vt:lpstr>
      <vt:lpstr>Verschaltung binärcodierter primitiver Steuerungen – innere Kaskadenelemente als Devices</vt:lpstr>
      <vt:lpstr>Ist jedes Kaskadenelement ein Device?</vt:lpstr>
      <vt:lpstr>Besonderheit der binärcodierten Kaskadenschaltung</vt:lpstr>
      <vt:lpstr>Informationskette</vt:lpstr>
      <vt:lpstr>USE CASE – Brown Field</vt:lpstr>
      <vt:lpstr>Analogien zu „Green Field“</vt:lpstr>
      <vt:lpstr>Abweichungen zu „Green Field“</vt:lpstr>
      <vt:lpstr>Informationsanforderungen der Speicherungen</vt:lpstr>
      <vt:lpstr>Informationen zur Hierarchischen Position</vt:lpstr>
      <vt:lpstr>Informationen zu den Connections</vt:lpstr>
      <vt:lpstr>Informationen zur Treiberlogik</vt:lpstr>
      <vt:lpstr>Informationen der „Virtual Representation“</vt:lpstr>
      <vt:lpstr>Größte Probleme mit der bisherigen Architektur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Weber</dc:creator>
  <cp:lastModifiedBy>Weber, Markus</cp:lastModifiedBy>
  <cp:revision>77</cp:revision>
  <dcterms:created xsi:type="dcterms:W3CDTF">2015-10-24T14:03:54Z</dcterms:created>
  <dcterms:modified xsi:type="dcterms:W3CDTF">2015-12-01T11:11:02Z</dcterms:modified>
</cp:coreProperties>
</file>