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58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4" autoAdjust="0"/>
  </p:normalViewPr>
  <p:slideViewPr>
    <p:cSldViewPr snapToGrid="0" showGuides="1">
      <p:cViewPr varScale="1">
        <p:scale>
          <a:sx n="71" d="100"/>
          <a:sy n="71" d="100"/>
        </p:scale>
        <p:origin x="672" y="8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76E76-C371-4EC7-9B49-D512E3C5F1D2}" type="doc">
      <dgm:prSet loTypeId="urn:microsoft.com/office/officeart/2005/8/layout/cycle1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64B2068-F624-4389-86C6-3C0B00C29591}">
      <dgm:prSet phldrT="[Text]"/>
      <dgm:spPr/>
      <dgm:t>
        <a:bodyPr/>
        <a:lstStyle/>
        <a:p>
          <a:r>
            <a:rPr lang="de-DE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Find </a:t>
          </a:r>
          <a:r>
            <a:rPr lang="de-DE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subdevices</a:t>
          </a:r>
          <a:endParaRPr lang="de-DE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D23FA5-C55B-45EE-9F58-FFF7EB9E2BEC}" type="parTrans" cxnId="{8C2DB09D-4B2A-41DC-84F4-A21F949448EA}">
      <dgm:prSet/>
      <dgm:spPr/>
      <dgm:t>
        <a:bodyPr/>
        <a:lstStyle/>
        <a:p>
          <a:endParaRPr lang="de-DE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C41D398-E7D7-425B-BD12-210475C4F464}" type="sibTrans" cxnId="{8C2DB09D-4B2A-41DC-84F4-A21F949448EA}">
      <dgm:prSet/>
      <dgm:spPr/>
      <dgm:t>
        <a:bodyPr/>
        <a:lstStyle/>
        <a:p>
          <a:endParaRPr lang="de-DE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2DC62F-E3D0-4C90-9B16-3E51A5EB1E52}">
      <dgm:prSet phldrT="[Text]"/>
      <dgm:spPr/>
      <dgm:t>
        <a:bodyPr/>
        <a:lstStyle/>
        <a:p>
          <a:r>
            <a:rPr lang="de-DE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Load Driver</a:t>
          </a:r>
          <a:endParaRPr lang="de-DE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1104ACC-4FBF-4BA3-902A-03E1A3946E22}" type="parTrans" cxnId="{AF14BB09-6E64-4B64-AD86-90E1120720F7}">
      <dgm:prSet/>
      <dgm:spPr/>
      <dgm:t>
        <a:bodyPr/>
        <a:lstStyle/>
        <a:p>
          <a:endParaRPr lang="de-DE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06F75C-4E4F-4CF0-9B6E-28B7CA9D184D}" type="sibTrans" cxnId="{AF14BB09-6E64-4B64-AD86-90E1120720F7}">
      <dgm:prSet/>
      <dgm:spPr/>
      <dgm:t>
        <a:bodyPr/>
        <a:lstStyle/>
        <a:p>
          <a:endParaRPr lang="de-DE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2FF0F1F-CA20-454F-B277-A1AA23D72C62}" type="pres">
      <dgm:prSet presAssocID="{88976E76-C371-4EC7-9B49-D512E3C5F1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E3EB61-D9B6-4EA9-B74C-1D58267E3A47}" type="pres">
      <dgm:prSet presAssocID="{964B2068-F624-4389-86C6-3C0B00C29591}" presName="dummy" presStyleCnt="0"/>
      <dgm:spPr/>
    </dgm:pt>
    <dgm:pt modelId="{5F209558-0D5B-491C-9BCF-B7B36EC0EF09}" type="pres">
      <dgm:prSet presAssocID="{964B2068-F624-4389-86C6-3C0B00C29591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7B12CC-5BAD-4FC8-AB0E-A2AB8789D28C}" type="pres">
      <dgm:prSet presAssocID="{EC41D398-E7D7-425B-BD12-210475C4F464}" presName="sibTrans" presStyleLbl="node1" presStyleIdx="0" presStyleCnt="2"/>
      <dgm:spPr/>
      <dgm:t>
        <a:bodyPr/>
        <a:lstStyle/>
        <a:p>
          <a:endParaRPr lang="de-DE"/>
        </a:p>
      </dgm:t>
    </dgm:pt>
    <dgm:pt modelId="{71A7DCE6-F772-4CD5-8821-24CB26391BA2}" type="pres">
      <dgm:prSet presAssocID="{1D2DC62F-E3D0-4C90-9B16-3E51A5EB1E52}" presName="dummy" presStyleCnt="0"/>
      <dgm:spPr/>
    </dgm:pt>
    <dgm:pt modelId="{ABD677CF-DFC5-4717-924E-6AE05F60F6C3}" type="pres">
      <dgm:prSet presAssocID="{1D2DC62F-E3D0-4C90-9B16-3E51A5EB1E52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CA710-87F9-42C6-B317-448E29AE7724}" type="pres">
      <dgm:prSet presAssocID="{FD06F75C-4E4F-4CF0-9B6E-28B7CA9D184D}" presName="sibTrans" presStyleLbl="node1" presStyleIdx="1" presStyleCnt="2" custLinFactNeighborX="-432" custLinFactNeighborY="-476"/>
      <dgm:spPr/>
      <dgm:t>
        <a:bodyPr/>
        <a:lstStyle/>
        <a:p>
          <a:endParaRPr lang="de-DE"/>
        </a:p>
      </dgm:t>
    </dgm:pt>
  </dgm:ptLst>
  <dgm:cxnLst>
    <dgm:cxn modelId="{AF14BB09-6E64-4B64-AD86-90E1120720F7}" srcId="{88976E76-C371-4EC7-9B49-D512E3C5F1D2}" destId="{1D2DC62F-E3D0-4C90-9B16-3E51A5EB1E52}" srcOrd="1" destOrd="0" parTransId="{F1104ACC-4FBF-4BA3-902A-03E1A3946E22}" sibTransId="{FD06F75C-4E4F-4CF0-9B6E-28B7CA9D184D}"/>
    <dgm:cxn modelId="{489EFC88-47C5-4398-AFEF-87FE7B74CFED}" type="presOf" srcId="{1D2DC62F-E3D0-4C90-9B16-3E51A5EB1E52}" destId="{ABD677CF-DFC5-4717-924E-6AE05F60F6C3}" srcOrd="0" destOrd="0" presId="urn:microsoft.com/office/officeart/2005/8/layout/cycle1"/>
    <dgm:cxn modelId="{02C7C09B-BB7F-4E08-8681-D8C02592243A}" type="presOf" srcId="{964B2068-F624-4389-86C6-3C0B00C29591}" destId="{5F209558-0D5B-491C-9BCF-B7B36EC0EF09}" srcOrd="0" destOrd="0" presId="urn:microsoft.com/office/officeart/2005/8/layout/cycle1"/>
    <dgm:cxn modelId="{8C2DB09D-4B2A-41DC-84F4-A21F949448EA}" srcId="{88976E76-C371-4EC7-9B49-D512E3C5F1D2}" destId="{964B2068-F624-4389-86C6-3C0B00C29591}" srcOrd="0" destOrd="0" parTransId="{0FD23FA5-C55B-45EE-9F58-FFF7EB9E2BEC}" sibTransId="{EC41D398-E7D7-425B-BD12-210475C4F464}"/>
    <dgm:cxn modelId="{BC5E0D07-9D98-4820-A03F-8AC3DD0B86BD}" type="presOf" srcId="{EC41D398-E7D7-425B-BD12-210475C4F464}" destId="{757B12CC-5BAD-4FC8-AB0E-A2AB8789D28C}" srcOrd="0" destOrd="0" presId="urn:microsoft.com/office/officeart/2005/8/layout/cycle1"/>
    <dgm:cxn modelId="{ACEAE29A-3E18-4933-BE1E-EC05755B3DBC}" type="presOf" srcId="{88976E76-C371-4EC7-9B49-D512E3C5F1D2}" destId="{72FF0F1F-CA20-454F-B277-A1AA23D72C62}" srcOrd="0" destOrd="0" presId="urn:microsoft.com/office/officeart/2005/8/layout/cycle1"/>
    <dgm:cxn modelId="{FB038D2B-4009-4609-93D8-3321170326B4}" type="presOf" srcId="{FD06F75C-4E4F-4CF0-9B6E-28B7CA9D184D}" destId="{953CA710-87F9-42C6-B317-448E29AE7724}" srcOrd="0" destOrd="0" presId="urn:microsoft.com/office/officeart/2005/8/layout/cycle1"/>
    <dgm:cxn modelId="{A0E41EAC-C65E-46C8-B3F1-EFA0CB31829D}" type="presParOf" srcId="{72FF0F1F-CA20-454F-B277-A1AA23D72C62}" destId="{46E3EB61-D9B6-4EA9-B74C-1D58267E3A47}" srcOrd="0" destOrd="0" presId="urn:microsoft.com/office/officeart/2005/8/layout/cycle1"/>
    <dgm:cxn modelId="{0F9603B2-8709-49BC-A4AC-AA92CAC5F720}" type="presParOf" srcId="{72FF0F1F-CA20-454F-B277-A1AA23D72C62}" destId="{5F209558-0D5B-491C-9BCF-B7B36EC0EF09}" srcOrd="1" destOrd="0" presId="urn:microsoft.com/office/officeart/2005/8/layout/cycle1"/>
    <dgm:cxn modelId="{4F5F4DDC-BC1E-4DC2-AEF5-16605FD0AD71}" type="presParOf" srcId="{72FF0F1F-CA20-454F-B277-A1AA23D72C62}" destId="{757B12CC-5BAD-4FC8-AB0E-A2AB8789D28C}" srcOrd="2" destOrd="0" presId="urn:microsoft.com/office/officeart/2005/8/layout/cycle1"/>
    <dgm:cxn modelId="{1119846F-81F1-430E-A6C5-78333397F377}" type="presParOf" srcId="{72FF0F1F-CA20-454F-B277-A1AA23D72C62}" destId="{71A7DCE6-F772-4CD5-8821-24CB26391BA2}" srcOrd="3" destOrd="0" presId="urn:microsoft.com/office/officeart/2005/8/layout/cycle1"/>
    <dgm:cxn modelId="{0E6310D5-4377-43E6-A6DC-6BF68696A879}" type="presParOf" srcId="{72FF0F1F-CA20-454F-B277-A1AA23D72C62}" destId="{ABD677CF-DFC5-4717-924E-6AE05F60F6C3}" srcOrd="4" destOrd="0" presId="urn:microsoft.com/office/officeart/2005/8/layout/cycle1"/>
    <dgm:cxn modelId="{23C106FB-282D-4D52-89E0-10D8618FC9CB}" type="presParOf" srcId="{72FF0F1F-CA20-454F-B277-A1AA23D72C62}" destId="{953CA710-87F9-42C6-B317-448E29AE772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09558-0D5B-491C-9BCF-B7B36EC0EF09}">
      <dsp:nvSpPr>
        <dsp:cNvPr id="0" name=""/>
        <dsp:cNvSpPr/>
      </dsp:nvSpPr>
      <dsp:spPr>
        <a:xfrm>
          <a:off x="1430137" y="546097"/>
          <a:ext cx="876167" cy="87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2. Find </a:t>
          </a:r>
          <a:r>
            <a:rPr lang="de-DE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subdevices</a:t>
          </a:r>
          <a:endParaRPr lang="de-DE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30137" y="546097"/>
        <a:ext cx="876167" cy="876167"/>
      </dsp:txXfrm>
    </dsp:sp>
    <dsp:sp modelId="{757B12CC-5BAD-4FC8-AB0E-A2AB8789D28C}">
      <dsp:nvSpPr>
        <dsp:cNvPr id="0" name=""/>
        <dsp:cNvSpPr/>
      </dsp:nvSpPr>
      <dsp:spPr>
        <a:xfrm>
          <a:off x="253103" y="84077"/>
          <a:ext cx="1800208" cy="1800208"/>
        </a:xfrm>
        <a:prstGeom prst="circularArrow">
          <a:avLst>
            <a:gd name="adj1" fmla="val 9491"/>
            <a:gd name="adj2" fmla="val 685678"/>
            <a:gd name="adj3" fmla="val 7847255"/>
            <a:gd name="adj4" fmla="val 2267067"/>
            <a:gd name="adj5" fmla="val 11073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BD677CF-DFC5-4717-924E-6AE05F60F6C3}">
      <dsp:nvSpPr>
        <dsp:cNvPr id="0" name=""/>
        <dsp:cNvSpPr/>
      </dsp:nvSpPr>
      <dsp:spPr>
        <a:xfrm>
          <a:off x="110" y="546097"/>
          <a:ext cx="876167" cy="876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1. Load Driver</a:t>
          </a:r>
          <a:endParaRPr lang="de-DE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0" y="546097"/>
        <a:ext cx="876167" cy="876167"/>
      </dsp:txXfrm>
    </dsp:sp>
    <dsp:sp modelId="{953CA710-87F9-42C6-B317-448E29AE7724}">
      <dsp:nvSpPr>
        <dsp:cNvPr id="0" name=""/>
        <dsp:cNvSpPr/>
      </dsp:nvSpPr>
      <dsp:spPr>
        <a:xfrm>
          <a:off x="245326" y="75508"/>
          <a:ext cx="1800208" cy="1800208"/>
        </a:xfrm>
        <a:prstGeom prst="circularArrow">
          <a:avLst>
            <a:gd name="adj1" fmla="val 9491"/>
            <a:gd name="adj2" fmla="val 685678"/>
            <a:gd name="adj3" fmla="val 18647255"/>
            <a:gd name="adj4" fmla="val 13067067"/>
            <a:gd name="adj5" fmla="val 11073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BCF74-741A-4F5D-8C00-5FCBFA68E101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CCFA2-704B-436F-AC82-8E4AB33D2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82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CCFA2-704B-436F-AC82-8E4AB33D2D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63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96987"/>
            <a:ext cx="9144000" cy="1912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84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7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251122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5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03724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216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067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54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65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347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2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79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4FCAE-4A04-4203-82B9-807FC546147C}" type="datetimeFigureOut">
              <a:rPr lang="de-DE" smtClean="0"/>
              <a:t>24.02.2016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9E0D-6805-48B2-882C-E1A81CD7261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hteck 8"/>
          <p:cNvSpPr>
            <a:spLocks noChangeAspect="1"/>
          </p:cNvSpPr>
          <p:nvPr/>
        </p:nvSpPr>
        <p:spPr>
          <a:xfrm rot="20282010">
            <a:off x="-462365" y="485767"/>
            <a:ext cx="12747980" cy="5266930"/>
          </a:xfrm>
          <a:prstGeom prst="rect">
            <a:avLst/>
          </a:prstGeom>
          <a:blipFill dpi="0" rotWithShape="1">
            <a:blip r:embed="rId13">
              <a:alphaModFix amt="9000"/>
            </a:blip>
            <a:srcRect/>
            <a:stretch>
              <a:fillRect/>
            </a:stretch>
          </a:blipFill>
          <a:ln>
            <a:noFill/>
          </a:ln>
          <a:effectLst>
            <a:softEdge rad="889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45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Peripherieanalyse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--- Eine Hauptfunktion des </a:t>
            </a:r>
            <a:r>
              <a:rPr lang="de-DE" dirty="0" err="1" smtClean="0"/>
              <a:t>Tapako</a:t>
            </a:r>
            <a:r>
              <a:rPr lang="de-DE" dirty="0" smtClean="0"/>
              <a:t> Frameworks ---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 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Situation</a:t>
            </a:r>
          </a:p>
          <a:p>
            <a:pPr lvl="1"/>
            <a:r>
              <a:rPr lang="de-DE" dirty="0" smtClean="0"/>
              <a:t>Keine Kenntnis über jeweiliges Parent Device</a:t>
            </a:r>
          </a:p>
          <a:p>
            <a:pPr lvl="1"/>
            <a:r>
              <a:rPr lang="de-DE" dirty="0" smtClean="0"/>
              <a:t>Wiederverwendbarkeit eines einzelnen Treibers</a:t>
            </a:r>
          </a:p>
          <a:p>
            <a:pPr lvl="1"/>
            <a:r>
              <a:rPr lang="de-DE" dirty="0" smtClean="0"/>
              <a:t>Auswahl des Treibers in Abhängigkeit vom Parent Device</a:t>
            </a:r>
          </a:p>
          <a:p>
            <a:r>
              <a:rPr lang="de-DE" dirty="0" smtClean="0"/>
              <a:t>Lösungsmöglichkeiten</a:t>
            </a:r>
          </a:p>
          <a:p>
            <a:pPr lvl="1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der </a:t>
            </a:r>
            <a:r>
              <a:rPr lang="de-DE" dirty="0" err="1" smtClean="0"/>
              <a:t>Strategy</a:t>
            </a:r>
            <a:r>
              <a:rPr lang="de-DE" dirty="0" smtClean="0"/>
              <a:t> durch den Parent</a:t>
            </a:r>
          </a:p>
          <a:p>
            <a:pPr marL="914400" lvl="2" indent="0">
              <a:buNone/>
            </a:pPr>
            <a:r>
              <a:rPr lang="de-DE" dirty="0" smtClean="0"/>
              <a:t>-&gt; Aufbohren des DIMs</a:t>
            </a:r>
          </a:p>
          <a:p>
            <a:pPr marL="914400" lvl="2" indent="0">
              <a:buNone/>
            </a:pPr>
            <a:r>
              <a:rPr lang="de-DE" dirty="0" smtClean="0"/>
              <a:t>-&gt; flexible, aber komplexe Lösung</a:t>
            </a:r>
          </a:p>
          <a:p>
            <a:pPr lvl="1"/>
            <a:r>
              <a:rPr lang="de-DE" dirty="0" smtClean="0"/>
              <a:t>Generische Treiber durch Wissensdatenbank -&gt; </a:t>
            </a:r>
            <a:r>
              <a:rPr lang="de-DE" dirty="0" err="1" smtClean="0"/>
              <a:t>Dareas</a:t>
            </a:r>
            <a:r>
              <a:rPr lang="de-DE" dirty="0" smtClean="0"/>
              <a:t> Arbeit</a:t>
            </a:r>
          </a:p>
          <a:p>
            <a:pPr marL="914400" lvl="2" indent="0">
              <a:buNone/>
            </a:pPr>
            <a:r>
              <a:rPr lang="de-DE" dirty="0" smtClean="0"/>
              <a:t>-&gt; Keine </a:t>
            </a:r>
            <a:r>
              <a:rPr lang="de-DE" dirty="0"/>
              <a:t>I</a:t>
            </a:r>
            <a:r>
              <a:rPr lang="de-DE" dirty="0" smtClean="0"/>
              <a:t>mplementierung vorhanden</a:t>
            </a:r>
          </a:p>
          <a:p>
            <a:pPr lvl="1"/>
            <a:r>
              <a:rPr lang="de-DE" dirty="0" smtClean="0"/>
              <a:t>Sonderstellung der CCs als Modellspezifisch (</a:t>
            </a:r>
            <a:r>
              <a:rPr lang="de-DE" dirty="0" err="1" smtClean="0"/>
              <a:t>embedded</a:t>
            </a:r>
            <a:r>
              <a:rPr lang="de-DE" dirty="0" smtClean="0"/>
              <a:t> in host)</a:t>
            </a:r>
          </a:p>
          <a:p>
            <a:pPr marL="914400" lvl="2" indent="0">
              <a:buNone/>
            </a:pPr>
            <a:r>
              <a:rPr lang="de-DE" dirty="0" smtClean="0"/>
              <a:t>-&gt; Restliche Gerätetreiber sind dadurch noch nicht Kontextsicher</a:t>
            </a:r>
          </a:p>
          <a:p>
            <a:pPr marL="914400" lvl="2" indent="0">
              <a:buNone/>
            </a:pPr>
            <a:r>
              <a:rPr lang="de-DE" dirty="0" smtClean="0"/>
              <a:t>-&gt; Leicht umsetzbar</a:t>
            </a:r>
          </a:p>
          <a:p>
            <a:pPr marL="914400" lvl="2" indent="0">
              <a:buNone/>
            </a:pPr>
            <a:r>
              <a:rPr lang="de-DE" dirty="0" smtClean="0"/>
              <a:t>-&gt; Spezifische Sonderlösungen erhöhen Implementierungsaufwand der Hersteller</a:t>
            </a:r>
          </a:p>
          <a:p>
            <a:pPr lvl="1"/>
            <a:r>
              <a:rPr lang="de-DE" dirty="0" smtClean="0"/>
              <a:t>Kontextangabe in Device durch Parent Device</a:t>
            </a:r>
          </a:p>
          <a:p>
            <a:pPr marL="914400" lvl="2" indent="0">
              <a:buNone/>
            </a:pPr>
            <a:r>
              <a:rPr lang="de-DE" dirty="0" smtClean="0"/>
              <a:t>-&gt; Funktionelle </a:t>
            </a:r>
            <a:r>
              <a:rPr lang="de-DE" dirty="0"/>
              <a:t>I</a:t>
            </a:r>
            <a:r>
              <a:rPr lang="de-DE" dirty="0" smtClean="0"/>
              <a:t>ntegrität von Parent abhängig</a:t>
            </a:r>
          </a:p>
          <a:p>
            <a:pPr marL="914400" lvl="2" indent="0">
              <a:buNone/>
            </a:pPr>
            <a:r>
              <a:rPr lang="de-DE" dirty="0" smtClean="0"/>
              <a:t>-&gt; Wie und wann wird diese Information verarbeitet</a:t>
            </a:r>
          </a:p>
          <a:p>
            <a:pPr lvl="1"/>
            <a:r>
              <a:rPr lang="de-DE" dirty="0" smtClean="0"/>
              <a:t>Vereinfachung der Anwendungsanforderungen</a:t>
            </a:r>
          </a:p>
          <a:p>
            <a:pPr marL="914400" lvl="2" indent="0">
              <a:buNone/>
            </a:pPr>
            <a:r>
              <a:rPr lang="de-DE" dirty="0" smtClean="0"/>
              <a:t>-&gt; Es wird davon ausgegangen, dass ein bestimmter CC immer denselben Kontext hat</a:t>
            </a:r>
          </a:p>
          <a:p>
            <a:pPr marL="914400" lvl="2" indent="0">
              <a:buNone/>
            </a:pPr>
            <a:r>
              <a:rPr lang="de-DE" dirty="0" smtClean="0"/>
              <a:t>-&gt; Dies Schränkt die Anwendungsmöglichkeiten nicht allzu sehr ein, da die meisten Geräte nur in einem einzigen Kontext betrieben werden.</a:t>
            </a:r>
          </a:p>
          <a:p>
            <a:pPr marL="914400" lvl="2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0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88008" y="3429000"/>
            <a:ext cx="11408635" cy="2964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Ethernet</a:t>
            </a:r>
          </a:p>
          <a:p>
            <a:r>
              <a:rPr lang="de-DE" dirty="0" smtClean="0"/>
              <a:t>Network</a:t>
            </a:r>
          </a:p>
        </p:txBody>
      </p:sp>
      <p:sp>
        <p:nvSpPr>
          <p:cNvPr id="7" name="Rechteck 6"/>
          <p:cNvSpPr/>
          <p:nvPr/>
        </p:nvSpPr>
        <p:spPr>
          <a:xfrm>
            <a:off x="188009" y="1372839"/>
            <a:ext cx="11214000" cy="13789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Next</a:t>
            </a:r>
          </a:p>
          <a:p>
            <a:r>
              <a:rPr lang="de-DE" dirty="0" smtClean="0"/>
              <a:t>Generation</a:t>
            </a:r>
          </a:p>
          <a:p>
            <a:r>
              <a:rPr lang="de-DE" dirty="0" smtClean="0"/>
              <a:t>Device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Universal Host Search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00221" y="1690688"/>
            <a:ext cx="9199113" cy="446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Initial System (e.g. PC)</a:t>
            </a:r>
            <a:endParaRPr lang="de-DE" sz="1000" dirty="0" smtClean="0"/>
          </a:p>
        </p:txBody>
      </p:sp>
      <p:sp>
        <p:nvSpPr>
          <p:cNvPr id="5" name="Rechteck 4"/>
          <p:cNvSpPr/>
          <p:nvPr/>
        </p:nvSpPr>
        <p:spPr>
          <a:xfrm>
            <a:off x="1500221" y="2137127"/>
            <a:ext cx="9199114" cy="366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Universal Host Scan</a:t>
            </a:r>
            <a:endParaRPr lang="de-DE" sz="1000" dirty="0" smtClean="0"/>
          </a:p>
        </p:txBody>
      </p:sp>
      <p:sp>
        <p:nvSpPr>
          <p:cNvPr id="6" name="Rechteck 5"/>
          <p:cNvSpPr/>
          <p:nvPr/>
        </p:nvSpPr>
        <p:spPr>
          <a:xfrm>
            <a:off x="382641" y="3157296"/>
            <a:ext cx="11019367" cy="5126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 Protocol</a:t>
            </a:r>
          </a:p>
        </p:txBody>
      </p:sp>
      <p:sp>
        <p:nvSpPr>
          <p:cNvPr id="8" name="Rechteck 7"/>
          <p:cNvSpPr/>
          <p:nvPr/>
        </p:nvSpPr>
        <p:spPr>
          <a:xfrm>
            <a:off x="1500221" y="5183505"/>
            <a:ext cx="2127902" cy="9113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</a:t>
            </a:r>
          </a:p>
          <a:p>
            <a:pPr algn="ctr"/>
            <a:r>
              <a:rPr lang="de-DE" dirty="0" smtClean="0"/>
              <a:t>Generation</a:t>
            </a:r>
          </a:p>
          <a:p>
            <a:pPr algn="ctr"/>
            <a:r>
              <a:rPr lang="de-DE" dirty="0" smtClean="0"/>
              <a:t>Device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500221" y="4389331"/>
            <a:ext cx="2127902" cy="7941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 Module</a:t>
            </a:r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Ip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Physical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smtClean="0"/>
              <a:t>…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25495" y="8280876"/>
            <a:ext cx="1375873" cy="9998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</a:t>
            </a:r>
          </a:p>
          <a:p>
            <a:pPr algn="ctr"/>
            <a:r>
              <a:rPr lang="de-DE" dirty="0" smtClean="0"/>
              <a:t>Generation</a:t>
            </a:r>
          </a:p>
          <a:p>
            <a:pPr algn="ctr"/>
            <a:r>
              <a:rPr lang="de-DE" dirty="0" smtClean="0"/>
              <a:t>Device</a:t>
            </a:r>
          </a:p>
        </p:txBody>
      </p:sp>
      <p:sp>
        <p:nvSpPr>
          <p:cNvPr id="14" name="Rechteck 13"/>
          <p:cNvSpPr/>
          <p:nvPr/>
        </p:nvSpPr>
        <p:spPr>
          <a:xfrm>
            <a:off x="3968098" y="5183505"/>
            <a:ext cx="2127902" cy="9113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</a:t>
            </a:r>
          </a:p>
          <a:p>
            <a:pPr algn="ctr"/>
            <a:r>
              <a:rPr lang="de-DE" dirty="0" smtClean="0"/>
              <a:t>Generation</a:t>
            </a:r>
          </a:p>
          <a:p>
            <a:pPr algn="ctr"/>
            <a:r>
              <a:rPr lang="de-DE" dirty="0" smtClean="0"/>
              <a:t>Device</a:t>
            </a:r>
          </a:p>
        </p:txBody>
      </p:sp>
      <p:sp>
        <p:nvSpPr>
          <p:cNvPr id="15" name="Rechteck 14"/>
          <p:cNvSpPr/>
          <p:nvPr/>
        </p:nvSpPr>
        <p:spPr>
          <a:xfrm>
            <a:off x="3968098" y="4389331"/>
            <a:ext cx="2127902" cy="7941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 Module</a:t>
            </a:r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Ip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Physical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smtClean="0"/>
              <a:t>…</a:t>
            </a:r>
          </a:p>
        </p:txBody>
      </p:sp>
      <p:sp>
        <p:nvSpPr>
          <p:cNvPr id="16" name="Rechteck 15"/>
          <p:cNvSpPr/>
          <p:nvPr/>
        </p:nvSpPr>
        <p:spPr>
          <a:xfrm>
            <a:off x="6435975" y="5183505"/>
            <a:ext cx="2127902" cy="9113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</a:t>
            </a:r>
          </a:p>
          <a:p>
            <a:pPr algn="ctr"/>
            <a:r>
              <a:rPr lang="de-DE" dirty="0" smtClean="0"/>
              <a:t>Generation</a:t>
            </a:r>
          </a:p>
          <a:p>
            <a:pPr algn="ctr"/>
            <a:r>
              <a:rPr lang="de-DE" dirty="0" smtClean="0"/>
              <a:t>Device</a:t>
            </a:r>
          </a:p>
        </p:txBody>
      </p:sp>
      <p:sp>
        <p:nvSpPr>
          <p:cNvPr id="17" name="Rechteck 16"/>
          <p:cNvSpPr/>
          <p:nvPr/>
        </p:nvSpPr>
        <p:spPr>
          <a:xfrm>
            <a:off x="6435975" y="4389331"/>
            <a:ext cx="2127902" cy="7941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 Module</a:t>
            </a:r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Ip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Physical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smtClean="0"/>
              <a:t>…</a:t>
            </a:r>
          </a:p>
        </p:txBody>
      </p:sp>
      <p:sp>
        <p:nvSpPr>
          <p:cNvPr id="18" name="Rechteck 17"/>
          <p:cNvSpPr/>
          <p:nvPr/>
        </p:nvSpPr>
        <p:spPr>
          <a:xfrm>
            <a:off x="8903852" y="5183505"/>
            <a:ext cx="2127902" cy="9113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Next</a:t>
            </a:r>
          </a:p>
          <a:p>
            <a:pPr algn="ctr"/>
            <a:r>
              <a:rPr lang="de-DE" dirty="0" smtClean="0"/>
              <a:t>Generation</a:t>
            </a:r>
          </a:p>
          <a:p>
            <a:pPr algn="ctr"/>
            <a:r>
              <a:rPr lang="de-DE" dirty="0" smtClean="0"/>
              <a:t>Device</a:t>
            </a:r>
          </a:p>
        </p:txBody>
      </p:sp>
      <p:sp>
        <p:nvSpPr>
          <p:cNvPr id="19" name="Rechteck 18"/>
          <p:cNvSpPr/>
          <p:nvPr/>
        </p:nvSpPr>
        <p:spPr>
          <a:xfrm>
            <a:off x="8903852" y="4389331"/>
            <a:ext cx="2127902" cy="7941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 Module</a:t>
            </a:r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Ip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Physical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smtClean="0"/>
              <a:t>…</a:t>
            </a:r>
          </a:p>
        </p:txBody>
      </p:sp>
      <p:sp>
        <p:nvSpPr>
          <p:cNvPr id="22" name="Pfeil nach oben und unten 21"/>
          <p:cNvSpPr/>
          <p:nvPr/>
        </p:nvSpPr>
        <p:spPr>
          <a:xfrm>
            <a:off x="4805585" y="3669908"/>
            <a:ext cx="452927" cy="71942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oben und unten 22"/>
          <p:cNvSpPr/>
          <p:nvPr/>
        </p:nvSpPr>
        <p:spPr>
          <a:xfrm>
            <a:off x="2337708" y="3664972"/>
            <a:ext cx="452927" cy="71942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oben und unten 23"/>
          <p:cNvSpPr/>
          <p:nvPr/>
        </p:nvSpPr>
        <p:spPr>
          <a:xfrm>
            <a:off x="7273462" y="3658427"/>
            <a:ext cx="452927" cy="71942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oben und unten 24"/>
          <p:cNvSpPr/>
          <p:nvPr/>
        </p:nvSpPr>
        <p:spPr>
          <a:xfrm>
            <a:off x="9741339" y="3664972"/>
            <a:ext cx="452927" cy="719422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oben und unten 25"/>
          <p:cNvSpPr/>
          <p:nvPr/>
        </p:nvSpPr>
        <p:spPr>
          <a:xfrm>
            <a:off x="5869534" y="2498178"/>
            <a:ext cx="452927" cy="632348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4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/>
          <p:cNvSpPr/>
          <p:nvPr/>
        </p:nvSpPr>
        <p:spPr>
          <a:xfrm>
            <a:off x="1257300" y="1394459"/>
            <a:ext cx="6131079" cy="4674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379593" y="2385249"/>
            <a:ext cx="5797452" cy="1312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Device Information </a:t>
            </a:r>
          </a:p>
          <a:p>
            <a:r>
              <a:rPr lang="de-DE" sz="1200" dirty="0" smtClean="0"/>
              <a:t>Management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394204" y="2442773"/>
            <a:ext cx="2665044" cy="6057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DIM</a:t>
            </a:r>
          </a:p>
        </p:txBody>
      </p:sp>
      <p:sp>
        <p:nvSpPr>
          <p:cNvPr id="65" name="Rechteck 64"/>
          <p:cNvSpPr/>
          <p:nvPr/>
        </p:nvSpPr>
        <p:spPr>
          <a:xfrm>
            <a:off x="1379593" y="3930013"/>
            <a:ext cx="5797452" cy="6841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smtClean="0"/>
              <a:t>Driver </a:t>
            </a:r>
            <a:r>
              <a:rPr lang="de-DE" sz="1200" dirty="0" err="1" smtClean="0"/>
              <a:t>Assignment</a:t>
            </a:r>
            <a:endParaRPr lang="de-DE" sz="12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Host Driver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79593" y="1527640"/>
            <a:ext cx="2008261" cy="736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SPS : CX2030</a:t>
            </a:r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Physical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err="1" smtClean="0"/>
              <a:t>Ip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</a:t>
            </a:r>
            <a:endParaRPr lang="de-DE" sz="1000" dirty="0" smtClean="0"/>
          </a:p>
          <a:p>
            <a:pPr marL="171450" indent="-171450">
              <a:buFontTx/>
              <a:buChar char="-"/>
            </a:pPr>
            <a:r>
              <a:rPr lang="de-DE" sz="1000" dirty="0" smtClean="0"/>
              <a:t>…</a:t>
            </a:r>
          </a:p>
        </p:txBody>
      </p:sp>
      <p:sp>
        <p:nvSpPr>
          <p:cNvPr id="5" name="Rechteck 4"/>
          <p:cNvSpPr/>
          <p:nvPr/>
        </p:nvSpPr>
        <p:spPr>
          <a:xfrm>
            <a:off x="2055129" y="5019690"/>
            <a:ext cx="1008403" cy="623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CX2030.dll</a:t>
            </a:r>
          </a:p>
        </p:txBody>
      </p:sp>
      <p:sp>
        <p:nvSpPr>
          <p:cNvPr id="6" name="Rechteck 5"/>
          <p:cNvSpPr/>
          <p:nvPr/>
        </p:nvSpPr>
        <p:spPr>
          <a:xfrm>
            <a:off x="4315206" y="5261667"/>
            <a:ext cx="999858" cy="623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CX2030.xml</a:t>
            </a:r>
          </a:p>
        </p:txBody>
      </p:sp>
      <p:sp>
        <p:nvSpPr>
          <p:cNvPr id="7" name="Rechteck 6"/>
          <p:cNvSpPr/>
          <p:nvPr/>
        </p:nvSpPr>
        <p:spPr>
          <a:xfrm>
            <a:off x="5168784" y="1528440"/>
            <a:ext cx="2008261" cy="736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SPS : </a:t>
            </a:r>
            <a:r>
              <a:rPr lang="de-DE" dirty="0" err="1" smtClean="0"/>
              <a:t>xxxx</a:t>
            </a:r>
            <a:endParaRPr lang="de-DE" dirty="0" smtClean="0"/>
          </a:p>
        </p:txBody>
      </p:sp>
      <p:sp>
        <p:nvSpPr>
          <p:cNvPr id="11" name="Rechteck 10"/>
          <p:cNvSpPr/>
          <p:nvPr/>
        </p:nvSpPr>
        <p:spPr>
          <a:xfrm>
            <a:off x="8122779" y="6442149"/>
            <a:ext cx="180000" cy="18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000" dirty="0" smtClean="0"/>
          </a:p>
          <a:p>
            <a:pPr algn="ctr"/>
            <a:endParaRPr lang="de-DE" sz="1000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8302779" y="6347483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Manufacturer</a:t>
            </a:r>
            <a:r>
              <a:rPr lang="de-DE" dirty="0" smtClean="0"/>
              <a:t> Software/Hardware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387854" y="3057585"/>
            <a:ext cx="893639" cy="57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DDR</a:t>
            </a:r>
          </a:p>
        </p:txBody>
      </p:sp>
      <p:sp>
        <p:nvSpPr>
          <p:cNvPr id="16" name="Rechteck 15"/>
          <p:cNvSpPr/>
          <p:nvPr/>
        </p:nvSpPr>
        <p:spPr>
          <a:xfrm>
            <a:off x="4448784" y="4008238"/>
            <a:ext cx="720000" cy="57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VR MR</a:t>
            </a:r>
          </a:p>
        </p:txBody>
      </p:sp>
      <p:sp>
        <p:nvSpPr>
          <p:cNvPr id="17" name="Rechteck 16"/>
          <p:cNvSpPr/>
          <p:nvPr/>
        </p:nvSpPr>
        <p:spPr>
          <a:xfrm>
            <a:off x="4281493" y="3057585"/>
            <a:ext cx="887291" cy="57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VR</a:t>
            </a:r>
          </a:p>
        </p:txBody>
      </p:sp>
      <p:sp>
        <p:nvSpPr>
          <p:cNvPr id="18" name="Rechteck 17"/>
          <p:cNvSpPr/>
          <p:nvPr/>
        </p:nvSpPr>
        <p:spPr>
          <a:xfrm>
            <a:off x="3387855" y="3992993"/>
            <a:ext cx="720000" cy="57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DDR MR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63549" y="6442149"/>
            <a:ext cx="180000" cy="18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5843549" y="6347483"/>
            <a:ext cx="195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Tapako</a:t>
            </a:r>
            <a:r>
              <a:rPr lang="de-DE" dirty="0" smtClean="0"/>
              <a:t> Framework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216229" y="5261667"/>
            <a:ext cx="1008403" cy="623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xxxx.dll</a:t>
            </a:r>
          </a:p>
        </p:txBody>
      </p:sp>
      <p:sp>
        <p:nvSpPr>
          <p:cNvPr id="22" name="Rechteck 21"/>
          <p:cNvSpPr/>
          <p:nvPr/>
        </p:nvSpPr>
        <p:spPr>
          <a:xfrm>
            <a:off x="5408696" y="5019690"/>
            <a:ext cx="999858" cy="6238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xxxx.xml</a:t>
            </a:r>
          </a:p>
        </p:txBody>
      </p:sp>
      <p:cxnSp>
        <p:nvCxnSpPr>
          <p:cNvPr id="28" name="Gewinkelte Verbindung 27"/>
          <p:cNvCxnSpPr>
            <a:stCxn id="17" idx="2"/>
            <a:endCxn id="16" idx="0"/>
          </p:cNvCxnSpPr>
          <p:nvPr/>
        </p:nvCxnSpPr>
        <p:spPr>
          <a:xfrm rot="16200000" flipH="1">
            <a:off x="4579635" y="3779088"/>
            <a:ext cx="374653" cy="8364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15" idx="2"/>
            <a:endCxn id="18" idx="0"/>
          </p:cNvCxnSpPr>
          <p:nvPr/>
        </p:nvCxnSpPr>
        <p:spPr>
          <a:xfrm rot="5400000">
            <a:off x="3611561" y="3769880"/>
            <a:ext cx="359408" cy="8681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18" idx="2"/>
            <a:endCxn id="5" idx="0"/>
          </p:cNvCxnSpPr>
          <p:nvPr/>
        </p:nvCxnSpPr>
        <p:spPr>
          <a:xfrm rot="5400000">
            <a:off x="2928245" y="4200079"/>
            <a:ext cx="450697" cy="11885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winkelte Verbindung 37"/>
          <p:cNvCxnSpPr>
            <a:stCxn id="16" idx="2"/>
            <a:endCxn id="6" idx="0"/>
          </p:cNvCxnSpPr>
          <p:nvPr/>
        </p:nvCxnSpPr>
        <p:spPr>
          <a:xfrm rot="16200000" flipH="1">
            <a:off x="4473245" y="4919776"/>
            <a:ext cx="677429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18" idx="2"/>
            <a:endCxn id="21" idx="0"/>
          </p:cNvCxnSpPr>
          <p:nvPr/>
        </p:nvCxnSpPr>
        <p:spPr>
          <a:xfrm rot="5400000">
            <a:off x="3387806" y="4901618"/>
            <a:ext cx="692674" cy="2742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stCxn id="16" idx="2"/>
            <a:endCxn id="22" idx="0"/>
          </p:cNvCxnSpPr>
          <p:nvPr/>
        </p:nvCxnSpPr>
        <p:spPr>
          <a:xfrm rot="16200000" flipH="1">
            <a:off x="5140978" y="4252043"/>
            <a:ext cx="435452" cy="1099841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7" idx="1"/>
            <a:endCxn id="104" idx="0"/>
          </p:cNvCxnSpPr>
          <p:nvPr/>
        </p:nvCxnSpPr>
        <p:spPr>
          <a:xfrm rot="10800000" flipV="1">
            <a:off x="4726726" y="1896599"/>
            <a:ext cx="442058" cy="546174"/>
          </a:xfrm>
          <a:prstGeom prst="bentConnector2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winkelte Verbindung 76"/>
          <p:cNvCxnSpPr>
            <a:stCxn id="4" idx="3"/>
            <a:endCxn id="104" idx="0"/>
          </p:cNvCxnSpPr>
          <p:nvPr/>
        </p:nvCxnSpPr>
        <p:spPr>
          <a:xfrm>
            <a:off x="3387854" y="1895799"/>
            <a:ext cx="1338872" cy="546974"/>
          </a:xfrm>
          <a:prstGeom prst="bentConnector2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Legende mit Pfeil nach links 88"/>
          <p:cNvSpPr/>
          <p:nvPr/>
        </p:nvSpPr>
        <p:spPr>
          <a:xfrm>
            <a:off x="7177045" y="2392271"/>
            <a:ext cx="3564901" cy="1207617"/>
          </a:xfrm>
          <a:prstGeom prst="leftArrowCallout">
            <a:avLst>
              <a:gd name="adj1" fmla="val 21214"/>
              <a:gd name="adj2" fmla="val 25000"/>
              <a:gd name="adj3" fmla="val 21214"/>
              <a:gd name="adj4" fmla="val 9281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Facade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r>
              <a:rPr lang="de-DE" dirty="0" smtClean="0"/>
              <a:t> </a:t>
            </a:r>
            <a:r>
              <a:rPr lang="de-DE" dirty="0" err="1" smtClean="0"/>
              <a:t>delegating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Device Information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merges</a:t>
            </a:r>
            <a:r>
              <a:rPr lang="de-DE" dirty="0" smtClean="0"/>
              <a:t> </a:t>
            </a:r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endParaRPr lang="de-DE" dirty="0"/>
          </a:p>
        </p:txBody>
      </p:sp>
      <p:sp>
        <p:nvSpPr>
          <p:cNvPr id="90" name="Legende mit Pfeil nach links 89"/>
          <p:cNvSpPr/>
          <p:nvPr/>
        </p:nvSpPr>
        <p:spPr>
          <a:xfrm>
            <a:off x="7177045" y="3694554"/>
            <a:ext cx="3564901" cy="1061698"/>
          </a:xfrm>
          <a:prstGeom prst="leftArrowCallout">
            <a:avLst>
              <a:gd name="adj1" fmla="val 21214"/>
              <a:gd name="adj2" fmla="val 25000"/>
              <a:gd name="adj3" fmla="val 24369"/>
              <a:gd name="adj4" fmla="val 932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Links </a:t>
            </a:r>
            <a:r>
              <a:rPr lang="de-DE" dirty="0" err="1" smtClean="0"/>
              <a:t>drivers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informations</a:t>
            </a:r>
            <a:r>
              <a:rPr lang="de-DE" dirty="0" smtClean="0"/>
              <a:t> e.g. MAC-</a:t>
            </a:r>
            <a:r>
              <a:rPr lang="de-DE" dirty="0" err="1" smtClean="0"/>
              <a:t>Address</a:t>
            </a:r>
            <a:endParaRPr lang="de-DE" dirty="0"/>
          </a:p>
        </p:txBody>
      </p:sp>
      <p:sp>
        <p:nvSpPr>
          <p:cNvPr id="113" name="Rechteck 112"/>
          <p:cNvSpPr/>
          <p:nvPr/>
        </p:nvSpPr>
        <p:spPr>
          <a:xfrm>
            <a:off x="4381708" y="6446382"/>
            <a:ext cx="180000" cy="18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200" dirty="0" smtClean="0"/>
          </a:p>
        </p:txBody>
      </p:sp>
      <p:sp>
        <p:nvSpPr>
          <p:cNvPr id="114" name="Textfeld 113"/>
          <p:cNvSpPr txBox="1"/>
          <p:nvPr/>
        </p:nvSpPr>
        <p:spPr>
          <a:xfrm>
            <a:off x="4561708" y="6347483"/>
            <a:ext cx="68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Layer</a:t>
            </a:r>
          </a:p>
        </p:txBody>
      </p:sp>
      <p:cxnSp>
        <p:nvCxnSpPr>
          <p:cNvPr id="115" name="Gewinkelte Verbindung 114"/>
          <p:cNvCxnSpPr>
            <a:stCxn id="16" idx="2"/>
            <a:endCxn id="120" idx="0"/>
          </p:cNvCxnSpPr>
          <p:nvPr/>
        </p:nvCxnSpPr>
        <p:spPr>
          <a:xfrm rot="16200000" flipH="1">
            <a:off x="5704993" y="3688028"/>
            <a:ext cx="294960" cy="2087379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501664" y="4879198"/>
            <a:ext cx="788997" cy="623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 smtClean="0"/>
          </a:p>
        </p:txBody>
      </p:sp>
      <p:sp>
        <p:nvSpPr>
          <p:cNvPr id="39" name="Rechteck 38"/>
          <p:cNvSpPr/>
          <p:nvPr/>
        </p:nvSpPr>
        <p:spPr>
          <a:xfrm>
            <a:off x="5171957" y="3057585"/>
            <a:ext cx="887291" cy="57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20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Hinweise zur Prozedur: „</a:t>
            </a:r>
            <a:r>
              <a:rPr lang="de-DE" dirty="0" err="1" smtClean="0"/>
              <a:t>Get</a:t>
            </a:r>
            <a:r>
              <a:rPr lang="de-DE" dirty="0" smtClean="0"/>
              <a:t> Host Driver“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VR liefert nicht zwangsweise neue </a:t>
            </a:r>
            <a:r>
              <a:rPr lang="de-DE" dirty="0"/>
              <a:t>I</a:t>
            </a:r>
            <a:r>
              <a:rPr lang="de-DE" dirty="0" smtClean="0"/>
              <a:t>nformationen zurück, eine SPS kann theoretisch auch ohne </a:t>
            </a:r>
            <a:r>
              <a:rPr lang="de-DE" dirty="0" err="1" smtClean="0"/>
              <a:t>Instanzspezifische</a:t>
            </a:r>
            <a:r>
              <a:rPr lang="de-DE" dirty="0" smtClean="0"/>
              <a:t> Informationen agieren</a:t>
            </a:r>
          </a:p>
          <a:p>
            <a:r>
              <a:rPr lang="de-DE" dirty="0" smtClean="0"/>
              <a:t>Verschiedene MAC-Adressen verschiedener SPS-Modell können auf denselben SPS-Treiber verweisen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47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Peripheral</a:t>
            </a:r>
            <a:r>
              <a:rPr lang="de-DE" dirty="0" smtClean="0"/>
              <a:t> Scan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303587" y="1494164"/>
            <a:ext cx="1880075" cy="564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SPS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303587" y="2848625"/>
            <a:ext cx="1880075" cy="2751702"/>
            <a:chOff x="3481873" y="1555313"/>
            <a:chExt cx="1870817" cy="2751702"/>
          </a:xfrm>
        </p:grpSpPr>
        <p:sp>
          <p:nvSpPr>
            <p:cNvPr id="4" name="Rechteck 3"/>
            <p:cNvSpPr/>
            <p:nvPr/>
          </p:nvSpPr>
          <p:spPr>
            <a:xfrm>
              <a:off x="3481873" y="1555313"/>
              <a:ext cx="1870817" cy="275170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Communication Channels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3696145" y="2236893"/>
              <a:ext cx="1442281" cy="40309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Standard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3696145" y="2680734"/>
              <a:ext cx="1442281" cy="4187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Field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3696145" y="3140219"/>
              <a:ext cx="1442281" cy="41874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Basic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3696145" y="3599704"/>
              <a:ext cx="1442281" cy="4187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Primitive</a:t>
              </a: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6657174" y="540300"/>
            <a:ext cx="4383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noted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fullfill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CC (e.g. The </a:t>
            </a:r>
            <a:r>
              <a:rPr lang="de-DE" dirty="0" err="1" smtClean="0"/>
              <a:t>Beckhoff</a:t>
            </a:r>
            <a:r>
              <a:rPr lang="de-DE" dirty="0" smtClean="0"/>
              <a:t> Scan </a:t>
            </a:r>
            <a:r>
              <a:rPr lang="de-DE" dirty="0" err="1" smtClean="0"/>
              <a:t>performs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NGDs, Standard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way</a:t>
            </a:r>
            <a:r>
              <a:rPr lang="de-DE" dirty="0" smtClean="0"/>
              <a:t>)</a:t>
            </a:r>
          </a:p>
          <a:p>
            <a:r>
              <a:rPr lang="de-DE" dirty="0" smtClean="0"/>
              <a:t>-&gt;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/>
              <a:t>,</a:t>
            </a:r>
            <a:r>
              <a:rPr lang="de-DE" dirty="0" smtClean="0"/>
              <a:t> just 1 </a:t>
            </a:r>
            <a:r>
              <a:rPr lang="de-DE" dirty="0" err="1" smtClean="0"/>
              <a:t>driver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Communication Channels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657174" y="2636379"/>
            <a:ext cx="4383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Eine Lösung wäre, CCs als Devices zu </a:t>
            </a:r>
            <a:r>
              <a:rPr lang="de-DE" dirty="0" err="1" smtClean="0"/>
              <a:t>behanden</a:t>
            </a:r>
            <a:r>
              <a:rPr lang="de-DE" dirty="0" smtClean="0"/>
              <a:t>, dann könnte im DIM ein Treiber zu verschiedenen CCs delegiert werden. Allerdings ist es möglich, dass </a:t>
            </a:r>
            <a:r>
              <a:rPr lang="de-DE" dirty="0" smtClean="0">
                <a:solidFill>
                  <a:srgbClr val="FF0000"/>
                </a:solidFill>
              </a:rPr>
              <a:t>das Verhalten der CCDs vom </a:t>
            </a:r>
            <a:r>
              <a:rPr lang="de-DE" dirty="0">
                <a:solidFill>
                  <a:srgbClr val="FF0000"/>
                </a:solidFill>
              </a:rPr>
              <a:t>K</a:t>
            </a:r>
            <a:r>
              <a:rPr lang="de-DE" dirty="0" smtClean="0">
                <a:solidFill>
                  <a:srgbClr val="FF0000"/>
                </a:solidFill>
              </a:rPr>
              <a:t>ontext (dem Model der SPS) abhängt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-&gt; Die einfachste Lösung ist es, dass Hersteller die CCDs in den Host-Treiber einbetten, und diese intern aufrufen, solange kein allgemeiner Standard definiert ist.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303587" y="2047627"/>
            <a:ext cx="1880075" cy="2591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Host Driver</a:t>
            </a:r>
          </a:p>
        </p:txBody>
      </p:sp>
      <p:sp>
        <p:nvSpPr>
          <p:cNvPr id="37" name="Flussdiagramm: Prozess 36"/>
          <p:cNvSpPr/>
          <p:nvPr/>
        </p:nvSpPr>
        <p:spPr>
          <a:xfrm>
            <a:off x="3564546" y="2848625"/>
            <a:ext cx="2531454" cy="2751702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Peripheral</a:t>
            </a:r>
            <a:r>
              <a:rPr lang="de-D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Scan </a:t>
            </a:r>
            <a:r>
              <a:rPr lang="de-D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Recursion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8" name="Diagramm 37"/>
          <p:cNvGraphicFramePr/>
          <p:nvPr>
            <p:extLst>
              <p:ext uri="{D42A27DB-BD31-4B8C-83A1-F6EECF244321}">
                <p14:modId xmlns:p14="http://schemas.microsoft.com/office/powerpoint/2010/main" val="2149495099"/>
              </p:ext>
            </p:extLst>
          </p:nvPr>
        </p:nvGraphicFramePr>
        <p:xfrm>
          <a:off x="3677065" y="3461045"/>
          <a:ext cx="2306415" cy="196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Pfeil nach rechts 38"/>
          <p:cNvSpPr/>
          <p:nvPr/>
        </p:nvSpPr>
        <p:spPr>
          <a:xfrm>
            <a:off x="3183664" y="4161204"/>
            <a:ext cx="380882" cy="56804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 rot="5400000">
            <a:off x="1976971" y="2297949"/>
            <a:ext cx="533308" cy="56804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22563" cy="1325563"/>
          </a:xfrm>
        </p:spPr>
        <p:txBody>
          <a:bodyPr/>
          <a:lstStyle/>
          <a:p>
            <a:r>
              <a:rPr lang="de-DE" dirty="0" smtClean="0"/>
              <a:t>Communication Channel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 smtClean="0"/>
              <a:t>Treiberverhalten vom </a:t>
            </a:r>
            <a:r>
              <a:rPr lang="de-DE" dirty="0"/>
              <a:t>Gerätemodell </a:t>
            </a:r>
            <a:r>
              <a:rPr lang="de-DE" dirty="0" smtClean="0">
                <a:solidFill>
                  <a:srgbClr val="FF0000"/>
                </a:solidFill>
              </a:rPr>
              <a:t>und Kontext </a:t>
            </a:r>
            <a:r>
              <a:rPr lang="de-DE" dirty="0" smtClean="0"/>
              <a:t>abhängig</a:t>
            </a:r>
          </a:p>
          <a:p>
            <a:r>
              <a:rPr lang="de-DE" dirty="0" err="1" smtClean="0"/>
              <a:t>Phantomskills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Treiberverhalten vom Gerätemodell abhängig</a:t>
            </a:r>
          </a:p>
          <a:p>
            <a:r>
              <a:rPr lang="de-DE" dirty="0" err="1" smtClean="0"/>
              <a:t>Produktivskills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6222051" y="365125"/>
            <a:ext cx="4622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Device</a:t>
            </a:r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416965" y="365125"/>
            <a:ext cx="966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Vs.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49479" y="4512178"/>
            <a:ext cx="101951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3600" dirty="0" smtClean="0"/>
              <a:t>SIND DEVICE TREIBER WIRKLICH UNABHÄNGIG VOM KONTEXT? -&gt; ANLYSE VON KONTEXTABHÄNGIGKEITEN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264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Peripheral</a:t>
            </a:r>
            <a:r>
              <a:rPr lang="de-DE" dirty="0" smtClean="0"/>
              <a:t> Scan - Allgemeines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 es möglich eine Prozedur für alle Geräteklassen anzuwenden?</a:t>
            </a:r>
          </a:p>
          <a:p>
            <a:pPr lvl="1"/>
            <a:r>
              <a:rPr lang="de-DE" dirty="0" smtClean="0"/>
              <a:t>Bedingung 1: Schnittstellenidentität – CCs und Devices müssen die gleiche Schnittstelle implementieren, d.h. beide müssen definierte Funktionen bereitstellen</a:t>
            </a:r>
          </a:p>
          <a:p>
            <a:pPr lvl="1"/>
            <a:r>
              <a:rPr lang="de-DE" dirty="0" smtClean="0"/>
              <a:t>Bedingung 2: </a:t>
            </a:r>
            <a:r>
              <a:rPr lang="de-DE" dirty="0" err="1" smtClean="0"/>
              <a:t>Referenzierbarkeit</a:t>
            </a:r>
            <a:r>
              <a:rPr lang="de-DE" dirty="0" smtClean="0"/>
              <a:t> – CCs bzw. Devices und Treiber müssen eindeutig zuzuordnen sein</a:t>
            </a:r>
          </a:p>
          <a:p>
            <a:pPr lvl="1"/>
            <a:r>
              <a:rPr lang="de-DE" dirty="0" smtClean="0"/>
              <a:t>Bedingung 3: Kontext Sicherheit – Kontextabhängigkeiten müssen in die </a:t>
            </a:r>
            <a:r>
              <a:rPr lang="de-DE" dirty="0"/>
              <a:t>W</a:t>
            </a:r>
            <a:r>
              <a:rPr lang="de-DE" dirty="0" smtClean="0"/>
              <a:t>ahl der Treiber einbezogen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13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Schnittstellenidentität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bietet sich an, die in AKOMI definierte </a:t>
            </a:r>
            <a:r>
              <a:rPr lang="de-DE" dirty="0" err="1" smtClean="0"/>
              <a:t>IDevice</a:t>
            </a:r>
            <a:r>
              <a:rPr lang="de-DE" dirty="0" smtClean="0"/>
              <a:t>-Schnittstelle zu verwenden</a:t>
            </a:r>
          </a:p>
          <a:p>
            <a:r>
              <a:rPr lang="de-DE" dirty="0" smtClean="0"/>
              <a:t>CCs können entweder auf komplette Gerätetreiber zugreifen (identisch zu Device Treibern) oder CCs können eine nicht spezifizierte Basisklasse der </a:t>
            </a:r>
            <a:r>
              <a:rPr lang="de-DE" dirty="0" err="1" smtClean="0"/>
              <a:t>Idevice</a:t>
            </a:r>
            <a:r>
              <a:rPr lang="de-DE" dirty="0" smtClean="0"/>
              <a:t>-Schnittstelle implementieren und die Suchstrategien als Treiber laden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1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862696" y="3307911"/>
            <a:ext cx="717847" cy="13972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RJ-45</a:t>
            </a:r>
          </a:p>
        </p:txBody>
      </p:sp>
      <p:sp>
        <p:nvSpPr>
          <p:cNvPr id="10" name="Rechteck 9"/>
          <p:cNvSpPr/>
          <p:nvPr/>
        </p:nvSpPr>
        <p:spPr>
          <a:xfrm>
            <a:off x="5956414" y="3307911"/>
            <a:ext cx="795474" cy="2378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956414" y="3690335"/>
            <a:ext cx="795473" cy="2378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 2</a:t>
            </a:r>
          </a:p>
        </p:txBody>
      </p:sp>
      <p:sp>
        <p:nvSpPr>
          <p:cNvPr id="12" name="Rechteck 11"/>
          <p:cNvSpPr/>
          <p:nvPr/>
        </p:nvSpPr>
        <p:spPr>
          <a:xfrm>
            <a:off x="5956414" y="4072759"/>
            <a:ext cx="795473" cy="2378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 3</a:t>
            </a:r>
          </a:p>
        </p:txBody>
      </p:sp>
      <p:sp>
        <p:nvSpPr>
          <p:cNvPr id="75" name="Rechteck 74"/>
          <p:cNvSpPr/>
          <p:nvPr/>
        </p:nvSpPr>
        <p:spPr>
          <a:xfrm>
            <a:off x="5965313" y="4455184"/>
            <a:ext cx="777673" cy="2378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 Sicherheit</a:t>
            </a:r>
            <a:endParaRPr lang="de-DE" dirty="0"/>
          </a:p>
        </p:txBody>
      </p:sp>
      <p:sp>
        <p:nvSpPr>
          <p:cNvPr id="4" name="Flussdiagramm: Prozess 3"/>
          <p:cNvSpPr/>
          <p:nvPr/>
        </p:nvSpPr>
        <p:spPr>
          <a:xfrm>
            <a:off x="774452" y="1690688"/>
            <a:ext cx="2041733" cy="69358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Siemens SPS</a:t>
            </a:r>
            <a:endParaRPr lang="de-DE" dirty="0"/>
          </a:p>
        </p:txBody>
      </p:sp>
      <p:sp>
        <p:nvSpPr>
          <p:cNvPr id="5" name="Flussdiagramm: Prozess 4"/>
          <p:cNvSpPr/>
          <p:nvPr/>
        </p:nvSpPr>
        <p:spPr>
          <a:xfrm>
            <a:off x="774452" y="2978209"/>
            <a:ext cx="2041733" cy="69358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Beckhoff</a:t>
            </a:r>
            <a:r>
              <a:rPr lang="de-DE" dirty="0" smtClean="0"/>
              <a:t> SPS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774453" y="4265730"/>
            <a:ext cx="2041733" cy="69358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Flussdiagramm: Prozess 7"/>
          <p:cNvSpPr/>
          <p:nvPr/>
        </p:nvSpPr>
        <p:spPr>
          <a:xfrm>
            <a:off x="4580544" y="3320041"/>
            <a:ext cx="1375870" cy="137297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IO-Link Master</a:t>
            </a:r>
            <a:endParaRPr lang="de-DE" dirty="0"/>
          </a:p>
        </p:txBody>
      </p:sp>
      <p:cxnSp>
        <p:nvCxnSpPr>
          <p:cNvPr id="14" name="Gewinkelte Verbindung 13"/>
          <p:cNvCxnSpPr>
            <a:stCxn id="4" idx="3"/>
            <a:endCxn id="9" idx="1"/>
          </p:cNvCxnSpPr>
          <p:nvPr/>
        </p:nvCxnSpPr>
        <p:spPr>
          <a:xfrm>
            <a:off x="2816185" y="2037483"/>
            <a:ext cx="1046511" cy="19690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3"/>
            <a:endCxn id="9" idx="1"/>
          </p:cNvCxnSpPr>
          <p:nvPr/>
        </p:nvCxnSpPr>
        <p:spPr>
          <a:xfrm>
            <a:off x="2816185" y="3325004"/>
            <a:ext cx="1046511" cy="6815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7" idx="3"/>
            <a:endCxn id="9" idx="1"/>
          </p:cNvCxnSpPr>
          <p:nvPr/>
        </p:nvCxnSpPr>
        <p:spPr>
          <a:xfrm flipV="1">
            <a:off x="2816186" y="4006530"/>
            <a:ext cx="1046510" cy="60599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ussdiagramm: Prozess 28"/>
          <p:cNvSpPr/>
          <p:nvPr/>
        </p:nvSpPr>
        <p:spPr>
          <a:xfrm>
            <a:off x="7743203" y="1158367"/>
            <a:ext cx="1358070" cy="69358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Siemens IO-Link CCD</a:t>
            </a:r>
            <a:endParaRPr lang="de-DE" dirty="0"/>
          </a:p>
        </p:txBody>
      </p:sp>
      <p:sp>
        <p:nvSpPr>
          <p:cNvPr id="30" name="Flussdiagramm: Prozess 29"/>
          <p:cNvSpPr/>
          <p:nvPr/>
        </p:nvSpPr>
        <p:spPr>
          <a:xfrm>
            <a:off x="7743203" y="2470833"/>
            <a:ext cx="1358070" cy="69358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Beckhoff</a:t>
            </a:r>
            <a:r>
              <a:rPr lang="de-DE" dirty="0" smtClean="0"/>
              <a:t> IO-Link CCD</a:t>
            </a:r>
            <a:endParaRPr lang="de-DE" dirty="0"/>
          </a:p>
        </p:txBody>
      </p:sp>
      <p:sp>
        <p:nvSpPr>
          <p:cNvPr id="31" name="Flussdiagramm: Prozess 30"/>
          <p:cNvSpPr/>
          <p:nvPr/>
        </p:nvSpPr>
        <p:spPr>
          <a:xfrm>
            <a:off x="7743202" y="3811907"/>
            <a:ext cx="1358070" cy="69358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 IO-Link CCD</a:t>
            </a:r>
            <a:endParaRPr lang="de-DE" dirty="0"/>
          </a:p>
        </p:txBody>
      </p:sp>
      <p:sp>
        <p:nvSpPr>
          <p:cNvPr id="32" name="Flussdiagramm: Prozess 31"/>
          <p:cNvSpPr/>
          <p:nvPr/>
        </p:nvSpPr>
        <p:spPr>
          <a:xfrm>
            <a:off x="7743203" y="4937001"/>
            <a:ext cx="1358070" cy="69358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5" name="Flussdiagramm: Prozess 34"/>
          <p:cNvSpPr/>
          <p:nvPr/>
        </p:nvSpPr>
        <p:spPr>
          <a:xfrm>
            <a:off x="774452" y="5553251"/>
            <a:ext cx="2041733" cy="693589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de-DE" dirty="0"/>
          </a:p>
        </p:txBody>
      </p:sp>
      <p:cxnSp>
        <p:nvCxnSpPr>
          <p:cNvPr id="36" name="Gewinkelte Verbindung 35"/>
          <p:cNvCxnSpPr>
            <a:stCxn id="35" idx="3"/>
            <a:endCxn id="9" idx="1"/>
          </p:cNvCxnSpPr>
          <p:nvPr/>
        </p:nvCxnSpPr>
        <p:spPr>
          <a:xfrm flipV="1">
            <a:off x="2816185" y="4006530"/>
            <a:ext cx="1046511" cy="18935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10" idx="3"/>
            <a:endCxn id="29" idx="1"/>
          </p:cNvCxnSpPr>
          <p:nvPr/>
        </p:nvCxnSpPr>
        <p:spPr>
          <a:xfrm flipV="1">
            <a:off x="6751888" y="1505162"/>
            <a:ext cx="991315" cy="19216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Gewinkelte Verbindung 44"/>
          <p:cNvCxnSpPr>
            <a:stCxn id="10" idx="3"/>
            <a:endCxn id="30" idx="1"/>
          </p:cNvCxnSpPr>
          <p:nvPr/>
        </p:nvCxnSpPr>
        <p:spPr>
          <a:xfrm flipV="1">
            <a:off x="6751888" y="2817628"/>
            <a:ext cx="991315" cy="6092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Gewinkelte Verbindung 47"/>
          <p:cNvCxnSpPr>
            <a:stCxn id="10" idx="3"/>
            <a:endCxn id="31" idx="1"/>
          </p:cNvCxnSpPr>
          <p:nvPr/>
        </p:nvCxnSpPr>
        <p:spPr>
          <a:xfrm>
            <a:off x="6751888" y="3426829"/>
            <a:ext cx="991314" cy="73187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Gewinkelte Verbindung 50"/>
          <p:cNvCxnSpPr>
            <a:stCxn id="10" idx="3"/>
            <a:endCxn id="32" idx="1"/>
          </p:cNvCxnSpPr>
          <p:nvPr/>
        </p:nvCxnSpPr>
        <p:spPr>
          <a:xfrm>
            <a:off x="6751888" y="3426829"/>
            <a:ext cx="991315" cy="18569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Flussdiagramm: Prozess 54"/>
          <p:cNvSpPr/>
          <p:nvPr/>
        </p:nvSpPr>
        <p:spPr>
          <a:xfrm>
            <a:off x="9973653" y="3118318"/>
            <a:ext cx="1358070" cy="693589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IO-Link Device</a:t>
            </a:r>
            <a:endParaRPr lang="de-DE" dirty="0"/>
          </a:p>
        </p:txBody>
      </p:sp>
      <p:sp>
        <p:nvSpPr>
          <p:cNvPr id="57" name="Legende mit Pfeil in vier Richtungen 56"/>
          <p:cNvSpPr/>
          <p:nvPr/>
        </p:nvSpPr>
        <p:spPr>
          <a:xfrm>
            <a:off x="6829608" y="3030388"/>
            <a:ext cx="854579" cy="797224"/>
          </a:xfrm>
          <a:prstGeom prst="quad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</a:p>
        </p:txBody>
      </p:sp>
      <p:cxnSp>
        <p:nvCxnSpPr>
          <p:cNvPr id="59" name="Gewinkelte Verbindung 58"/>
          <p:cNvCxnSpPr>
            <a:stCxn id="29" idx="3"/>
            <a:endCxn id="55" idx="1"/>
          </p:cNvCxnSpPr>
          <p:nvPr/>
        </p:nvCxnSpPr>
        <p:spPr>
          <a:xfrm>
            <a:off x="9101273" y="1505162"/>
            <a:ext cx="872380" cy="19599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stCxn id="30" idx="3"/>
            <a:endCxn id="55" idx="1"/>
          </p:cNvCxnSpPr>
          <p:nvPr/>
        </p:nvCxnSpPr>
        <p:spPr>
          <a:xfrm>
            <a:off x="9101273" y="2817628"/>
            <a:ext cx="872380" cy="64748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31" idx="3"/>
            <a:endCxn id="55" idx="1"/>
          </p:cNvCxnSpPr>
          <p:nvPr/>
        </p:nvCxnSpPr>
        <p:spPr>
          <a:xfrm flipV="1">
            <a:off x="9101272" y="3465113"/>
            <a:ext cx="872381" cy="6935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32" idx="3"/>
            <a:endCxn id="55" idx="1"/>
          </p:cNvCxnSpPr>
          <p:nvPr/>
        </p:nvCxnSpPr>
        <p:spPr>
          <a:xfrm flipV="1">
            <a:off x="9101273" y="3465113"/>
            <a:ext cx="872380" cy="181868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862696" y="1695841"/>
            <a:ext cx="2889191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Need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drivers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Communication Channel Device in </a:t>
            </a:r>
            <a:r>
              <a:rPr lang="de-DE" dirty="0" err="1" smtClean="0"/>
              <a:t>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contexts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44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493a80e7-2f6a-4749-aea7-dae3fa69167a"/>
</p:tagLst>
</file>

<file path=ppt/theme/theme1.xml><?xml version="1.0" encoding="utf-8"?>
<a:theme xmlns:a="http://schemas.openxmlformats.org/drawingml/2006/main" name="Tapak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pako" id="{32E092DA-0447-4B4D-9ACD-05E167E65A4C}" vid="{2F79DA45-746D-4E02-B23A-0AB5AADACC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Tapako</Template>
  <TotalTime>0</TotalTime>
  <Words>632</Words>
  <Application>Microsoft Office PowerPoint</Application>
  <PresentationFormat>Breitbild</PresentationFormat>
  <Paragraphs>144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Tapako</vt:lpstr>
      <vt:lpstr>Peripherieanalyse</vt:lpstr>
      <vt:lpstr>Universal Host Search</vt:lpstr>
      <vt:lpstr>Get Host Driver</vt:lpstr>
      <vt:lpstr>Hinweise zur Prozedur: „Get Host Driver“</vt:lpstr>
      <vt:lpstr>Peripheral Scan</vt:lpstr>
      <vt:lpstr>Communication Channel</vt:lpstr>
      <vt:lpstr>Peripheral Scan - Allgemeines</vt:lpstr>
      <vt:lpstr>Schnittstellenidentität</vt:lpstr>
      <vt:lpstr>Kontext Sicherheit</vt:lpstr>
      <vt:lpstr>Kontext Sicherheit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Peripherieanalyse</dc:title>
  <dc:creator>Markus Weber</dc:creator>
  <cp:lastModifiedBy>Markus Weber</cp:lastModifiedBy>
  <cp:revision>31</cp:revision>
  <dcterms:created xsi:type="dcterms:W3CDTF">2015-11-26T15:07:57Z</dcterms:created>
  <dcterms:modified xsi:type="dcterms:W3CDTF">2016-02-24T13:27:27Z</dcterms:modified>
</cp:coreProperties>
</file>