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601200" cy="12801600" type="A3"/>
  <p:notesSz cx="6858000" cy="9144000"/>
  <p:defaultTextStyle>
    <a:defPPr>
      <a:defRPr lang="de-DE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84" y="-18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35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5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0652" y="740833"/>
            <a:ext cx="1620203" cy="157767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046" y="740833"/>
            <a:ext cx="4700588" cy="157767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9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57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38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46" y="4314615"/>
            <a:ext cx="3160395" cy="1220300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80461" y="4314615"/>
            <a:ext cx="3160395" cy="1220300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9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5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1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46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3803" y="509694"/>
            <a:ext cx="5367338" cy="1092581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0061" y="2678854"/>
            <a:ext cx="3158729" cy="8756651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0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7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228A-BC69-441E-BFB9-D1761764A3A3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A181-35F9-4CB8-80E2-B077B12A2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512974" y="314688"/>
            <a:ext cx="5221288" cy="725487"/>
          </a:xfrm>
          <a:prstGeom prst="rect">
            <a:avLst/>
          </a:prstGeom>
        </p:spPr>
        <p:txBody>
          <a:bodyPr/>
          <a:lstStyle>
            <a:lvl1pPr algn="ctr" defTabSz="122191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/>
              <a:t>Datenfluss</a:t>
            </a:r>
            <a:r>
              <a:rPr lang="en-GB" sz="3200" dirty="0" smtClean="0"/>
              <a:t> engineering</a:t>
            </a:r>
            <a:endParaRPr lang="en-GB" sz="3200" dirty="0"/>
          </a:p>
        </p:txBody>
      </p:sp>
      <p:sp>
        <p:nvSpPr>
          <p:cNvPr id="3" name="Rechteck 2"/>
          <p:cNvSpPr/>
          <p:nvPr/>
        </p:nvSpPr>
        <p:spPr bwMode="auto">
          <a:xfrm>
            <a:off x="2120467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Model (IM)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Gerade Verbindung 7"/>
          <p:cNvCxnSpPr>
            <a:stCxn id="3" idx="2"/>
          </p:cNvCxnSpPr>
          <p:nvPr/>
        </p:nvCxnSpPr>
        <p:spPr bwMode="auto">
          <a:xfrm>
            <a:off x="2570466" y="1288232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hteck 4"/>
          <p:cNvSpPr/>
          <p:nvPr/>
        </p:nvSpPr>
        <p:spPr bwMode="auto">
          <a:xfrm>
            <a:off x="3130308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Logic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Gerade Verbindung 9"/>
          <p:cNvCxnSpPr>
            <a:stCxn id="5" idx="2"/>
          </p:cNvCxnSpPr>
          <p:nvPr/>
        </p:nvCxnSpPr>
        <p:spPr bwMode="auto">
          <a:xfrm>
            <a:off x="3580308" y="1288232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hteck 6"/>
          <p:cNvSpPr/>
          <p:nvPr/>
        </p:nvSpPr>
        <p:spPr bwMode="auto">
          <a:xfrm>
            <a:off x="6154900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PLC)</a:t>
            </a:r>
            <a:endParaRPr kumimoji="0" lang="en-GB" sz="10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Gerade Verbindung 11"/>
          <p:cNvCxnSpPr>
            <a:stCxn id="7" idx="2"/>
          </p:cNvCxnSpPr>
          <p:nvPr/>
        </p:nvCxnSpPr>
        <p:spPr bwMode="auto">
          <a:xfrm flipH="1">
            <a:off x="6604736" y="1288232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hteck 8"/>
          <p:cNvSpPr/>
          <p:nvPr/>
        </p:nvSpPr>
        <p:spPr bwMode="auto">
          <a:xfrm>
            <a:off x="7164740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en-GB" sz="10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Gerade Verbindung 13"/>
          <p:cNvCxnSpPr>
            <a:stCxn id="9" idx="2"/>
          </p:cNvCxnSpPr>
          <p:nvPr/>
        </p:nvCxnSpPr>
        <p:spPr bwMode="auto">
          <a:xfrm>
            <a:off x="7614740" y="1288232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hteck 10"/>
          <p:cNvSpPr/>
          <p:nvPr/>
        </p:nvSpPr>
        <p:spPr bwMode="auto">
          <a:xfrm>
            <a:off x="4140149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Gerade Verbindung 60"/>
          <p:cNvCxnSpPr>
            <a:stCxn id="11" idx="2"/>
          </p:cNvCxnSpPr>
          <p:nvPr/>
        </p:nvCxnSpPr>
        <p:spPr bwMode="auto">
          <a:xfrm>
            <a:off x="4590149" y="1288232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mit Pfeil 12"/>
          <p:cNvCxnSpPr/>
          <p:nvPr/>
        </p:nvCxnSpPr>
        <p:spPr bwMode="auto">
          <a:xfrm flipH="1">
            <a:off x="2617683" y="2523230"/>
            <a:ext cx="936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2570626" y="2739254"/>
            <a:ext cx="948871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5" name="Textfeld 14"/>
          <p:cNvSpPr txBox="1"/>
          <p:nvPr/>
        </p:nvSpPr>
        <p:spPr>
          <a:xfrm>
            <a:off x="2856069" y="2548263"/>
            <a:ext cx="421910" cy="22057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 smtClean="0"/>
              <a:t>av. skills*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5149990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Driver (e.g</a:t>
            </a:r>
            <a:r>
              <a:rPr lang="en-GB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PLC)</a:t>
            </a:r>
          </a:p>
        </p:txBody>
      </p:sp>
      <p:cxnSp>
        <p:nvCxnSpPr>
          <p:cNvPr id="17" name="Gerade Verbindung 71"/>
          <p:cNvCxnSpPr>
            <a:stCxn id="16" idx="2"/>
          </p:cNvCxnSpPr>
          <p:nvPr/>
        </p:nvCxnSpPr>
        <p:spPr bwMode="auto">
          <a:xfrm>
            <a:off x="5599990" y="1288231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hteck 17"/>
          <p:cNvSpPr/>
          <p:nvPr/>
        </p:nvSpPr>
        <p:spPr bwMode="auto">
          <a:xfrm>
            <a:off x="1110626" y="943236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Gerade Verbindung 106"/>
          <p:cNvCxnSpPr>
            <a:stCxn id="18" idx="2"/>
          </p:cNvCxnSpPr>
          <p:nvPr/>
        </p:nvCxnSpPr>
        <p:spPr bwMode="auto">
          <a:xfrm>
            <a:off x="1560626" y="1288232"/>
            <a:ext cx="0" cy="511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winkelte Verbindung 19"/>
          <p:cNvCxnSpPr/>
          <p:nvPr/>
        </p:nvCxnSpPr>
        <p:spPr bwMode="auto">
          <a:xfrm flipH="1">
            <a:off x="3630362" y="2895673"/>
            <a:ext cx="5127" cy="216000"/>
          </a:xfrm>
          <a:prstGeom prst="bentConnector3">
            <a:avLst>
              <a:gd name="adj1" fmla="val -251162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1" name="Rechteck 20"/>
          <p:cNvSpPr/>
          <p:nvPr/>
        </p:nvSpPr>
        <p:spPr bwMode="auto">
          <a:xfrm>
            <a:off x="4544817" y="1595565"/>
            <a:ext cx="10391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1508671" y="1927957"/>
            <a:ext cx="10391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527554" y="1927957"/>
            <a:ext cx="103910" cy="342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 bwMode="auto">
          <a:xfrm>
            <a:off x="1612581" y="1927956"/>
            <a:ext cx="191497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5" name="Textfeld 24"/>
          <p:cNvSpPr txBox="1"/>
          <p:nvPr/>
        </p:nvSpPr>
        <p:spPr>
          <a:xfrm>
            <a:off x="2728668" y="2282763"/>
            <a:ext cx="756000" cy="218113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/>
              <a:t>Get </a:t>
            </a:r>
            <a:r>
              <a:rPr lang="en-GB" sz="900" dirty="0" smtClean="0"/>
              <a:t>available </a:t>
            </a:r>
            <a:br>
              <a:rPr lang="en-GB" sz="900" dirty="0" smtClean="0"/>
            </a:br>
            <a:r>
              <a:rPr lang="en-GB" sz="900" dirty="0" smtClean="0"/>
              <a:t>skills*</a:t>
            </a:r>
            <a:endParaRPr lang="en-GB" sz="900" dirty="0"/>
          </a:p>
        </p:txBody>
      </p:sp>
      <p:sp>
        <p:nvSpPr>
          <p:cNvPr id="26" name="Textfeld 25"/>
          <p:cNvSpPr txBox="1"/>
          <p:nvPr/>
        </p:nvSpPr>
        <p:spPr>
          <a:xfrm>
            <a:off x="1809426" y="1432719"/>
            <a:ext cx="2556000" cy="1398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process sequence </a:t>
            </a: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1560626" y="1595565"/>
            <a:ext cx="2988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8" name="Textfeld 27"/>
          <p:cNvSpPr txBox="1"/>
          <p:nvPr/>
        </p:nvSpPr>
        <p:spPr>
          <a:xfrm>
            <a:off x="1798676" y="1776666"/>
            <a:ext cx="1548000" cy="12583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configuration</a:t>
            </a:r>
          </a:p>
        </p:txBody>
      </p:sp>
      <p:sp>
        <p:nvSpPr>
          <p:cNvPr id="29" name="Rechteck 28"/>
          <p:cNvSpPr/>
          <p:nvPr/>
        </p:nvSpPr>
        <p:spPr bwMode="auto">
          <a:xfrm>
            <a:off x="2518671" y="2520810"/>
            <a:ext cx="103910" cy="21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44817" y="2216610"/>
            <a:ext cx="103910" cy="21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 bwMode="auto">
          <a:xfrm>
            <a:off x="3627807" y="2214094"/>
            <a:ext cx="910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3711793" y="2014848"/>
            <a:ext cx="756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/>
              <a:t>Get </a:t>
            </a:r>
            <a:r>
              <a:rPr lang="en-GB" sz="900" dirty="0" smtClean="0"/>
              <a:t>required </a:t>
            </a:r>
          </a:p>
          <a:p>
            <a:pPr>
              <a:lnSpc>
                <a:spcPts val="1000"/>
              </a:lnSpc>
            </a:pPr>
            <a:r>
              <a:rPr lang="en-GB" sz="900" dirty="0" smtClean="0"/>
              <a:t>skill model*</a:t>
            </a:r>
            <a:endParaRPr lang="en-GB" sz="900" dirty="0"/>
          </a:p>
        </p:txBody>
      </p:sp>
      <p:cxnSp>
        <p:nvCxnSpPr>
          <p:cNvPr id="33" name="Gerade Verbindung mit Pfeil 32"/>
          <p:cNvCxnSpPr/>
          <p:nvPr/>
        </p:nvCxnSpPr>
        <p:spPr bwMode="auto">
          <a:xfrm flipH="1">
            <a:off x="3627807" y="2435014"/>
            <a:ext cx="910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34" name="Textfeld 33"/>
          <p:cNvSpPr txBox="1"/>
          <p:nvPr/>
        </p:nvSpPr>
        <p:spPr>
          <a:xfrm>
            <a:off x="3792166" y="2305340"/>
            <a:ext cx="648000" cy="1080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 smtClean="0"/>
              <a:t>re. skill model*</a:t>
            </a:r>
            <a:endParaRPr lang="en-GB" dirty="0"/>
          </a:p>
        </p:txBody>
      </p:sp>
      <p:sp>
        <p:nvSpPr>
          <p:cNvPr id="35" name="Rechteck 34"/>
          <p:cNvSpPr/>
          <p:nvPr/>
        </p:nvSpPr>
        <p:spPr bwMode="auto">
          <a:xfrm>
            <a:off x="1508671" y="1498414"/>
            <a:ext cx="10391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835326" y="2945318"/>
            <a:ext cx="540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Match skills*</a:t>
            </a:r>
            <a:endParaRPr lang="en-GB" sz="900" dirty="0"/>
          </a:p>
        </p:txBody>
      </p:sp>
      <p:cxnSp>
        <p:nvCxnSpPr>
          <p:cNvPr id="37" name="Gerade Verbindung mit Pfeil 36"/>
          <p:cNvCxnSpPr/>
          <p:nvPr/>
        </p:nvCxnSpPr>
        <p:spPr bwMode="auto">
          <a:xfrm>
            <a:off x="3630362" y="3357313"/>
            <a:ext cx="1918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3902706" y="3206152"/>
            <a:ext cx="1368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Send abstract process model</a:t>
            </a:r>
            <a:endParaRPr lang="en-GB" sz="900" dirty="0"/>
          </a:p>
        </p:txBody>
      </p:sp>
      <p:cxnSp>
        <p:nvCxnSpPr>
          <p:cNvPr id="39" name="Gewinkelte Verbindung 38"/>
          <p:cNvCxnSpPr/>
          <p:nvPr/>
        </p:nvCxnSpPr>
        <p:spPr bwMode="auto">
          <a:xfrm flipH="1">
            <a:off x="5643982" y="3442355"/>
            <a:ext cx="5127" cy="216000"/>
          </a:xfrm>
          <a:prstGeom prst="bentConnector3">
            <a:avLst>
              <a:gd name="adj1" fmla="val -251162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40" name="Textfeld 39"/>
          <p:cNvSpPr txBox="1"/>
          <p:nvPr/>
        </p:nvSpPr>
        <p:spPr>
          <a:xfrm>
            <a:off x="5740070" y="3475222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ts val="1000"/>
              </a:lnSpc>
            </a:pPr>
            <a:r>
              <a:rPr lang="en-GB" sz="900" i="1" dirty="0" smtClean="0"/>
              <a:t>Transform</a:t>
            </a:r>
          </a:p>
          <a:p>
            <a:pPr algn="l">
              <a:lnSpc>
                <a:spcPts val="1000"/>
              </a:lnSpc>
            </a:pPr>
            <a:r>
              <a:rPr lang="en-GB" sz="900" i="1" dirty="0" smtClean="0"/>
              <a:t>data</a:t>
            </a:r>
            <a:endParaRPr lang="en-GB" sz="900" i="1" dirty="0"/>
          </a:p>
        </p:txBody>
      </p:sp>
      <p:cxnSp>
        <p:nvCxnSpPr>
          <p:cNvPr id="41" name="Gerade Verbindung mit Pfeil 40"/>
          <p:cNvCxnSpPr/>
          <p:nvPr/>
        </p:nvCxnSpPr>
        <p:spPr bwMode="auto">
          <a:xfrm>
            <a:off x="5651228" y="3963440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42" name="Rechteck 41"/>
          <p:cNvSpPr/>
          <p:nvPr/>
        </p:nvSpPr>
        <p:spPr bwMode="auto">
          <a:xfrm>
            <a:off x="6553277" y="5370166"/>
            <a:ext cx="103910" cy="82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7562306" y="5526723"/>
            <a:ext cx="10391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776252" y="3790449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Integrate Data</a:t>
            </a:r>
            <a:endParaRPr lang="en-GB" sz="90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3935529" y="5086337"/>
            <a:ext cx="1368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Start control</a:t>
            </a:r>
            <a:endParaRPr lang="en-GB" sz="900" dirty="0"/>
          </a:p>
        </p:txBody>
      </p:sp>
      <p:sp>
        <p:nvSpPr>
          <p:cNvPr id="46" name="Rechteck 45"/>
          <p:cNvSpPr/>
          <p:nvPr/>
        </p:nvSpPr>
        <p:spPr bwMode="auto">
          <a:xfrm>
            <a:off x="5544810" y="5226320"/>
            <a:ext cx="10391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 bwMode="auto">
          <a:xfrm>
            <a:off x="3627357" y="5229109"/>
            <a:ext cx="1918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5737798" y="5115508"/>
            <a:ext cx="648000" cy="216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i="1" dirty="0" smtClean="0"/>
              <a:t>Download </a:t>
            </a:r>
            <a:br>
              <a:rPr lang="en-GB" i="1" dirty="0" smtClean="0"/>
            </a:br>
            <a:r>
              <a:rPr lang="en-GB" i="1" dirty="0" smtClean="0"/>
              <a:t>software</a:t>
            </a:r>
            <a:endParaRPr lang="en-GB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6806277" y="5344999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Request data</a:t>
            </a:r>
            <a:endParaRPr lang="en-GB" sz="900" i="1" dirty="0"/>
          </a:p>
        </p:txBody>
      </p:sp>
      <p:sp>
        <p:nvSpPr>
          <p:cNvPr id="50" name="Rechteck 49"/>
          <p:cNvSpPr/>
          <p:nvPr/>
        </p:nvSpPr>
        <p:spPr bwMode="auto">
          <a:xfrm>
            <a:off x="6439161" y="5038735"/>
            <a:ext cx="1350628" cy="123998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Gerade Verbindung mit Pfeil 50"/>
          <p:cNvCxnSpPr/>
          <p:nvPr/>
        </p:nvCxnSpPr>
        <p:spPr bwMode="auto">
          <a:xfrm>
            <a:off x="5656265" y="5374206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52" name="Gerade Verbindung mit Pfeil 51"/>
          <p:cNvCxnSpPr/>
          <p:nvPr/>
        </p:nvCxnSpPr>
        <p:spPr bwMode="auto">
          <a:xfrm>
            <a:off x="6657187" y="5537721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3" name="Gerade Verbindung mit Pfeil 52"/>
          <p:cNvCxnSpPr/>
          <p:nvPr/>
        </p:nvCxnSpPr>
        <p:spPr bwMode="auto">
          <a:xfrm flipH="1">
            <a:off x="5650900" y="4139643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54" name="Rechteck 53"/>
          <p:cNvSpPr/>
          <p:nvPr/>
        </p:nvSpPr>
        <p:spPr bwMode="auto">
          <a:xfrm>
            <a:off x="6558271" y="3963512"/>
            <a:ext cx="10391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5" name="Gerade Verbindung mit Pfeil 54"/>
          <p:cNvCxnSpPr/>
          <p:nvPr/>
        </p:nvCxnSpPr>
        <p:spPr bwMode="auto">
          <a:xfrm flipH="1">
            <a:off x="3627357" y="4206971"/>
            <a:ext cx="1921805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56" name="Eine Ecke des Rechtecks schneiden 55"/>
          <p:cNvSpPr/>
          <p:nvPr/>
        </p:nvSpPr>
        <p:spPr bwMode="auto">
          <a:xfrm flipV="1">
            <a:off x="6439161" y="5038734"/>
            <a:ext cx="396000" cy="180000"/>
          </a:xfrm>
          <a:prstGeom prst="snip1Rect">
            <a:avLst>
              <a:gd name="adj" fmla="val 43476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54429" y="5050639"/>
            <a:ext cx="284261" cy="14957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err="1"/>
              <a:t>loop</a:t>
            </a:r>
            <a:endParaRPr lang="de-DE" dirty="0"/>
          </a:p>
        </p:txBody>
      </p:sp>
      <p:cxnSp>
        <p:nvCxnSpPr>
          <p:cNvPr id="58" name="Gerade Verbindung mit Pfeil 57"/>
          <p:cNvCxnSpPr/>
          <p:nvPr/>
        </p:nvCxnSpPr>
        <p:spPr bwMode="auto">
          <a:xfrm flipH="1">
            <a:off x="6657187" y="5784048"/>
            <a:ext cx="910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806277" y="5610375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/>
              <a:t>D</a:t>
            </a:r>
            <a:r>
              <a:rPr lang="en-GB" sz="900" i="1" dirty="0" smtClean="0"/>
              <a:t>ata</a:t>
            </a:r>
            <a:endParaRPr lang="en-GB" sz="900" i="1" dirty="0"/>
          </a:p>
        </p:txBody>
      </p:sp>
      <p:sp>
        <p:nvSpPr>
          <p:cNvPr id="60" name="Textfeld 59"/>
          <p:cNvSpPr txBox="1"/>
          <p:nvPr/>
        </p:nvSpPr>
        <p:spPr>
          <a:xfrm>
            <a:off x="4968331" y="6478327"/>
            <a:ext cx="1580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PET: Process Engineering Tool</a:t>
            </a:r>
          </a:p>
        </p:txBody>
      </p:sp>
      <p:cxnSp>
        <p:nvCxnSpPr>
          <p:cNvPr id="61" name="Gewinkelte Verbindung 60"/>
          <p:cNvCxnSpPr/>
          <p:nvPr/>
        </p:nvCxnSpPr>
        <p:spPr bwMode="auto">
          <a:xfrm flipH="1">
            <a:off x="6657054" y="5920931"/>
            <a:ext cx="5127" cy="216000"/>
          </a:xfrm>
          <a:prstGeom prst="bentConnector3">
            <a:avLst>
              <a:gd name="adj1" fmla="val -251162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62" name="Textfeld 61"/>
          <p:cNvSpPr txBox="1"/>
          <p:nvPr/>
        </p:nvSpPr>
        <p:spPr>
          <a:xfrm>
            <a:off x="6753142" y="5953798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ts val="1000"/>
              </a:lnSpc>
            </a:pPr>
            <a:r>
              <a:rPr lang="en-GB" sz="900" i="1" dirty="0" smtClean="0"/>
              <a:t>Control</a:t>
            </a:r>
          </a:p>
        </p:txBody>
      </p:sp>
      <p:sp>
        <p:nvSpPr>
          <p:cNvPr id="63" name="Rechteck 62"/>
          <p:cNvSpPr/>
          <p:nvPr/>
        </p:nvSpPr>
        <p:spPr bwMode="auto">
          <a:xfrm>
            <a:off x="1119761" y="6523853"/>
            <a:ext cx="504000" cy="1434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endParaRPr kumimoji="0" lang="en-GB" sz="8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hteck 63"/>
          <p:cNvSpPr/>
          <p:nvPr/>
        </p:nvSpPr>
        <p:spPr bwMode="auto">
          <a:xfrm>
            <a:off x="1682108" y="6523853"/>
            <a:ext cx="540000" cy="1434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endParaRPr kumimoji="0" lang="en-GB" sz="8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Rechteck 64"/>
          <p:cNvSpPr/>
          <p:nvPr/>
        </p:nvSpPr>
        <p:spPr bwMode="auto">
          <a:xfrm>
            <a:off x="5544810" y="4520018"/>
            <a:ext cx="103910" cy="28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66" name="Gerade Verbindung mit Pfeil 65"/>
          <p:cNvCxnSpPr/>
          <p:nvPr/>
        </p:nvCxnSpPr>
        <p:spPr bwMode="auto">
          <a:xfrm>
            <a:off x="3630362" y="4520018"/>
            <a:ext cx="1918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3905734" y="4377571"/>
            <a:ext cx="1368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Create subscriptions</a:t>
            </a:r>
            <a:endParaRPr lang="en-GB" sz="900" dirty="0"/>
          </a:p>
        </p:txBody>
      </p:sp>
      <p:cxnSp>
        <p:nvCxnSpPr>
          <p:cNvPr id="68" name="Gerade Verbindung mit Pfeil 67"/>
          <p:cNvCxnSpPr/>
          <p:nvPr/>
        </p:nvCxnSpPr>
        <p:spPr bwMode="auto">
          <a:xfrm flipH="1">
            <a:off x="3627357" y="4806209"/>
            <a:ext cx="1921805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69" name="Rechteck 68"/>
          <p:cNvSpPr/>
          <p:nvPr/>
        </p:nvSpPr>
        <p:spPr bwMode="auto">
          <a:xfrm>
            <a:off x="5544810" y="3357337"/>
            <a:ext cx="103910" cy="84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438828" y="6478327"/>
            <a:ext cx="206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*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   </a:t>
            </a:r>
            <a:br>
              <a:rPr lang="de-DE" dirty="0" smtClean="0"/>
            </a:br>
            <a:r>
              <a:rPr lang="de-DE" dirty="0" smtClean="0"/>
              <a:t>   </a:t>
            </a:r>
            <a:r>
              <a:rPr lang="de-DE" dirty="0" err="1" smtClean="0"/>
              <a:t>data</a:t>
            </a:r>
            <a:r>
              <a:rPr lang="de-DE" dirty="0" smtClean="0"/>
              <a:t> like </a:t>
            </a:r>
            <a:r>
              <a:rPr lang="de-DE" dirty="0" err="1"/>
              <a:t>properties</a:t>
            </a:r>
            <a:r>
              <a:rPr lang="de-DE" dirty="0"/>
              <a:t>, </a:t>
            </a:r>
            <a:r>
              <a:rPr lang="de-DE" dirty="0" err="1"/>
              <a:t>constraints</a:t>
            </a:r>
            <a:r>
              <a:rPr lang="de-DE" dirty="0"/>
              <a:t> etc.</a:t>
            </a:r>
          </a:p>
        </p:txBody>
      </p:sp>
      <p:cxnSp>
        <p:nvCxnSpPr>
          <p:cNvPr id="71" name="Gerade Verbindung mit Pfeil 70"/>
          <p:cNvCxnSpPr/>
          <p:nvPr/>
        </p:nvCxnSpPr>
        <p:spPr bwMode="auto">
          <a:xfrm>
            <a:off x="5649249" y="4561928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72" name="Textfeld 71"/>
          <p:cNvSpPr txBox="1"/>
          <p:nvPr/>
        </p:nvSpPr>
        <p:spPr>
          <a:xfrm>
            <a:off x="5730453" y="4362331"/>
            <a:ext cx="756000" cy="1302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Create </a:t>
            </a:r>
            <a:br>
              <a:rPr lang="en-GB" sz="900" i="1" dirty="0" smtClean="0"/>
            </a:br>
            <a:r>
              <a:rPr lang="en-GB" sz="900" i="1" dirty="0" smtClean="0"/>
              <a:t>subscriptions</a:t>
            </a:r>
            <a:endParaRPr lang="en-GB" sz="900" i="1" dirty="0"/>
          </a:p>
        </p:txBody>
      </p:sp>
      <p:sp>
        <p:nvSpPr>
          <p:cNvPr id="73" name="Rechteck 72"/>
          <p:cNvSpPr/>
          <p:nvPr/>
        </p:nvSpPr>
        <p:spPr bwMode="auto">
          <a:xfrm>
            <a:off x="6558271" y="4561928"/>
            <a:ext cx="10391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/>
          <p:cNvCxnSpPr/>
          <p:nvPr/>
        </p:nvCxnSpPr>
        <p:spPr bwMode="auto">
          <a:xfrm flipH="1">
            <a:off x="5644820" y="4743279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75" name="L-Form 74"/>
          <p:cNvSpPr/>
          <p:nvPr/>
        </p:nvSpPr>
        <p:spPr bwMode="auto">
          <a:xfrm rot="18768689">
            <a:off x="6112009" y="4040634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76" name="L-Form 75"/>
          <p:cNvSpPr/>
          <p:nvPr/>
        </p:nvSpPr>
        <p:spPr bwMode="auto">
          <a:xfrm rot="18768689">
            <a:off x="4646054" y="4114028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77" name="L-Form 76"/>
          <p:cNvSpPr/>
          <p:nvPr/>
        </p:nvSpPr>
        <p:spPr bwMode="auto">
          <a:xfrm rot="18768689">
            <a:off x="6112009" y="4641345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78" name="L-Form 77"/>
          <p:cNvSpPr/>
          <p:nvPr/>
        </p:nvSpPr>
        <p:spPr bwMode="auto">
          <a:xfrm rot="18768689">
            <a:off x="4646053" y="4717897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2271889" y="6478907"/>
            <a:ext cx="1008000" cy="215444"/>
            <a:chOff x="1797596" y="5652303"/>
            <a:chExt cx="1008000" cy="215444"/>
          </a:xfrm>
        </p:grpSpPr>
        <p:cxnSp>
          <p:nvCxnSpPr>
            <p:cNvPr id="80" name="Gerade Verbindung mit Pfeil 79"/>
            <p:cNvCxnSpPr/>
            <p:nvPr/>
          </p:nvCxnSpPr>
          <p:spPr bwMode="auto">
            <a:xfrm>
              <a:off x="1850554" y="5831167"/>
              <a:ext cx="900000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97596" y="5652303"/>
              <a:ext cx="1008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Standardised Calls</a:t>
              </a: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3275809" y="6478327"/>
            <a:ext cx="1836000" cy="215444"/>
            <a:chOff x="2801516" y="5651723"/>
            <a:chExt cx="1836000" cy="215444"/>
          </a:xfrm>
        </p:grpSpPr>
        <p:cxnSp>
          <p:nvCxnSpPr>
            <p:cNvPr id="83" name="Gerade Verbindung mit Pfeil 82"/>
            <p:cNvCxnSpPr/>
            <p:nvPr/>
          </p:nvCxnSpPr>
          <p:spPr bwMode="auto">
            <a:xfrm>
              <a:off x="2854474" y="5830587"/>
              <a:ext cx="1620000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feld 83"/>
            <p:cNvSpPr txBox="1"/>
            <p:nvPr/>
          </p:nvSpPr>
          <p:spPr>
            <a:xfrm>
              <a:off x="2801516" y="5651723"/>
              <a:ext cx="1836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Hardware- / Protocol-specific calls</a:t>
              </a:r>
            </a:p>
          </p:txBody>
        </p:sp>
      </p:grpSp>
      <p:sp>
        <p:nvSpPr>
          <p:cNvPr id="85" name="Rechteck 84"/>
          <p:cNvSpPr/>
          <p:nvPr/>
        </p:nvSpPr>
        <p:spPr bwMode="auto">
          <a:xfrm>
            <a:off x="1013845" y="7351948"/>
            <a:ext cx="7280441" cy="252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Treiber zu IM und PET sind nicht dargestellt, um Komplexität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zu verringern!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 bwMode="auto">
          <a:xfrm>
            <a:off x="474293" y="881037"/>
            <a:ext cx="9144000" cy="680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Gerade Verbindung mit Pfeil 86"/>
          <p:cNvCxnSpPr/>
          <p:nvPr/>
        </p:nvCxnSpPr>
        <p:spPr bwMode="auto">
          <a:xfrm flipV="1">
            <a:off x="293765" y="1040175"/>
            <a:ext cx="8784976" cy="64377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6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hteck 105"/>
          <p:cNvSpPr/>
          <p:nvPr/>
        </p:nvSpPr>
        <p:spPr bwMode="auto">
          <a:xfrm>
            <a:off x="1802766" y="698451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Driver RP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Rechteck 106"/>
          <p:cNvSpPr/>
          <p:nvPr/>
        </p:nvSpPr>
        <p:spPr bwMode="auto">
          <a:xfrm>
            <a:off x="2812607" y="5874699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VR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Rechteck 107"/>
          <p:cNvSpPr/>
          <p:nvPr/>
        </p:nvSpPr>
        <p:spPr bwMode="auto">
          <a:xfrm>
            <a:off x="6851971" y="698451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  <a:p>
            <a:pPr algn="ctr"/>
            <a:r>
              <a:rPr lang="en-GB" sz="1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PLC)</a:t>
            </a:r>
          </a:p>
        </p:txBody>
      </p:sp>
      <p:sp>
        <p:nvSpPr>
          <p:cNvPr id="109" name="Rechteck 108"/>
          <p:cNvSpPr/>
          <p:nvPr/>
        </p:nvSpPr>
        <p:spPr bwMode="auto">
          <a:xfrm>
            <a:off x="7861811" y="698451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en-GB" sz="10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Rechteck 109"/>
          <p:cNvSpPr/>
          <p:nvPr/>
        </p:nvSpPr>
        <p:spPr bwMode="auto">
          <a:xfrm>
            <a:off x="3822448" y="698451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Logic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Rechteck 110"/>
          <p:cNvSpPr/>
          <p:nvPr/>
        </p:nvSpPr>
        <p:spPr bwMode="auto">
          <a:xfrm>
            <a:off x="4832289" y="1460947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Driver (e.g. PLC)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Rechteck 111"/>
          <p:cNvSpPr/>
          <p:nvPr/>
        </p:nvSpPr>
        <p:spPr bwMode="auto">
          <a:xfrm>
            <a:off x="792925" y="698451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Model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5842130" y="3052751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CCD</a:t>
            </a:r>
            <a:endParaRPr kumimoji="0" lang="en-GB" sz="1000" i="0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896944" y="8519513"/>
            <a:ext cx="93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RP: Repository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5410546" y="8519513"/>
            <a:ext cx="144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CCD: Communication </a:t>
            </a:r>
          </a:p>
          <a:p>
            <a:pPr marL="285750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Driver</a:t>
            </a:r>
          </a:p>
        </p:txBody>
      </p:sp>
      <p:cxnSp>
        <p:nvCxnSpPr>
          <p:cNvPr id="116" name="Gerade Verbindung 106"/>
          <p:cNvCxnSpPr>
            <a:stCxn id="112" idx="2"/>
          </p:cNvCxnSpPr>
          <p:nvPr/>
        </p:nvCxnSpPr>
        <p:spPr bwMode="auto">
          <a:xfrm>
            <a:off x="1242925" y="1043447"/>
            <a:ext cx="0" cy="7380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Gerade Verbindung 106"/>
          <p:cNvCxnSpPr>
            <a:stCxn id="106" idx="2"/>
          </p:cNvCxnSpPr>
          <p:nvPr/>
        </p:nvCxnSpPr>
        <p:spPr bwMode="auto">
          <a:xfrm>
            <a:off x="2252766" y="1043447"/>
            <a:ext cx="0" cy="7380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Gerade Verbindung 106"/>
          <p:cNvCxnSpPr>
            <a:stCxn id="107" idx="2"/>
          </p:cNvCxnSpPr>
          <p:nvPr/>
        </p:nvCxnSpPr>
        <p:spPr bwMode="auto">
          <a:xfrm>
            <a:off x="3262607" y="6219695"/>
            <a:ext cx="0" cy="2232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Gerade Verbindung 106"/>
          <p:cNvCxnSpPr>
            <a:stCxn id="110" idx="2"/>
          </p:cNvCxnSpPr>
          <p:nvPr/>
        </p:nvCxnSpPr>
        <p:spPr bwMode="auto">
          <a:xfrm flipH="1">
            <a:off x="4271550" y="1043447"/>
            <a:ext cx="0" cy="740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Gerade Verbindung 106"/>
          <p:cNvCxnSpPr>
            <a:stCxn id="111" idx="2"/>
          </p:cNvCxnSpPr>
          <p:nvPr/>
        </p:nvCxnSpPr>
        <p:spPr bwMode="auto">
          <a:xfrm>
            <a:off x="5282289" y="1805943"/>
            <a:ext cx="0" cy="6631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Gerade Verbindung 106"/>
          <p:cNvCxnSpPr>
            <a:stCxn id="113" idx="2"/>
          </p:cNvCxnSpPr>
          <p:nvPr/>
        </p:nvCxnSpPr>
        <p:spPr bwMode="auto">
          <a:xfrm>
            <a:off x="6292130" y="3397747"/>
            <a:ext cx="0" cy="5047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Gerade Verbindung 106"/>
          <p:cNvCxnSpPr>
            <a:stCxn id="108" idx="2"/>
          </p:cNvCxnSpPr>
          <p:nvPr/>
        </p:nvCxnSpPr>
        <p:spPr bwMode="auto">
          <a:xfrm>
            <a:off x="7301971" y="1043447"/>
            <a:ext cx="0" cy="7380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Gerade Verbindung 106"/>
          <p:cNvCxnSpPr>
            <a:stCxn id="109" idx="2"/>
          </p:cNvCxnSpPr>
          <p:nvPr/>
        </p:nvCxnSpPr>
        <p:spPr bwMode="auto">
          <a:xfrm>
            <a:off x="8311810" y="1043447"/>
            <a:ext cx="0" cy="7380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Gerade Verbindung mit Pfeil 123"/>
          <p:cNvCxnSpPr/>
          <p:nvPr/>
        </p:nvCxnSpPr>
        <p:spPr bwMode="auto">
          <a:xfrm flipH="1">
            <a:off x="2301486" y="5238008"/>
            <a:ext cx="1915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5" name="Gerade Verbindung mit Pfeil 124"/>
          <p:cNvCxnSpPr/>
          <p:nvPr/>
        </p:nvCxnSpPr>
        <p:spPr bwMode="auto">
          <a:xfrm>
            <a:off x="2252925" y="5462613"/>
            <a:ext cx="19584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26" name="Textfeld 125"/>
          <p:cNvSpPr txBox="1"/>
          <p:nvPr/>
        </p:nvSpPr>
        <p:spPr>
          <a:xfrm>
            <a:off x="4454597" y="2029325"/>
            <a:ext cx="684000" cy="1398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comm.</a:t>
            </a:r>
          </a:p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channels</a:t>
            </a:r>
          </a:p>
        </p:txBody>
      </p:sp>
      <p:cxnSp>
        <p:nvCxnSpPr>
          <p:cNvPr id="127" name="Gerade Verbindung mit Pfeil 126"/>
          <p:cNvCxnSpPr/>
          <p:nvPr/>
        </p:nvCxnSpPr>
        <p:spPr bwMode="auto">
          <a:xfrm>
            <a:off x="4276043" y="2249151"/>
            <a:ext cx="954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8" name="Rechteck 127"/>
          <p:cNvSpPr/>
          <p:nvPr/>
        </p:nvSpPr>
        <p:spPr bwMode="auto">
          <a:xfrm>
            <a:off x="6240175" y="3727936"/>
            <a:ext cx="103910" cy="50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5949196" y="2227447"/>
            <a:ext cx="684000" cy="139865"/>
          </a:xfrm>
          <a:prstGeom prst="rect">
            <a:avLst/>
          </a:prstGeom>
          <a:solidFill>
            <a:schemeClr val="bg1">
              <a:alpha val="69804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communication channels</a:t>
            </a:r>
          </a:p>
        </p:txBody>
      </p:sp>
      <p:cxnSp>
        <p:nvCxnSpPr>
          <p:cNvPr id="130" name="Gerade Verbindung mit Pfeil 129"/>
          <p:cNvCxnSpPr/>
          <p:nvPr/>
        </p:nvCxnSpPr>
        <p:spPr bwMode="auto">
          <a:xfrm>
            <a:off x="5310650" y="2389765"/>
            <a:ext cx="1944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31" name="Rechteck 130"/>
          <p:cNvSpPr/>
          <p:nvPr/>
        </p:nvSpPr>
        <p:spPr bwMode="auto">
          <a:xfrm>
            <a:off x="7250013" y="2389381"/>
            <a:ext cx="103910" cy="201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2" name="Gerade Verbindung mit Pfeil 131"/>
          <p:cNvCxnSpPr/>
          <p:nvPr/>
        </p:nvCxnSpPr>
        <p:spPr bwMode="auto">
          <a:xfrm flipH="1">
            <a:off x="5333564" y="2591937"/>
            <a:ext cx="1908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33" name="Textfeld 132"/>
          <p:cNvSpPr txBox="1"/>
          <p:nvPr/>
        </p:nvSpPr>
        <p:spPr>
          <a:xfrm>
            <a:off x="5943637" y="2457394"/>
            <a:ext cx="684000" cy="108000"/>
          </a:xfrm>
          <a:prstGeom prst="rect">
            <a:avLst/>
          </a:prstGeom>
          <a:solidFill>
            <a:schemeClr val="bg1">
              <a:alpha val="69804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channels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4944616" y="3568112"/>
            <a:ext cx="684000" cy="1398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devices</a:t>
            </a:r>
          </a:p>
        </p:txBody>
      </p:sp>
      <p:cxnSp>
        <p:nvCxnSpPr>
          <p:cNvPr id="135" name="Gerade Verbindung mit Pfeil 134"/>
          <p:cNvCxnSpPr/>
          <p:nvPr/>
        </p:nvCxnSpPr>
        <p:spPr bwMode="auto">
          <a:xfrm>
            <a:off x="4320356" y="3728731"/>
            <a:ext cx="1926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36" name="Rechteck 135"/>
          <p:cNvSpPr/>
          <p:nvPr/>
        </p:nvSpPr>
        <p:spPr bwMode="auto">
          <a:xfrm>
            <a:off x="5228538" y="2245749"/>
            <a:ext cx="103910" cy="40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6452084" y="3631289"/>
            <a:ext cx="684000" cy="1398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network</a:t>
            </a:r>
          </a:p>
        </p:txBody>
      </p:sp>
      <p:sp>
        <p:nvSpPr>
          <p:cNvPr id="138" name="Rechteck 137"/>
          <p:cNvSpPr/>
          <p:nvPr/>
        </p:nvSpPr>
        <p:spPr bwMode="auto">
          <a:xfrm>
            <a:off x="7254650" y="3791908"/>
            <a:ext cx="103910" cy="3744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9" name="Gerade Verbindung mit Pfeil 138"/>
          <p:cNvCxnSpPr/>
          <p:nvPr/>
        </p:nvCxnSpPr>
        <p:spPr bwMode="auto">
          <a:xfrm>
            <a:off x="6345258" y="3791908"/>
            <a:ext cx="910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40" name="Textfeld 139"/>
          <p:cNvSpPr txBox="1"/>
          <p:nvPr/>
        </p:nvSpPr>
        <p:spPr>
          <a:xfrm>
            <a:off x="5004853" y="2899842"/>
            <a:ext cx="540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Load CCDs</a:t>
            </a:r>
          </a:p>
        </p:txBody>
      </p:sp>
      <p:sp>
        <p:nvSpPr>
          <p:cNvPr id="141" name="Rechteck 140"/>
          <p:cNvSpPr/>
          <p:nvPr/>
        </p:nvSpPr>
        <p:spPr bwMode="auto">
          <a:xfrm>
            <a:off x="792925" y="1135834"/>
            <a:ext cx="7968886" cy="727474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Eine Ecke des Rechtecks schneiden 141"/>
          <p:cNvSpPr/>
          <p:nvPr/>
        </p:nvSpPr>
        <p:spPr bwMode="auto">
          <a:xfrm flipV="1">
            <a:off x="792925" y="1135832"/>
            <a:ext cx="747967" cy="312762"/>
          </a:xfrm>
          <a:prstGeom prst="snip1Rect">
            <a:avLst>
              <a:gd name="adj" fmla="val 32893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755743" y="1185836"/>
            <a:ext cx="647999" cy="1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</a:p>
          <a:p>
            <a:pPr algn="l"/>
            <a:r>
              <a:rPr lang="de-DE" dirty="0" smtClean="0"/>
              <a:t>Host System</a:t>
            </a:r>
            <a:endParaRPr lang="de-DE" dirty="0"/>
          </a:p>
        </p:txBody>
      </p:sp>
      <p:sp>
        <p:nvSpPr>
          <p:cNvPr id="144" name="Textfeld 143"/>
          <p:cNvSpPr txBox="1"/>
          <p:nvPr/>
        </p:nvSpPr>
        <p:spPr>
          <a:xfrm>
            <a:off x="4337970" y="1251368"/>
            <a:ext cx="576000" cy="1302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Load Host </a:t>
            </a:r>
            <a:br>
              <a:rPr lang="en-GB" sz="900" dirty="0" smtClean="0"/>
            </a:br>
            <a:r>
              <a:rPr lang="en-GB" sz="900" dirty="0" smtClean="0"/>
              <a:t>Driver</a:t>
            </a:r>
            <a:endParaRPr lang="en-GB" sz="900" dirty="0"/>
          </a:p>
        </p:txBody>
      </p:sp>
      <p:cxnSp>
        <p:nvCxnSpPr>
          <p:cNvPr id="145" name="Gerade Verbindung mit Pfeil 144"/>
          <p:cNvCxnSpPr/>
          <p:nvPr/>
        </p:nvCxnSpPr>
        <p:spPr bwMode="auto">
          <a:xfrm flipH="1">
            <a:off x="4315594" y="2647894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46" name="Textfeld 145"/>
          <p:cNvSpPr txBox="1"/>
          <p:nvPr/>
        </p:nvSpPr>
        <p:spPr>
          <a:xfrm>
            <a:off x="4459610" y="2513351"/>
            <a:ext cx="684000" cy="108000"/>
          </a:xfrm>
          <a:prstGeom prst="rect">
            <a:avLst/>
          </a:prstGeom>
          <a:solidFill>
            <a:schemeClr val="bg1">
              <a:alpha val="69804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Comm. </a:t>
            </a:r>
            <a:r>
              <a:rPr lang="en-GB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chn</a:t>
            </a:r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7470923" y="3683726"/>
            <a:ext cx="684000" cy="1398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network</a:t>
            </a:r>
          </a:p>
        </p:txBody>
      </p:sp>
      <p:cxnSp>
        <p:nvCxnSpPr>
          <p:cNvPr id="148" name="Gerade Verbindung mit Pfeil 147"/>
          <p:cNvCxnSpPr/>
          <p:nvPr/>
        </p:nvCxnSpPr>
        <p:spPr bwMode="auto">
          <a:xfrm>
            <a:off x="7354572" y="3844345"/>
            <a:ext cx="907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49" name="Gerade Verbindung mit Pfeil 148"/>
          <p:cNvCxnSpPr/>
          <p:nvPr/>
        </p:nvCxnSpPr>
        <p:spPr bwMode="auto">
          <a:xfrm flipH="1">
            <a:off x="7354572" y="4103819"/>
            <a:ext cx="918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4944616" y="4538576"/>
            <a:ext cx="684000" cy="1398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Establish basic communication</a:t>
            </a:r>
          </a:p>
        </p:txBody>
      </p:sp>
      <p:cxnSp>
        <p:nvCxnSpPr>
          <p:cNvPr id="151" name="Gerade Verbindung mit Pfeil 150"/>
          <p:cNvCxnSpPr/>
          <p:nvPr/>
        </p:nvCxnSpPr>
        <p:spPr bwMode="auto">
          <a:xfrm flipV="1">
            <a:off x="4314772" y="4687494"/>
            <a:ext cx="1926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2" name="Gerade Verbindung mit Pfeil 151"/>
          <p:cNvCxnSpPr/>
          <p:nvPr/>
        </p:nvCxnSpPr>
        <p:spPr bwMode="auto">
          <a:xfrm flipH="1">
            <a:off x="6345258" y="4166509"/>
            <a:ext cx="918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53" name="Textfeld 152"/>
          <p:cNvSpPr txBox="1"/>
          <p:nvPr/>
        </p:nvSpPr>
        <p:spPr>
          <a:xfrm>
            <a:off x="6444347" y="3987894"/>
            <a:ext cx="684000" cy="1398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 addresses</a:t>
            </a:r>
          </a:p>
        </p:txBody>
      </p:sp>
      <p:cxnSp>
        <p:nvCxnSpPr>
          <p:cNvPr id="154" name="Gerade Verbindung mit Pfeil 153"/>
          <p:cNvCxnSpPr/>
          <p:nvPr/>
        </p:nvCxnSpPr>
        <p:spPr bwMode="auto">
          <a:xfrm flipH="1" flipV="1">
            <a:off x="4325418" y="4234036"/>
            <a:ext cx="1944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55" name="Textfeld 154"/>
          <p:cNvSpPr txBox="1"/>
          <p:nvPr/>
        </p:nvSpPr>
        <p:spPr>
          <a:xfrm>
            <a:off x="4937263" y="4069911"/>
            <a:ext cx="684000" cy="1398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 addresses</a:t>
            </a:r>
          </a:p>
        </p:txBody>
      </p:sp>
      <p:sp>
        <p:nvSpPr>
          <p:cNvPr id="156" name="Textfeld 155"/>
          <p:cNvSpPr txBox="1"/>
          <p:nvPr/>
        </p:nvSpPr>
        <p:spPr>
          <a:xfrm>
            <a:off x="6314621" y="4469610"/>
            <a:ext cx="972000" cy="252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 basic communication</a:t>
            </a:r>
          </a:p>
        </p:txBody>
      </p:sp>
      <p:cxnSp>
        <p:nvCxnSpPr>
          <p:cNvPr id="157" name="Gerade Verbindung mit Pfeil 156"/>
          <p:cNvCxnSpPr/>
          <p:nvPr/>
        </p:nvCxnSpPr>
        <p:spPr bwMode="auto">
          <a:xfrm flipV="1">
            <a:off x="6347934" y="4757852"/>
            <a:ext cx="905635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8" name="Gerade Verbindung mit Pfeil 157"/>
          <p:cNvCxnSpPr/>
          <p:nvPr/>
        </p:nvCxnSpPr>
        <p:spPr bwMode="auto">
          <a:xfrm flipV="1">
            <a:off x="7358559" y="4796115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59" name="Rechteck 158"/>
          <p:cNvSpPr/>
          <p:nvPr/>
        </p:nvSpPr>
        <p:spPr bwMode="auto">
          <a:xfrm>
            <a:off x="8259855" y="3849922"/>
            <a:ext cx="10391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7538783" y="4626746"/>
            <a:ext cx="588168" cy="1260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ID</a:t>
            </a:r>
          </a:p>
        </p:txBody>
      </p:sp>
      <p:cxnSp>
        <p:nvCxnSpPr>
          <p:cNvPr id="161" name="Gerade Verbindung mit Pfeil 160"/>
          <p:cNvCxnSpPr/>
          <p:nvPr/>
        </p:nvCxnSpPr>
        <p:spPr bwMode="auto">
          <a:xfrm flipH="1">
            <a:off x="7353923" y="5046891"/>
            <a:ext cx="918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62" name="Textfeld 161"/>
          <p:cNvSpPr txBox="1"/>
          <p:nvPr/>
        </p:nvSpPr>
        <p:spPr>
          <a:xfrm>
            <a:off x="7558727" y="4893358"/>
            <a:ext cx="588168" cy="1260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</a:p>
        </p:txBody>
      </p:sp>
      <p:cxnSp>
        <p:nvCxnSpPr>
          <p:cNvPr id="163" name="Gerade Verbindung mit Pfeil 162"/>
          <p:cNvCxnSpPr/>
          <p:nvPr/>
        </p:nvCxnSpPr>
        <p:spPr bwMode="auto">
          <a:xfrm flipH="1">
            <a:off x="6344085" y="5111918"/>
            <a:ext cx="907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64" name="Textfeld 163"/>
          <p:cNvSpPr txBox="1"/>
          <p:nvPr/>
        </p:nvSpPr>
        <p:spPr>
          <a:xfrm>
            <a:off x="6548889" y="4958385"/>
            <a:ext cx="588168" cy="1260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</a:p>
        </p:txBody>
      </p:sp>
      <p:cxnSp>
        <p:nvCxnSpPr>
          <p:cNvPr id="165" name="Gerade Verbindung mit Pfeil 164"/>
          <p:cNvCxnSpPr/>
          <p:nvPr/>
        </p:nvCxnSpPr>
        <p:spPr bwMode="auto">
          <a:xfrm flipH="1">
            <a:off x="4324647" y="5184478"/>
            <a:ext cx="1913056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66" name="Textfeld 165"/>
          <p:cNvSpPr txBox="1"/>
          <p:nvPr/>
        </p:nvSpPr>
        <p:spPr>
          <a:xfrm>
            <a:off x="4717761" y="5004073"/>
            <a:ext cx="1136245" cy="16837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ID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7463186" y="3934729"/>
            <a:ext cx="684000" cy="1398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 addresses</a:t>
            </a:r>
          </a:p>
        </p:txBody>
      </p:sp>
      <p:sp>
        <p:nvSpPr>
          <p:cNvPr id="168" name="Rechteck 167"/>
          <p:cNvSpPr/>
          <p:nvPr/>
        </p:nvSpPr>
        <p:spPr bwMode="auto">
          <a:xfrm>
            <a:off x="7254650" y="4756031"/>
            <a:ext cx="103910" cy="36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9" name="Rechteck 168"/>
          <p:cNvSpPr/>
          <p:nvPr/>
        </p:nvSpPr>
        <p:spPr bwMode="auto">
          <a:xfrm>
            <a:off x="8259855" y="4793854"/>
            <a:ext cx="10391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6240175" y="4680722"/>
            <a:ext cx="103910" cy="50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2598832" y="5095929"/>
            <a:ext cx="1332000" cy="1398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ID</a:t>
            </a:r>
          </a:p>
        </p:txBody>
      </p:sp>
      <p:sp>
        <p:nvSpPr>
          <p:cNvPr id="172" name="Rechteck 171"/>
          <p:cNvSpPr/>
          <p:nvPr/>
        </p:nvSpPr>
        <p:spPr bwMode="auto">
          <a:xfrm>
            <a:off x="2196887" y="5243746"/>
            <a:ext cx="103910" cy="21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2473484" y="5312021"/>
            <a:ext cx="1584000" cy="1398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VR</a:t>
            </a:r>
          </a:p>
        </p:txBody>
      </p:sp>
      <p:cxnSp>
        <p:nvCxnSpPr>
          <p:cNvPr id="174" name="Gerade Verbindung mit Pfeil 173"/>
          <p:cNvCxnSpPr/>
          <p:nvPr/>
        </p:nvCxnSpPr>
        <p:spPr bwMode="auto">
          <a:xfrm flipH="1">
            <a:off x="3319758" y="6571513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75" name="Gerade Verbindung mit Pfeil 174"/>
          <p:cNvCxnSpPr/>
          <p:nvPr/>
        </p:nvCxnSpPr>
        <p:spPr bwMode="auto">
          <a:xfrm>
            <a:off x="3286344" y="6924003"/>
            <a:ext cx="931709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76" name="Textfeld 175"/>
          <p:cNvSpPr txBox="1"/>
          <p:nvPr/>
        </p:nvSpPr>
        <p:spPr>
          <a:xfrm>
            <a:off x="3441863" y="6334907"/>
            <a:ext cx="701929" cy="20460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device</a:t>
            </a:r>
          </a:p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3615442" y="5653688"/>
            <a:ext cx="540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Load Device </a:t>
            </a:r>
            <a:br>
              <a:rPr lang="en-GB" sz="900" dirty="0" smtClean="0"/>
            </a:br>
            <a:r>
              <a:rPr lang="en-GB" sz="900" dirty="0" smtClean="0"/>
              <a:t>VR</a:t>
            </a:r>
            <a:endParaRPr lang="en-GB" sz="900" dirty="0"/>
          </a:p>
        </p:txBody>
      </p:sp>
      <p:sp>
        <p:nvSpPr>
          <p:cNvPr id="178" name="Rechteck 177"/>
          <p:cNvSpPr/>
          <p:nvPr/>
        </p:nvSpPr>
        <p:spPr bwMode="auto">
          <a:xfrm>
            <a:off x="3217509" y="6569453"/>
            <a:ext cx="103910" cy="36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3406550" y="6684161"/>
            <a:ext cx="772250" cy="1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</a:p>
          <a:p>
            <a:pPr algn="ctr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</a:p>
        </p:txBody>
      </p:sp>
      <p:cxnSp>
        <p:nvCxnSpPr>
          <p:cNvPr id="180" name="Gerade Verbindung mit Pfeil 179"/>
          <p:cNvCxnSpPr/>
          <p:nvPr/>
        </p:nvCxnSpPr>
        <p:spPr bwMode="auto">
          <a:xfrm flipH="1">
            <a:off x="1297212" y="7905046"/>
            <a:ext cx="2916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81" name="Rechteck 180"/>
          <p:cNvSpPr/>
          <p:nvPr/>
        </p:nvSpPr>
        <p:spPr bwMode="auto">
          <a:xfrm>
            <a:off x="4216349" y="1208597"/>
            <a:ext cx="103910" cy="698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2" name="Rechteck 181"/>
          <p:cNvSpPr/>
          <p:nvPr/>
        </p:nvSpPr>
        <p:spPr bwMode="auto">
          <a:xfrm>
            <a:off x="1195277" y="7909106"/>
            <a:ext cx="103910" cy="21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83" name="Gerade Verbindung mit Pfeil 182"/>
          <p:cNvCxnSpPr/>
          <p:nvPr/>
        </p:nvCxnSpPr>
        <p:spPr bwMode="auto">
          <a:xfrm>
            <a:off x="1298460" y="8128689"/>
            <a:ext cx="2916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184" name="Textfeld 183"/>
          <p:cNvSpPr txBox="1"/>
          <p:nvPr/>
        </p:nvSpPr>
        <p:spPr>
          <a:xfrm>
            <a:off x="2017435" y="7763619"/>
            <a:ext cx="1440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Integrate device information</a:t>
            </a:r>
          </a:p>
        </p:txBody>
      </p:sp>
      <p:sp>
        <p:nvSpPr>
          <p:cNvPr id="185" name="L-Form 184"/>
          <p:cNvSpPr/>
          <p:nvPr/>
        </p:nvSpPr>
        <p:spPr bwMode="auto">
          <a:xfrm rot="18768689">
            <a:off x="2707489" y="8029239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186" name="Rechteck 185"/>
          <p:cNvSpPr/>
          <p:nvPr/>
        </p:nvSpPr>
        <p:spPr bwMode="auto">
          <a:xfrm>
            <a:off x="888112" y="4395492"/>
            <a:ext cx="7780019" cy="390078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7" name="Gruppieren 186"/>
          <p:cNvGrpSpPr/>
          <p:nvPr/>
        </p:nvGrpSpPr>
        <p:grpSpPr>
          <a:xfrm>
            <a:off x="847780" y="4395489"/>
            <a:ext cx="713981" cy="290688"/>
            <a:chOff x="6956309" y="4294042"/>
            <a:chExt cx="413357" cy="290688"/>
          </a:xfrm>
        </p:grpSpPr>
        <p:sp>
          <p:nvSpPr>
            <p:cNvPr id="188" name="Eine Ecke des Rechtecks schneiden 187"/>
            <p:cNvSpPr/>
            <p:nvPr/>
          </p:nvSpPr>
          <p:spPr bwMode="auto">
            <a:xfrm flipV="1">
              <a:off x="6979640" y="4294042"/>
              <a:ext cx="390026" cy="290688"/>
            </a:xfrm>
            <a:prstGeom prst="snip1Rect">
              <a:avLst>
                <a:gd name="adj" fmla="val 36701"/>
              </a:avLst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sz="1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Textfeld 188"/>
            <p:cNvSpPr txBox="1"/>
            <p:nvPr/>
          </p:nvSpPr>
          <p:spPr>
            <a:xfrm>
              <a:off x="6956309" y="4344049"/>
              <a:ext cx="375157" cy="18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each</a:t>
              </a:r>
              <a:r>
                <a:rPr lang="de-DE" dirty="0" smtClean="0"/>
                <a:t> </a:t>
              </a:r>
            </a:p>
            <a:p>
              <a:pPr algn="l"/>
              <a:r>
                <a:rPr lang="de-DE" dirty="0" err="1" smtClean="0"/>
                <a:t>address</a:t>
              </a:r>
              <a:endParaRPr lang="de-DE" dirty="0"/>
            </a:p>
          </p:txBody>
        </p:sp>
      </p:grpSp>
      <p:sp>
        <p:nvSpPr>
          <p:cNvPr id="190" name="Rechteck 189"/>
          <p:cNvSpPr/>
          <p:nvPr/>
        </p:nvSpPr>
        <p:spPr bwMode="auto">
          <a:xfrm>
            <a:off x="840160" y="2814038"/>
            <a:ext cx="7873692" cy="5539387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1" name="Gruppieren 190"/>
          <p:cNvGrpSpPr/>
          <p:nvPr/>
        </p:nvGrpSpPr>
        <p:grpSpPr>
          <a:xfrm>
            <a:off x="793448" y="2814035"/>
            <a:ext cx="730547" cy="290688"/>
            <a:chOff x="6956309" y="4294042"/>
            <a:chExt cx="422948" cy="290688"/>
          </a:xfrm>
        </p:grpSpPr>
        <p:sp>
          <p:nvSpPr>
            <p:cNvPr id="192" name="Eine Ecke des Rechtecks schneiden 191"/>
            <p:cNvSpPr/>
            <p:nvPr/>
          </p:nvSpPr>
          <p:spPr bwMode="auto">
            <a:xfrm flipV="1">
              <a:off x="6979640" y="4294042"/>
              <a:ext cx="399617" cy="290688"/>
            </a:xfrm>
            <a:prstGeom prst="snip1Rect">
              <a:avLst>
                <a:gd name="adj" fmla="val 36701"/>
              </a:avLst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sz="1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6956309" y="4344049"/>
              <a:ext cx="375157" cy="18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each</a:t>
              </a:r>
              <a:r>
                <a:rPr lang="de-DE" dirty="0" smtClean="0"/>
                <a:t> </a:t>
              </a:r>
            </a:p>
            <a:p>
              <a:pPr algn="l"/>
              <a:r>
                <a:rPr lang="de-DE" dirty="0" err="1" smtClean="0"/>
                <a:t>comm.chn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sp>
        <p:nvSpPr>
          <p:cNvPr id="194" name="Titel 1"/>
          <p:cNvSpPr txBox="1">
            <a:spLocks/>
          </p:cNvSpPr>
          <p:nvPr/>
        </p:nvSpPr>
        <p:spPr>
          <a:xfrm>
            <a:off x="195273" y="-7912"/>
            <a:ext cx="5221288" cy="7254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err="1" smtClean="0"/>
              <a:t>Datenfluss</a:t>
            </a:r>
            <a:r>
              <a:rPr lang="en-GB" kern="0" dirty="0" smtClean="0"/>
              <a:t> </a:t>
            </a:r>
            <a:r>
              <a:rPr lang="en-GB" kern="0" dirty="0" err="1" smtClean="0"/>
              <a:t>Geräteerkennung</a:t>
            </a:r>
            <a:endParaRPr lang="en-GB" kern="0" dirty="0"/>
          </a:p>
        </p:txBody>
      </p:sp>
      <p:sp>
        <p:nvSpPr>
          <p:cNvPr id="195" name="Rechteck 194"/>
          <p:cNvSpPr/>
          <p:nvPr/>
        </p:nvSpPr>
        <p:spPr bwMode="auto">
          <a:xfrm>
            <a:off x="-1030247" y="3064545"/>
            <a:ext cx="936104" cy="22181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PDF Drucker</a:t>
            </a:r>
          </a:p>
        </p:txBody>
      </p:sp>
      <p:cxnSp>
        <p:nvCxnSpPr>
          <p:cNvPr id="196" name="Gerade Verbindung mit Pfeil 195"/>
          <p:cNvCxnSpPr/>
          <p:nvPr/>
        </p:nvCxnSpPr>
        <p:spPr bwMode="auto">
          <a:xfrm flipV="1">
            <a:off x="4328766" y="1460918"/>
            <a:ext cx="504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97" name="Gerade Verbindung mit Pfeil 196"/>
          <p:cNvCxnSpPr/>
          <p:nvPr/>
        </p:nvCxnSpPr>
        <p:spPr bwMode="auto">
          <a:xfrm flipV="1">
            <a:off x="4318920" y="3048844"/>
            <a:ext cx="1522800" cy="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99" name="Gerade Verbindung mit Pfeil 198"/>
          <p:cNvCxnSpPr/>
          <p:nvPr/>
        </p:nvCxnSpPr>
        <p:spPr bwMode="auto">
          <a:xfrm flipH="1" flipV="1">
            <a:off x="3701167" y="5880724"/>
            <a:ext cx="504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00" name="Rechteck 199"/>
          <p:cNvSpPr/>
          <p:nvPr/>
        </p:nvSpPr>
        <p:spPr bwMode="auto">
          <a:xfrm>
            <a:off x="804216" y="8616090"/>
            <a:ext cx="540000" cy="16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endParaRPr kumimoji="0" lang="en-GB" sz="9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Rechteck 200"/>
          <p:cNvSpPr/>
          <p:nvPr/>
        </p:nvSpPr>
        <p:spPr bwMode="auto">
          <a:xfrm>
            <a:off x="1433238" y="8616090"/>
            <a:ext cx="540000" cy="16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endParaRPr kumimoji="0" lang="en-GB" sz="9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ruppieren 201"/>
          <p:cNvGrpSpPr/>
          <p:nvPr/>
        </p:nvGrpSpPr>
        <p:grpSpPr>
          <a:xfrm>
            <a:off x="2011338" y="8571145"/>
            <a:ext cx="1188634" cy="230832"/>
            <a:chOff x="1797596" y="5633253"/>
            <a:chExt cx="866641" cy="230832"/>
          </a:xfrm>
        </p:grpSpPr>
        <p:cxnSp>
          <p:nvCxnSpPr>
            <p:cNvPr id="203" name="Gerade Verbindung mit Pfeil 202"/>
            <p:cNvCxnSpPr/>
            <p:nvPr/>
          </p:nvCxnSpPr>
          <p:spPr bwMode="auto">
            <a:xfrm>
              <a:off x="1850554" y="5831167"/>
              <a:ext cx="813683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feld 203"/>
            <p:cNvSpPr txBox="1"/>
            <p:nvPr/>
          </p:nvSpPr>
          <p:spPr>
            <a:xfrm>
              <a:off x="1797596" y="5633253"/>
              <a:ext cx="826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Standardized Calls</a:t>
              </a:r>
            </a:p>
          </p:txBody>
        </p:sp>
      </p:grpSp>
      <p:grpSp>
        <p:nvGrpSpPr>
          <p:cNvPr id="205" name="Gruppieren 204"/>
          <p:cNvGrpSpPr/>
          <p:nvPr/>
        </p:nvGrpSpPr>
        <p:grpSpPr>
          <a:xfrm>
            <a:off x="3289772" y="8570565"/>
            <a:ext cx="2245766" cy="230832"/>
            <a:chOff x="2801516" y="5632673"/>
            <a:chExt cx="1836000" cy="230832"/>
          </a:xfrm>
        </p:grpSpPr>
        <p:cxnSp>
          <p:nvCxnSpPr>
            <p:cNvPr id="206" name="Gerade Verbindung mit Pfeil 205"/>
            <p:cNvCxnSpPr/>
            <p:nvPr/>
          </p:nvCxnSpPr>
          <p:spPr bwMode="auto">
            <a:xfrm>
              <a:off x="2854474" y="5830587"/>
              <a:ext cx="1620000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7" name="Textfeld 206"/>
            <p:cNvSpPr txBox="1"/>
            <p:nvPr/>
          </p:nvSpPr>
          <p:spPr>
            <a:xfrm>
              <a:off x="2801516" y="5632673"/>
              <a:ext cx="1836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Hardware- / </a:t>
              </a:r>
              <a:r>
                <a:rPr lang="en-GB" sz="900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protocol-specific </a:t>
              </a:r>
              <a:r>
                <a:rPr lang="en-GB" sz="9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calls</a:t>
              </a:r>
            </a:p>
          </p:txBody>
        </p:sp>
      </p:grpSp>
      <p:sp>
        <p:nvSpPr>
          <p:cNvPr id="208" name="Rechteck 207"/>
          <p:cNvSpPr/>
          <p:nvPr/>
        </p:nvSpPr>
        <p:spPr bwMode="auto">
          <a:xfrm>
            <a:off x="6242100" y="6994951"/>
            <a:ext cx="103910" cy="28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09" name="Gerade Verbindung mit Pfeil 208"/>
          <p:cNvCxnSpPr/>
          <p:nvPr/>
        </p:nvCxnSpPr>
        <p:spPr bwMode="auto">
          <a:xfrm>
            <a:off x="4327652" y="6994951"/>
            <a:ext cx="1918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10" name="Textfeld 209"/>
          <p:cNvSpPr txBox="1"/>
          <p:nvPr/>
        </p:nvSpPr>
        <p:spPr>
          <a:xfrm>
            <a:off x="4612549" y="6852504"/>
            <a:ext cx="1368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Configure process data I/O</a:t>
            </a:r>
            <a:endParaRPr lang="en-GB" sz="900" dirty="0"/>
          </a:p>
        </p:txBody>
      </p:sp>
      <p:cxnSp>
        <p:nvCxnSpPr>
          <p:cNvPr id="211" name="Gerade Verbindung mit Pfeil 210"/>
          <p:cNvCxnSpPr/>
          <p:nvPr/>
        </p:nvCxnSpPr>
        <p:spPr bwMode="auto">
          <a:xfrm flipH="1">
            <a:off x="4324647" y="7281142"/>
            <a:ext cx="1921805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cxnSp>
        <p:nvCxnSpPr>
          <p:cNvPr id="212" name="Gerade Verbindung mit Pfeil 211"/>
          <p:cNvCxnSpPr/>
          <p:nvPr/>
        </p:nvCxnSpPr>
        <p:spPr bwMode="auto">
          <a:xfrm>
            <a:off x="6346539" y="7036861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13" name="Textfeld 212"/>
          <p:cNvSpPr txBox="1"/>
          <p:nvPr/>
        </p:nvSpPr>
        <p:spPr>
          <a:xfrm>
            <a:off x="6427743" y="6837264"/>
            <a:ext cx="756000" cy="1302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Conf. process</a:t>
            </a:r>
          </a:p>
          <a:p>
            <a:pPr>
              <a:lnSpc>
                <a:spcPts val="1000"/>
              </a:lnSpc>
            </a:pPr>
            <a:r>
              <a:rPr lang="en-GB" sz="900" i="1" dirty="0" smtClean="0"/>
              <a:t>data I/O</a:t>
            </a:r>
            <a:endParaRPr lang="en-GB" sz="900" i="1" dirty="0"/>
          </a:p>
        </p:txBody>
      </p:sp>
      <p:sp>
        <p:nvSpPr>
          <p:cNvPr id="214" name="Rechteck 213"/>
          <p:cNvSpPr/>
          <p:nvPr/>
        </p:nvSpPr>
        <p:spPr bwMode="auto">
          <a:xfrm>
            <a:off x="7255561" y="7036861"/>
            <a:ext cx="10391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15" name="Gerade Verbindung mit Pfeil 214"/>
          <p:cNvCxnSpPr/>
          <p:nvPr/>
        </p:nvCxnSpPr>
        <p:spPr bwMode="auto">
          <a:xfrm flipH="1">
            <a:off x="6342110" y="7218212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216" name="L-Form 215"/>
          <p:cNvSpPr/>
          <p:nvPr/>
        </p:nvSpPr>
        <p:spPr bwMode="auto">
          <a:xfrm rot="18768689">
            <a:off x="6809299" y="7116278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217" name="L-Form 216"/>
          <p:cNvSpPr/>
          <p:nvPr/>
        </p:nvSpPr>
        <p:spPr bwMode="auto">
          <a:xfrm rot="18768689">
            <a:off x="5343343" y="7192830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218" name="Rechteck 217"/>
          <p:cNvSpPr/>
          <p:nvPr/>
        </p:nvSpPr>
        <p:spPr bwMode="auto">
          <a:xfrm>
            <a:off x="6242099" y="7546408"/>
            <a:ext cx="103910" cy="28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19" name="Gerade Verbindung mit Pfeil 218"/>
          <p:cNvCxnSpPr/>
          <p:nvPr/>
        </p:nvCxnSpPr>
        <p:spPr bwMode="auto">
          <a:xfrm>
            <a:off x="4327651" y="7546408"/>
            <a:ext cx="1918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20" name="Textfeld 219"/>
          <p:cNvSpPr txBox="1"/>
          <p:nvPr/>
        </p:nvSpPr>
        <p:spPr>
          <a:xfrm>
            <a:off x="4603023" y="7403961"/>
            <a:ext cx="1368000" cy="1302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Create subscriptions</a:t>
            </a:r>
            <a:endParaRPr lang="en-GB" sz="900" dirty="0"/>
          </a:p>
        </p:txBody>
      </p:sp>
      <p:cxnSp>
        <p:nvCxnSpPr>
          <p:cNvPr id="221" name="Gerade Verbindung mit Pfeil 220"/>
          <p:cNvCxnSpPr/>
          <p:nvPr/>
        </p:nvCxnSpPr>
        <p:spPr bwMode="auto">
          <a:xfrm flipH="1">
            <a:off x="4324646" y="7832599"/>
            <a:ext cx="1921805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cxnSp>
        <p:nvCxnSpPr>
          <p:cNvPr id="222" name="Gerade Verbindung mit Pfeil 221"/>
          <p:cNvCxnSpPr/>
          <p:nvPr/>
        </p:nvCxnSpPr>
        <p:spPr bwMode="auto">
          <a:xfrm>
            <a:off x="6346538" y="7588318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23" name="Textfeld 222"/>
          <p:cNvSpPr txBox="1"/>
          <p:nvPr/>
        </p:nvSpPr>
        <p:spPr>
          <a:xfrm>
            <a:off x="6427742" y="7388721"/>
            <a:ext cx="756000" cy="1302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Create </a:t>
            </a:r>
            <a:br>
              <a:rPr lang="en-GB" sz="900" i="1" dirty="0" smtClean="0"/>
            </a:br>
            <a:r>
              <a:rPr lang="en-GB" sz="900" i="1" dirty="0" smtClean="0"/>
              <a:t>subscriptions</a:t>
            </a:r>
            <a:endParaRPr lang="en-GB" sz="900" i="1" dirty="0"/>
          </a:p>
        </p:txBody>
      </p:sp>
      <p:sp>
        <p:nvSpPr>
          <p:cNvPr id="224" name="Rechteck 223"/>
          <p:cNvSpPr/>
          <p:nvPr/>
        </p:nvSpPr>
        <p:spPr bwMode="auto">
          <a:xfrm>
            <a:off x="7255560" y="7588318"/>
            <a:ext cx="10391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25" name="Gerade Verbindung mit Pfeil 224"/>
          <p:cNvCxnSpPr/>
          <p:nvPr/>
        </p:nvCxnSpPr>
        <p:spPr bwMode="auto">
          <a:xfrm flipH="1">
            <a:off x="6342109" y="7769669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226" name="L-Form 225"/>
          <p:cNvSpPr/>
          <p:nvPr/>
        </p:nvSpPr>
        <p:spPr bwMode="auto">
          <a:xfrm rot="18768689">
            <a:off x="6809298" y="7667735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227" name="L-Form 226"/>
          <p:cNvSpPr/>
          <p:nvPr/>
        </p:nvSpPr>
        <p:spPr bwMode="auto">
          <a:xfrm rot="18768689">
            <a:off x="5343342" y="7744287"/>
            <a:ext cx="75679" cy="45719"/>
          </a:xfrm>
          <a:prstGeom prst="corner">
            <a:avLst>
              <a:gd name="adj1" fmla="val 42533"/>
              <a:gd name="adj2" fmla="val 40833"/>
            </a:avLst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de-DE" smtClean="0">
              <a:solidFill>
                <a:srgbClr val="001A4A"/>
              </a:solidFill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6737390" y="8519513"/>
            <a:ext cx="13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VR: Virtual </a:t>
            </a:r>
          </a:p>
          <a:p>
            <a:pPr marL="228600"/>
            <a:r>
              <a:rPr lang="en-GB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</a:t>
            </a:r>
          </a:p>
        </p:txBody>
      </p:sp>
      <p:sp>
        <p:nvSpPr>
          <p:cNvPr id="2" name="Rechteck 1"/>
          <p:cNvSpPr/>
          <p:nvPr/>
        </p:nvSpPr>
        <p:spPr>
          <a:xfrm>
            <a:off x="1403742" y="9988785"/>
            <a:ext cx="619021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Ablauf anpassen, damit dieser eher zu einem NGD passt, welches alles Infos gleich bereitstellt (siehe Zettel) </a:t>
            </a:r>
            <a:r>
              <a:rPr lang="de-DE" dirty="0" smtClean="0">
                <a:sym typeface="Wingdings" panose="05000000000000000000" pitchFamily="2" charset="2"/>
              </a:rPr>
              <a:t> Infos gehen nicht zw. Business </a:t>
            </a:r>
            <a:r>
              <a:rPr lang="de-DE" dirty="0" err="1" smtClean="0">
                <a:sym typeface="Wingdings" panose="05000000000000000000" pitchFamily="2" charset="2"/>
              </a:rPr>
              <a:t>Logic</a:t>
            </a:r>
            <a:r>
              <a:rPr lang="de-DE" dirty="0" smtClean="0">
                <a:sym typeface="Wingdings" panose="05000000000000000000" pitchFamily="2" charset="2"/>
              </a:rPr>
              <a:t> und CCD hin und her sondern zw. CCD und Device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5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896748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PLC)</a:t>
            </a:r>
            <a:endParaRPr kumimoji="0" lang="en-GB" sz="10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906588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en-GB" sz="10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3867225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Logic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877066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Driver (e.g. PLC)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855040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Model (IM)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886907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CCD</a:t>
            </a:r>
            <a:endParaRPr kumimoji="0" lang="en-GB" sz="1000" i="0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92450" y="605006"/>
            <a:ext cx="5221288" cy="35951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kern="0" dirty="0" err="1" smtClean="0"/>
              <a:t>Datenfluss</a:t>
            </a:r>
            <a:r>
              <a:rPr lang="en-GB" kern="0" dirty="0" smtClean="0"/>
              <a:t> </a:t>
            </a:r>
            <a:r>
              <a:rPr lang="en-GB" kern="0" dirty="0" err="1" smtClean="0"/>
              <a:t>Wertänderung</a:t>
            </a:r>
            <a:r>
              <a:rPr lang="en-GB" kern="0" dirty="0" smtClean="0"/>
              <a:t> </a:t>
            </a:r>
            <a:r>
              <a:rPr lang="en-GB" kern="0" dirty="0" err="1" smtClean="0"/>
              <a:t>im</a:t>
            </a:r>
            <a:r>
              <a:rPr lang="en-GB" kern="0" dirty="0" smtClean="0"/>
              <a:t> </a:t>
            </a:r>
            <a:r>
              <a:rPr lang="en-GB" kern="0" dirty="0" err="1" smtClean="0"/>
              <a:t>Betrieb</a:t>
            </a:r>
            <a:endParaRPr lang="en-GB" kern="0" dirty="0"/>
          </a:p>
        </p:txBody>
      </p:sp>
      <p:cxnSp>
        <p:nvCxnSpPr>
          <p:cNvPr id="9" name="Gerade Verbindung 11"/>
          <p:cNvCxnSpPr>
            <a:stCxn id="2" idx="2"/>
          </p:cNvCxnSpPr>
          <p:nvPr/>
        </p:nvCxnSpPr>
        <p:spPr bwMode="auto">
          <a:xfrm flipH="1">
            <a:off x="7346584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13"/>
          <p:cNvCxnSpPr>
            <a:stCxn id="3" idx="2"/>
          </p:cNvCxnSpPr>
          <p:nvPr/>
        </p:nvCxnSpPr>
        <p:spPr bwMode="auto">
          <a:xfrm>
            <a:off x="8356588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60"/>
          <p:cNvCxnSpPr>
            <a:stCxn id="4" idx="2"/>
          </p:cNvCxnSpPr>
          <p:nvPr/>
        </p:nvCxnSpPr>
        <p:spPr bwMode="auto">
          <a:xfrm>
            <a:off x="4317225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71"/>
          <p:cNvCxnSpPr>
            <a:stCxn id="5" idx="2"/>
          </p:cNvCxnSpPr>
          <p:nvPr/>
        </p:nvCxnSpPr>
        <p:spPr bwMode="auto">
          <a:xfrm>
            <a:off x="5327066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06"/>
          <p:cNvCxnSpPr>
            <a:stCxn id="6" idx="2"/>
          </p:cNvCxnSpPr>
          <p:nvPr/>
        </p:nvCxnSpPr>
        <p:spPr bwMode="auto">
          <a:xfrm>
            <a:off x="3305040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60"/>
          <p:cNvCxnSpPr>
            <a:stCxn id="7" idx="2"/>
          </p:cNvCxnSpPr>
          <p:nvPr/>
        </p:nvCxnSpPr>
        <p:spPr bwMode="auto">
          <a:xfrm flipH="1">
            <a:off x="6336905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hteck 14"/>
          <p:cNvSpPr/>
          <p:nvPr/>
        </p:nvSpPr>
        <p:spPr bwMode="auto">
          <a:xfrm>
            <a:off x="4271893" y="2810533"/>
            <a:ext cx="10391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253085" y="2950395"/>
            <a:ext cx="10391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5271886" y="2665058"/>
            <a:ext cx="10391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8304154" y="2049956"/>
            <a:ext cx="10391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548125" y="1868232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Request data</a:t>
            </a:r>
            <a:endParaRPr lang="en-GB" sz="900" i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2855040" y="1561968"/>
            <a:ext cx="5951547" cy="212147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7399035" y="2060954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2" name="Eine Ecke des Rechtecks schneiden 21"/>
          <p:cNvSpPr/>
          <p:nvPr/>
        </p:nvSpPr>
        <p:spPr bwMode="auto">
          <a:xfrm flipV="1">
            <a:off x="2862654" y="1561967"/>
            <a:ext cx="342265" cy="180000"/>
          </a:xfrm>
          <a:prstGeom prst="snip1Rect">
            <a:avLst>
              <a:gd name="adj" fmla="val 43476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72586" y="1573872"/>
            <a:ext cx="284261" cy="14957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err="1"/>
              <a:t>loop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 bwMode="auto">
          <a:xfrm flipH="1">
            <a:off x="7399035" y="2301128"/>
            <a:ext cx="9108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sm"/>
          </a:ln>
          <a:effectLst/>
        </p:spPr>
      </p:cxnSp>
      <p:sp>
        <p:nvSpPr>
          <p:cNvPr id="25" name="Textfeld 24"/>
          <p:cNvSpPr txBox="1"/>
          <p:nvPr/>
        </p:nvSpPr>
        <p:spPr>
          <a:xfrm>
            <a:off x="7548125" y="2117930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Data</a:t>
            </a:r>
            <a:endParaRPr lang="en-GB" sz="900" i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2901193" y="2429442"/>
            <a:ext cx="288000" cy="180000"/>
            <a:chOff x="6304326" y="1503834"/>
            <a:chExt cx="288000" cy="180000"/>
          </a:xfrm>
        </p:grpSpPr>
        <p:sp>
          <p:nvSpPr>
            <p:cNvPr id="27" name="Eine Ecke des Rechtecks schneiden 26"/>
            <p:cNvSpPr/>
            <p:nvPr/>
          </p:nvSpPr>
          <p:spPr bwMode="auto">
            <a:xfrm flipV="1">
              <a:off x="6304326" y="1503834"/>
              <a:ext cx="288000" cy="180000"/>
            </a:xfrm>
            <a:prstGeom prst="snip1Rect">
              <a:avLst>
                <a:gd name="adj" fmla="val 43476"/>
              </a:avLst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sz="1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320806" y="1515739"/>
              <a:ext cx="216000" cy="14957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de-DE" dirty="0" smtClean="0"/>
                <a:t>alt</a:t>
              </a:r>
              <a:endParaRPr lang="de-DE" dirty="0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7364274" y="2659112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ts val="1000"/>
              </a:lnSpc>
            </a:pPr>
            <a:r>
              <a:rPr lang="en-GB" sz="900" dirty="0" smtClean="0"/>
              <a:t>[values </a:t>
            </a:r>
          </a:p>
          <a:p>
            <a:pPr algn="l">
              <a:lnSpc>
                <a:spcPts val="1000"/>
              </a:lnSpc>
            </a:pPr>
            <a:r>
              <a:rPr lang="en-GB" sz="900" dirty="0"/>
              <a:t> </a:t>
            </a:r>
            <a:r>
              <a:rPr lang="en-GB" sz="900" dirty="0" smtClean="0"/>
              <a:t>changed]</a:t>
            </a:r>
          </a:p>
        </p:txBody>
      </p:sp>
      <p:cxnSp>
        <p:nvCxnSpPr>
          <p:cNvPr id="30" name="Gerade Verbindung mit Pfeil 29"/>
          <p:cNvCxnSpPr/>
          <p:nvPr/>
        </p:nvCxnSpPr>
        <p:spPr bwMode="auto">
          <a:xfrm flipH="1">
            <a:off x="5360718" y="2656760"/>
            <a:ext cx="1944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H="1">
            <a:off x="4365413" y="2813566"/>
            <a:ext cx="972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32" name="Gerade Verbindung mit Pfeil 31"/>
          <p:cNvCxnSpPr/>
          <p:nvPr/>
        </p:nvCxnSpPr>
        <p:spPr bwMode="auto">
          <a:xfrm flipH="1">
            <a:off x="3349659" y="2953204"/>
            <a:ext cx="936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6069513" y="2487199"/>
            <a:ext cx="540000" cy="15756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i="1" dirty="0" smtClean="0"/>
              <a:t>Updated values</a:t>
            </a:r>
            <a:endParaRPr lang="en-GB" sz="900" i="1" dirty="0"/>
          </a:p>
        </p:txBody>
      </p:sp>
      <p:sp>
        <p:nvSpPr>
          <p:cNvPr id="34" name="Textfeld 33"/>
          <p:cNvSpPr txBox="1"/>
          <p:nvPr/>
        </p:nvSpPr>
        <p:spPr>
          <a:xfrm>
            <a:off x="7364274" y="3330570"/>
            <a:ext cx="612000" cy="1764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ts val="1000"/>
              </a:lnSpc>
            </a:pPr>
            <a:r>
              <a:rPr lang="en-GB" sz="900" dirty="0" smtClean="0"/>
              <a:t>[values not </a:t>
            </a:r>
          </a:p>
          <a:p>
            <a:pPr algn="l">
              <a:lnSpc>
                <a:spcPts val="1000"/>
              </a:lnSpc>
            </a:pPr>
            <a:r>
              <a:rPr lang="en-GB" sz="900" dirty="0"/>
              <a:t> </a:t>
            </a:r>
            <a:r>
              <a:rPr lang="en-GB" sz="900" dirty="0" smtClean="0"/>
              <a:t>changed]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7295125" y="1893399"/>
            <a:ext cx="103910" cy="1735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2901193" y="2429443"/>
            <a:ext cx="5845660" cy="11978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Gerade Verbindung mit Pfeil 36"/>
          <p:cNvCxnSpPr/>
          <p:nvPr/>
        </p:nvCxnSpPr>
        <p:spPr bwMode="auto">
          <a:xfrm flipH="1">
            <a:off x="2908046" y="3196206"/>
            <a:ext cx="5832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4568966" y="2629561"/>
            <a:ext cx="540000" cy="15756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Updated DI</a:t>
            </a:r>
            <a:endParaRPr lang="en-GB" sz="9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68650" y="2779374"/>
            <a:ext cx="540000" cy="15756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Set new DI</a:t>
            </a:r>
            <a:endParaRPr lang="en-GB" sz="900" dirty="0"/>
          </a:p>
        </p:txBody>
      </p:sp>
      <p:cxnSp>
        <p:nvCxnSpPr>
          <p:cNvPr id="40" name="Gerade Verbindung mit Pfeil 39"/>
          <p:cNvCxnSpPr/>
          <p:nvPr/>
        </p:nvCxnSpPr>
        <p:spPr bwMode="auto">
          <a:xfrm flipH="1">
            <a:off x="2342151" y="3101878"/>
            <a:ext cx="900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41" name="Rechteck 40"/>
          <p:cNvSpPr/>
          <p:nvPr/>
        </p:nvSpPr>
        <p:spPr bwMode="auto">
          <a:xfrm>
            <a:off x="1847831" y="1081153"/>
            <a:ext cx="900000" cy="344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Systems</a:t>
            </a:r>
            <a:endParaRPr kumimoji="0" lang="en-GB" sz="10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Gerade Verbindung 106"/>
          <p:cNvCxnSpPr>
            <a:stCxn id="41" idx="2"/>
          </p:cNvCxnSpPr>
          <p:nvPr/>
        </p:nvCxnSpPr>
        <p:spPr bwMode="auto">
          <a:xfrm>
            <a:off x="2297831" y="1426149"/>
            <a:ext cx="0" cy="23760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hteck 42"/>
          <p:cNvSpPr/>
          <p:nvPr/>
        </p:nvSpPr>
        <p:spPr bwMode="auto">
          <a:xfrm>
            <a:off x="2245876" y="3106902"/>
            <a:ext cx="10391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69696" y="2846047"/>
            <a:ext cx="540000" cy="2160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GB" sz="900" dirty="0" smtClean="0"/>
              <a:t>Change </a:t>
            </a:r>
          </a:p>
          <a:p>
            <a:pPr>
              <a:lnSpc>
                <a:spcPts val="1000"/>
              </a:lnSpc>
            </a:pPr>
            <a:r>
              <a:rPr lang="en-GB" sz="900" dirty="0" smtClean="0"/>
              <a:t>notification</a:t>
            </a:r>
            <a:endParaRPr lang="en-GB" sz="900" dirty="0"/>
          </a:p>
        </p:txBody>
      </p:sp>
      <p:sp>
        <p:nvSpPr>
          <p:cNvPr id="45" name="Textfeld 44"/>
          <p:cNvSpPr txBox="1"/>
          <p:nvPr/>
        </p:nvSpPr>
        <p:spPr>
          <a:xfrm>
            <a:off x="5781481" y="3805217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DI: Device Information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7079670" y="3805217"/>
            <a:ext cx="18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CCD: Communication Channel Driver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848272" y="3853458"/>
            <a:ext cx="504000" cy="1434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endParaRPr kumimoji="0" lang="en-GB" sz="80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2410619" y="3853458"/>
            <a:ext cx="540000" cy="1434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endParaRPr kumimoji="0" lang="en-GB" sz="800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3000400" y="3808512"/>
            <a:ext cx="1008000" cy="215444"/>
            <a:chOff x="1797596" y="5652303"/>
            <a:chExt cx="1008000" cy="215444"/>
          </a:xfrm>
        </p:grpSpPr>
        <p:cxnSp>
          <p:nvCxnSpPr>
            <p:cNvPr id="50" name="Gerade Verbindung mit Pfeil 49"/>
            <p:cNvCxnSpPr/>
            <p:nvPr/>
          </p:nvCxnSpPr>
          <p:spPr bwMode="auto">
            <a:xfrm>
              <a:off x="1850554" y="5831167"/>
              <a:ext cx="900000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feld 50"/>
            <p:cNvSpPr txBox="1"/>
            <p:nvPr/>
          </p:nvSpPr>
          <p:spPr>
            <a:xfrm>
              <a:off x="1797596" y="5652303"/>
              <a:ext cx="1008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Standardised Calls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4004320" y="3807932"/>
            <a:ext cx="1836000" cy="215444"/>
            <a:chOff x="2801516" y="5651723"/>
            <a:chExt cx="1836000" cy="215444"/>
          </a:xfrm>
        </p:grpSpPr>
        <p:cxnSp>
          <p:nvCxnSpPr>
            <p:cNvPr id="53" name="Gerade Verbindung mit Pfeil 52"/>
            <p:cNvCxnSpPr/>
            <p:nvPr/>
          </p:nvCxnSpPr>
          <p:spPr bwMode="auto">
            <a:xfrm>
              <a:off x="2854474" y="5830587"/>
              <a:ext cx="1620000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2801516" y="5651723"/>
              <a:ext cx="1836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Hardware- / Protocol-specific calls</a:t>
              </a:r>
            </a:p>
          </p:txBody>
        </p:sp>
      </p:grpSp>
      <p:sp>
        <p:nvSpPr>
          <p:cNvPr id="55" name="Rechteck 54"/>
          <p:cNvSpPr/>
          <p:nvPr/>
        </p:nvSpPr>
        <p:spPr bwMode="auto">
          <a:xfrm>
            <a:off x="3560763" y="5138628"/>
            <a:ext cx="3411290" cy="2720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Was fehlt ist die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Subscription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auf das IM! 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 panose="05000000000000000000" pitchFamily="2" charset="2"/>
              </a:rPr>
              <a:t> Wert auf das Gerät zurückschreiben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el 1"/>
          <p:cNvSpPr txBox="1">
            <a:spLocks/>
          </p:cNvSpPr>
          <p:nvPr/>
        </p:nvSpPr>
        <p:spPr>
          <a:xfrm>
            <a:off x="642441" y="6414964"/>
            <a:ext cx="5221288" cy="725487"/>
          </a:xfrm>
          <a:prstGeom prst="rect">
            <a:avLst/>
          </a:prstGeom>
        </p:spPr>
        <p:txBody>
          <a:bodyPr/>
          <a:lstStyle>
            <a:lvl1pPr algn="ctr" defTabSz="122191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/>
              <a:t>Datenfluss</a:t>
            </a:r>
            <a:r>
              <a:rPr lang="en-GB" sz="3200" dirty="0" smtClean="0"/>
              <a:t> </a:t>
            </a:r>
            <a:r>
              <a:rPr lang="en-GB" sz="3200" dirty="0" err="1" smtClean="0"/>
              <a:t>Geräte</a:t>
            </a:r>
            <a:r>
              <a:rPr lang="en-GB" sz="3200" dirty="0" smtClean="0"/>
              <a:t> </a:t>
            </a:r>
            <a:r>
              <a:rPr lang="en-GB" sz="3200" dirty="0" err="1" smtClean="0"/>
              <a:t>Austausch</a:t>
            </a:r>
            <a:endParaRPr lang="en-GB" sz="3200" dirty="0"/>
          </a:p>
        </p:txBody>
      </p:sp>
      <p:sp>
        <p:nvSpPr>
          <p:cNvPr id="57" name="Rechteck 56"/>
          <p:cNvSpPr/>
          <p:nvPr/>
        </p:nvSpPr>
        <p:spPr bwMode="auto">
          <a:xfrm>
            <a:off x="1363215" y="7581173"/>
            <a:ext cx="64046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IM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Gerade Verbindung 7"/>
          <p:cNvCxnSpPr>
            <a:stCxn id="57" idx="2"/>
          </p:cNvCxnSpPr>
          <p:nvPr/>
        </p:nvCxnSpPr>
        <p:spPr bwMode="auto">
          <a:xfrm>
            <a:off x="1683445" y="8085229"/>
            <a:ext cx="1" cy="3891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hteck 58"/>
          <p:cNvSpPr/>
          <p:nvPr/>
        </p:nvSpPr>
        <p:spPr bwMode="auto">
          <a:xfrm>
            <a:off x="2659359" y="7595569"/>
            <a:ext cx="1244656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/>
              <a:t>Akomi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Gerade Verbindung 9"/>
          <p:cNvCxnSpPr/>
          <p:nvPr/>
        </p:nvCxnSpPr>
        <p:spPr bwMode="auto">
          <a:xfrm flipH="1">
            <a:off x="3269455" y="8099625"/>
            <a:ext cx="0" cy="38884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hteck 60"/>
          <p:cNvSpPr/>
          <p:nvPr/>
        </p:nvSpPr>
        <p:spPr bwMode="auto">
          <a:xfrm>
            <a:off x="6602828" y="7595569"/>
            <a:ext cx="67026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SPS</a:t>
            </a:r>
          </a:p>
        </p:txBody>
      </p:sp>
      <p:cxnSp>
        <p:nvCxnSpPr>
          <p:cNvPr id="62" name="Gerade Verbindung 11"/>
          <p:cNvCxnSpPr>
            <a:stCxn id="61" idx="2"/>
          </p:cNvCxnSpPr>
          <p:nvPr/>
        </p:nvCxnSpPr>
        <p:spPr bwMode="auto">
          <a:xfrm>
            <a:off x="6937959" y="8099625"/>
            <a:ext cx="0" cy="38774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hteck 62"/>
          <p:cNvSpPr/>
          <p:nvPr/>
        </p:nvSpPr>
        <p:spPr bwMode="auto">
          <a:xfrm>
            <a:off x="8144612" y="7592161"/>
            <a:ext cx="1244656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Smart Device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Gerade Verbindung 13"/>
          <p:cNvCxnSpPr>
            <a:stCxn id="63" idx="2"/>
          </p:cNvCxnSpPr>
          <p:nvPr/>
        </p:nvCxnSpPr>
        <p:spPr bwMode="auto">
          <a:xfrm>
            <a:off x="8766940" y="8096217"/>
            <a:ext cx="0" cy="4395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hteck 64"/>
          <p:cNvSpPr/>
          <p:nvPr/>
        </p:nvSpPr>
        <p:spPr bwMode="auto">
          <a:xfrm>
            <a:off x="571127" y="7580409"/>
            <a:ext cx="64046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User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Gerade Verbindung 106"/>
          <p:cNvCxnSpPr>
            <a:stCxn id="65" idx="2"/>
          </p:cNvCxnSpPr>
          <p:nvPr/>
        </p:nvCxnSpPr>
        <p:spPr bwMode="auto">
          <a:xfrm>
            <a:off x="891357" y="8084465"/>
            <a:ext cx="1" cy="3891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Gerade Verbindung 14"/>
          <p:cNvCxnSpPr/>
          <p:nvPr/>
        </p:nvCxnSpPr>
        <p:spPr bwMode="auto">
          <a:xfrm>
            <a:off x="8766940" y="8679830"/>
            <a:ext cx="0" cy="32972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feld 67"/>
          <p:cNvSpPr txBox="1"/>
          <p:nvPr/>
        </p:nvSpPr>
        <p:spPr>
          <a:xfrm>
            <a:off x="8517106" y="82379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?</a:t>
            </a:r>
          </a:p>
        </p:txBody>
      </p:sp>
      <p:cxnSp>
        <p:nvCxnSpPr>
          <p:cNvPr id="69" name="Gerade Verbindung mit Pfeil 68"/>
          <p:cNvCxnSpPr/>
          <p:nvPr/>
        </p:nvCxnSpPr>
        <p:spPr bwMode="auto">
          <a:xfrm flipH="1">
            <a:off x="3281687" y="8742965"/>
            <a:ext cx="21184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4343452" y="8515020"/>
            <a:ext cx="1110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device missing</a:t>
            </a:r>
          </a:p>
        </p:txBody>
      </p:sp>
      <p:sp>
        <p:nvSpPr>
          <p:cNvPr id="71" name="Rechteck 70"/>
          <p:cNvSpPr/>
          <p:nvPr/>
        </p:nvSpPr>
        <p:spPr bwMode="auto">
          <a:xfrm>
            <a:off x="4597148" y="7581173"/>
            <a:ext cx="1605916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Engeneering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Tool</a:t>
            </a:r>
          </a:p>
        </p:txBody>
      </p:sp>
      <p:cxnSp>
        <p:nvCxnSpPr>
          <p:cNvPr id="72" name="Gerade Verbindung 56"/>
          <p:cNvCxnSpPr>
            <a:stCxn id="71" idx="2"/>
          </p:cNvCxnSpPr>
          <p:nvPr/>
        </p:nvCxnSpPr>
        <p:spPr bwMode="auto">
          <a:xfrm>
            <a:off x="5400106" y="8085229"/>
            <a:ext cx="0" cy="38774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Gerade Verbindung mit Pfeil 72"/>
          <p:cNvCxnSpPr/>
          <p:nvPr/>
        </p:nvCxnSpPr>
        <p:spPr bwMode="auto">
          <a:xfrm flipH="1">
            <a:off x="5400106" y="8511944"/>
            <a:ext cx="153785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feld 73"/>
          <p:cNvSpPr txBox="1"/>
          <p:nvPr/>
        </p:nvSpPr>
        <p:spPr>
          <a:xfrm>
            <a:off x="5544578" y="8311915"/>
            <a:ext cx="89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device missing</a:t>
            </a:r>
          </a:p>
        </p:txBody>
      </p:sp>
      <p:cxnSp>
        <p:nvCxnSpPr>
          <p:cNvPr id="75" name="Gerade Verbindung mit Pfeil 74"/>
          <p:cNvCxnSpPr/>
          <p:nvPr/>
        </p:nvCxnSpPr>
        <p:spPr bwMode="auto">
          <a:xfrm flipH="1">
            <a:off x="891359" y="8893260"/>
            <a:ext cx="23780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feld 75"/>
          <p:cNvSpPr txBox="1"/>
          <p:nvPr/>
        </p:nvSpPr>
        <p:spPr>
          <a:xfrm>
            <a:off x="2101023" y="8610521"/>
            <a:ext cx="1110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device missing</a:t>
            </a:r>
          </a:p>
        </p:txBody>
      </p:sp>
      <p:cxnSp>
        <p:nvCxnSpPr>
          <p:cNvPr id="77" name="Gerade Verbindung mit Pfeil 76"/>
          <p:cNvCxnSpPr/>
          <p:nvPr/>
        </p:nvCxnSpPr>
        <p:spPr bwMode="auto">
          <a:xfrm>
            <a:off x="3281687" y="9267906"/>
            <a:ext cx="21184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feld 77"/>
          <p:cNvSpPr txBox="1"/>
          <p:nvPr/>
        </p:nvSpPr>
        <p:spPr>
          <a:xfrm>
            <a:off x="3310780" y="8893351"/>
            <a:ext cx="1110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Disable missing functions</a:t>
            </a:r>
          </a:p>
        </p:txBody>
      </p:sp>
      <p:cxnSp>
        <p:nvCxnSpPr>
          <p:cNvPr id="79" name="Gerade Verbindung mit Pfeil 78"/>
          <p:cNvCxnSpPr/>
          <p:nvPr/>
        </p:nvCxnSpPr>
        <p:spPr bwMode="auto">
          <a:xfrm flipH="1">
            <a:off x="891359" y="9772670"/>
            <a:ext cx="23903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feld 79"/>
          <p:cNvSpPr txBox="1"/>
          <p:nvPr/>
        </p:nvSpPr>
        <p:spPr>
          <a:xfrm>
            <a:off x="1973908" y="9372560"/>
            <a:ext cx="123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Request replacement</a:t>
            </a:r>
          </a:p>
        </p:txBody>
      </p:sp>
      <p:cxnSp>
        <p:nvCxnSpPr>
          <p:cNvPr id="81" name="Gerade Verbindung mit Pfeil 80"/>
          <p:cNvCxnSpPr/>
          <p:nvPr/>
        </p:nvCxnSpPr>
        <p:spPr bwMode="auto">
          <a:xfrm>
            <a:off x="891358" y="10146675"/>
            <a:ext cx="239032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2" name="Textfeld 81"/>
          <p:cNvSpPr txBox="1"/>
          <p:nvPr/>
        </p:nvSpPr>
        <p:spPr>
          <a:xfrm>
            <a:off x="1764887" y="9915236"/>
            <a:ext cx="1462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Replacement device</a:t>
            </a:r>
          </a:p>
        </p:txBody>
      </p:sp>
      <p:cxnSp>
        <p:nvCxnSpPr>
          <p:cNvPr id="83" name="Gerade Verbindung mit Pfeil 82"/>
          <p:cNvCxnSpPr/>
          <p:nvPr/>
        </p:nvCxnSpPr>
        <p:spPr bwMode="auto">
          <a:xfrm flipV="1">
            <a:off x="3269455" y="10350372"/>
            <a:ext cx="21306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feld 83"/>
          <p:cNvSpPr txBox="1"/>
          <p:nvPr/>
        </p:nvSpPr>
        <p:spPr>
          <a:xfrm>
            <a:off x="3114609" y="10150317"/>
            <a:ext cx="1110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Replace functions</a:t>
            </a:r>
          </a:p>
        </p:txBody>
      </p:sp>
      <p:cxnSp>
        <p:nvCxnSpPr>
          <p:cNvPr id="85" name="Gerade Verbindung mit Pfeil 84"/>
          <p:cNvCxnSpPr/>
          <p:nvPr/>
        </p:nvCxnSpPr>
        <p:spPr bwMode="auto">
          <a:xfrm>
            <a:off x="5400106" y="10922214"/>
            <a:ext cx="15378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feld 85"/>
          <p:cNvSpPr txBox="1"/>
          <p:nvPr/>
        </p:nvSpPr>
        <p:spPr>
          <a:xfrm>
            <a:off x="5400106" y="10675993"/>
            <a:ext cx="129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Download software</a:t>
            </a:r>
          </a:p>
        </p:txBody>
      </p:sp>
      <p:cxnSp>
        <p:nvCxnSpPr>
          <p:cNvPr id="87" name="Gerade Verbindung mit Pfeil 86"/>
          <p:cNvCxnSpPr/>
          <p:nvPr/>
        </p:nvCxnSpPr>
        <p:spPr bwMode="auto">
          <a:xfrm>
            <a:off x="6937959" y="11130178"/>
            <a:ext cx="182898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feld 87"/>
          <p:cNvSpPr txBox="1"/>
          <p:nvPr/>
        </p:nvSpPr>
        <p:spPr>
          <a:xfrm>
            <a:off x="7531904" y="10883957"/>
            <a:ext cx="129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Call function</a:t>
            </a:r>
          </a:p>
        </p:txBody>
      </p:sp>
      <p:cxnSp>
        <p:nvCxnSpPr>
          <p:cNvPr id="89" name="Gerade Verbindung mit Pfeil 88"/>
          <p:cNvCxnSpPr/>
          <p:nvPr/>
        </p:nvCxnSpPr>
        <p:spPr bwMode="auto">
          <a:xfrm>
            <a:off x="6937957" y="8367974"/>
            <a:ext cx="15791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086298" y="8173494"/>
            <a:ext cx="118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Communication error</a:t>
            </a:r>
          </a:p>
        </p:txBody>
      </p:sp>
      <p:cxnSp>
        <p:nvCxnSpPr>
          <p:cNvPr id="91" name="Gerade Verbindung 76"/>
          <p:cNvCxnSpPr/>
          <p:nvPr/>
        </p:nvCxnSpPr>
        <p:spPr bwMode="auto">
          <a:xfrm flipH="1">
            <a:off x="4334780" y="7595569"/>
            <a:ext cx="8672" cy="4392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hteck 91"/>
          <p:cNvSpPr/>
          <p:nvPr/>
        </p:nvSpPr>
        <p:spPr bwMode="auto">
          <a:xfrm rot="16200000">
            <a:off x="3616333" y="7752201"/>
            <a:ext cx="1165672" cy="50405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Wrapper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6336905" y="6832848"/>
            <a:ext cx="2784175" cy="4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Ablauf alt, anpassen!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686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A3 Papier (297x420 mm)</PresentationFormat>
  <Paragraphs>144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Veit .</dc:creator>
  <cp:lastModifiedBy>Hammerstingl, Veit</cp:lastModifiedBy>
  <cp:revision>8</cp:revision>
  <dcterms:created xsi:type="dcterms:W3CDTF">2014-10-14T07:03:30Z</dcterms:created>
  <dcterms:modified xsi:type="dcterms:W3CDTF">2015-03-13T15:57:47Z</dcterms:modified>
</cp:coreProperties>
</file>