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2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40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9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2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6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3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9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1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58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6017-457F-4AF0-9D6C-226D0921B20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445A-E0ED-4296-BF27-2CAB1DB93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7489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solidFill>
                  <a:schemeClr val="accent1"/>
                </a:solidFill>
              </a:rPr>
              <a:t>A)</a:t>
            </a:r>
          </a:p>
        </p:txBody>
      </p:sp>
      <p:sp>
        <p:nvSpPr>
          <p:cNvPr id="3" name="Losango 2"/>
          <p:cNvSpPr/>
          <p:nvPr/>
        </p:nvSpPr>
        <p:spPr>
          <a:xfrm>
            <a:off x="1534983" y="1881051"/>
            <a:ext cx="1280160" cy="24950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Losango 3"/>
          <p:cNvSpPr/>
          <p:nvPr/>
        </p:nvSpPr>
        <p:spPr>
          <a:xfrm>
            <a:off x="4611188" y="1898073"/>
            <a:ext cx="1280160" cy="24950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27463" y="235131"/>
            <a:ext cx="248194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Vaga</a:t>
            </a:r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2168434" y="1058091"/>
            <a:ext cx="0" cy="83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409406" y="430887"/>
            <a:ext cx="92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409406" y="861774"/>
            <a:ext cx="92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175864" y="249174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Identificador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175864" y="677108"/>
            <a:ext cx="81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 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0FDA9F53-8477-42DC-9851-D90C34DEFD41}"/>
              </a:ext>
            </a:extLst>
          </p:cNvPr>
          <p:cNvSpPr/>
          <p:nvPr/>
        </p:nvSpPr>
        <p:spPr>
          <a:xfrm>
            <a:off x="4248401" y="249174"/>
            <a:ext cx="753292" cy="40495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BEF85A6B-9BA8-4FB9-9FB6-F422D00A5CC4}"/>
              </a:ext>
            </a:extLst>
          </p:cNvPr>
          <p:cNvSpPr/>
          <p:nvPr/>
        </p:nvSpPr>
        <p:spPr>
          <a:xfrm>
            <a:off x="4248401" y="667092"/>
            <a:ext cx="753292" cy="4049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="" xmlns:a16="http://schemas.microsoft.com/office/drawing/2014/main" id="{FBB87E84-DE60-44F1-A11A-55AE126B5006}"/>
              </a:ext>
            </a:extLst>
          </p:cNvPr>
          <p:cNvCxnSpPr/>
          <p:nvPr/>
        </p:nvCxnSpPr>
        <p:spPr>
          <a:xfrm flipH="1">
            <a:off x="1053334" y="3128554"/>
            <a:ext cx="1357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5E76E9F4-611D-4441-84FF-B10E48597710}"/>
              </a:ext>
            </a:extLst>
          </p:cNvPr>
          <p:cNvCxnSpPr>
            <a:cxnSpLocks/>
          </p:cNvCxnSpPr>
          <p:nvPr/>
        </p:nvCxnSpPr>
        <p:spPr>
          <a:xfrm flipH="1">
            <a:off x="1419326" y="4173368"/>
            <a:ext cx="780287" cy="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="" xmlns:a16="http://schemas.microsoft.com/office/drawing/2014/main" id="{39A5BB7C-139C-4D96-B679-2B14F25176ED}"/>
              </a:ext>
            </a:extLst>
          </p:cNvPr>
          <p:cNvCxnSpPr>
            <a:cxnSpLocks/>
          </p:cNvCxnSpPr>
          <p:nvPr/>
        </p:nvCxnSpPr>
        <p:spPr>
          <a:xfrm flipH="1">
            <a:off x="1419326" y="2173732"/>
            <a:ext cx="650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3D97593F-D756-4893-B7D9-3F4569CC24C4}"/>
              </a:ext>
            </a:extLst>
          </p:cNvPr>
          <p:cNvSpPr txBox="1"/>
          <p:nvPr/>
        </p:nvSpPr>
        <p:spPr>
          <a:xfrm>
            <a:off x="446258" y="1852649"/>
            <a:ext cx="112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Hora Chegada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905E28B4-5CE0-4CE5-9791-A520DBDA653E}"/>
              </a:ext>
            </a:extLst>
          </p:cNvPr>
          <p:cNvSpPr txBox="1"/>
          <p:nvPr/>
        </p:nvSpPr>
        <p:spPr>
          <a:xfrm>
            <a:off x="340326" y="2802082"/>
            <a:ext cx="107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Hora Saída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A472B1A9-8CEF-405A-B4A9-D5AFDBC4D1D1}"/>
              </a:ext>
            </a:extLst>
          </p:cNvPr>
          <p:cNvSpPr txBox="1"/>
          <p:nvPr/>
        </p:nvSpPr>
        <p:spPr>
          <a:xfrm>
            <a:off x="635336" y="39887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="" xmlns:a16="http://schemas.microsoft.com/office/drawing/2014/main" id="{D5CE39C0-0AB8-4B56-B8C7-83D2E4BCE7F1}"/>
              </a:ext>
            </a:extLst>
          </p:cNvPr>
          <p:cNvSpPr/>
          <p:nvPr/>
        </p:nvSpPr>
        <p:spPr>
          <a:xfrm>
            <a:off x="934091" y="4976949"/>
            <a:ext cx="248194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 Avulso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="" xmlns:a16="http://schemas.microsoft.com/office/drawing/2014/main" id="{7158686C-BDEB-4088-8EEA-45E352EEAAB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409406" y="1056457"/>
            <a:ext cx="1841862" cy="84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D2DCBAFE-82BD-4940-9898-91DDE7CFC9AF}"/>
              </a:ext>
            </a:extLst>
          </p:cNvPr>
          <p:cNvSpPr/>
          <p:nvPr/>
        </p:nvSpPr>
        <p:spPr>
          <a:xfrm>
            <a:off x="4010296" y="4730717"/>
            <a:ext cx="248194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 Mensalista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="" xmlns:a16="http://schemas.microsoft.com/office/drawing/2014/main" id="{142996B7-1989-4A33-8857-8D2DB29C3681}"/>
              </a:ext>
            </a:extLst>
          </p:cNvPr>
          <p:cNvCxnSpPr>
            <a:cxnSpLocks/>
          </p:cNvCxnSpPr>
          <p:nvPr/>
        </p:nvCxnSpPr>
        <p:spPr>
          <a:xfrm>
            <a:off x="2168434" y="4051311"/>
            <a:ext cx="1" cy="93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="" xmlns:a16="http://schemas.microsoft.com/office/drawing/2014/main" id="{02945C8E-213A-42F1-8686-F7D4A6F4F8F9}"/>
              </a:ext>
            </a:extLst>
          </p:cNvPr>
          <p:cNvCxnSpPr/>
          <p:nvPr/>
        </p:nvCxnSpPr>
        <p:spPr>
          <a:xfrm>
            <a:off x="5251268" y="3616019"/>
            <a:ext cx="0" cy="111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="" xmlns:a16="http://schemas.microsoft.com/office/drawing/2014/main" id="{5D06E464-E835-4DCC-8412-828D344CE1A4}"/>
              </a:ext>
            </a:extLst>
          </p:cNvPr>
          <p:cNvSpPr/>
          <p:nvPr/>
        </p:nvSpPr>
        <p:spPr>
          <a:xfrm>
            <a:off x="927463" y="6021977"/>
            <a:ext cx="753292" cy="4049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="" xmlns:a16="http://schemas.microsoft.com/office/drawing/2014/main" id="{9043B0B6-E319-4FA9-A6E7-1536692DCFD0}"/>
              </a:ext>
            </a:extLst>
          </p:cNvPr>
          <p:cNvSpPr/>
          <p:nvPr/>
        </p:nvSpPr>
        <p:spPr>
          <a:xfrm>
            <a:off x="1822967" y="6021977"/>
            <a:ext cx="753292" cy="4049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="" xmlns:a16="http://schemas.microsoft.com/office/drawing/2014/main" id="{70150A14-57CF-475F-A425-80F655DEF0BF}"/>
              </a:ext>
            </a:extLst>
          </p:cNvPr>
          <p:cNvSpPr/>
          <p:nvPr/>
        </p:nvSpPr>
        <p:spPr>
          <a:xfrm>
            <a:off x="2815143" y="6021977"/>
            <a:ext cx="753292" cy="4049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="" xmlns:a16="http://schemas.microsoft.com/office/drawing/2014/main" id="{D078D53B-F1B2-4B78-AF78-95420FA44CA7}"/>
              </a:ext>
            </a:extLst>
          </p:cNvPr>
          <p:cNvSpPr txBox="1"/>
          <p:nvPr/>
        </p:nvSpPr>
        <p:spPr>
          <a:xfrm>
            <a:off x="2936751" y="646433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="" xmlns:a16="http://schemas.microsoft.com/office/drawing/2014/main" id="{F92826FF-F314-4CDF-9FF5-63F5045BA2E1}"/>
              </a:ext>
            </a:extLst>
          </p:cNvPr>
          <p:cNvSpPr txBox="1"/>
          <p:nvPr/>
        </p:nvSpPr>
        <p:spPr>
          <a:xfrm>
            <a:off x="927463" y="6488668"/>
            <a:ext cx="6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Placa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A84DF812-3670-4776-9101-76BD5C6B667D}"/>
              </a:ext>
            </a:extLst>
          </p:cNvPr>
          <p:cNvSpPr txBox="1"/>
          <p:nvPr/>
        </p:nvSpPr>
        <p:spPr>
          <a:xfrm>
            <a:off x="1780603" y="6488668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="" xmlns:a16="http://schemas.microsoft.com/office/drawing/2014/main" id="{DFE93BA0-9570-43C5-AA2B-C85168239E86}"/>
              </a:ext>
            </a:extLst>
          </p:cNvPr>
          <p:cNvCxnSpPr>
            <a:stCxn id="36" idx="0"/>
            <a:endCxn id="36" idx="0"/>
          </p:cNvCxnSpPr>
          <p:nvPr/>
        </p:nvCxnSpPr>
        <p:spPr>
          <a:xfrm>
            <a:off x="1304109" y="6021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="" xmlns:a16="http://schemas.microsoft.com/office/drawing/2014/main" id="{9AA6D3F0-2610-46C4-90BE-942DD06E75A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304109" y="5799909"/>
            <a:ext cx="0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="" xmlns:a16="http://schemas.microsoft.com/office/drawing/2014/main" id="{F0191822-E616-4998-885F-B5FA29A81A80}"/>
              </a:ext>
            </a:extLst>
          </p:cNvPr>
          <p:cNvCxnSpPr>
            <a:cxnSpLocks/>
          </p:cNvCxnSpPr>
          <p:nvPr/>
        </p:nvCxnSpPr>
        <p:spPr>
          <a:xfrm>
            <a:off x="2201395" y="5799909"/>
            <a:ext cx="0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="" xmlns:a16="http://schemas.microsoft.com/office/drawing/2014/main" id="{CE2EAD20-53D2-43E1-8310-80EF3A117725}"/>
              </a:ext>
            </a:extLst>
          </p:cNvPr>
          <p:cNvCxnSpPr>
            <a:cxnSpLocks/>
          </p:cNvCxnSpPr>
          <p:nvPr/>
        </p:nvCxnSpPr>
        <p:spPr>
          <a:xfrm>
            <a:off x="3191789" y="5799909"/>
            <a:ext cx="0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="" xmlns:a16="http://schemas.microsoft.com/office/drawing/2014/main" id="{6F445B66-2F87-4C6C-BBD9-83C02F9CB8C5}"/>
              </a:ext>
            </a:extLst>
          </p:cNvPr>
          <p:cNvCxnSpPr>
            <a:cxnSpLocks/>
          </p:cNvCxnSpPr>
          <p:nvPr/>
        </p:nvCxnSpPr>
        <p:spPr>
          <a:xfrm>
            <a:off x="5251267" y="5553677"/>
            <a:ext cx="0" cy="337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="" xmlns:a16="http://schemas.microsoft.com/office/drawing/2014/main" id="{D95791EA-FA13-45A9-85EA-E56BDF783938}"/>
              </a:ext>
            </a:extLst>
          </p:cNvPr>
          <p:cNvSpPr/>
          <p:nvPr/>
        </p:nvSpPr>
        <p:spPr>
          <a:xfrm>
            <a:off x="4874621" y="5874713"/>
            <a:ext cx="753292" cy="4049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B81BD44C-6365-4C77-9A2F-F63916CD5A5E}"/>
              </a:ext>
            </a:extLst>
          </p:cNvPr>
          <p:cNvSpPr txBox="1"/>
          <p:nvPr/>
        </p:nvSpPr>
        <p:spPr>
          <a:xfrm>
            <a:off x="4904462" y="631585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="" xmlns:a16="http://schemas.microsoft.com/office/drawing/2014/main" id="{3AA35D2B-8695-46E7-B009-4C5F9AD7BDE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91348" y="3145576"/>
            <a:ext cx="475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="" xmlns:a16="http://schemas.microsoft.com/office/drawing/2014/main" id="{0D8CA299-FACA-4D08-9947-B7D320BFE4FA}"/>
              </a:ext>
            </a:extLst>
          </p:cNvPr>
          <p:cNvSpPr txBox="1"/>
          <p:nvPr/>
        </p:nvSpPr>
        <p:spPr>
          <a:xfrm>
            <a:off x="6367028" y="2960910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Hora Saída</a:t>
            </a:r>
          </a:p>
        </p:txBody>
      </p:sp>
    </p:spTree>
    <p:extLst>
      <p:ext uri="{BB962C8B-B14F-4D97-AF65-F5344CB8AC3E}">
        <p14:creationId xmlns:p14="http://schemas.microsoft.com/office/powerpoint/2010/main" val="12535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91066"/>
            <a:ext cx="902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>
                <a:solidFill>
                  <a:schemeClr val="accent1"/>
                </a:solidFill>
              </a:rPr>
              <a:t>E)</a:t>
            </a:r>
            <a:endParaRPr lang="pt-BR" sz="5000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1" y="0"/>
            <a:ext cx="71342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44774" y="3245556"/>
            <a:ext cx="56343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ym typeface="Wingdings" panose="05000000000000000000" pitchFamily="2" charset="2"/>
              </a:rPr>
              <a:t>Paciente: (CPF*, nome, Telefone);</a:t>
            </a:r>
          </a:p>
          <a:p>
            <a:r>
              <a:rPr lang="pt-BR" sz="2400" b="1" dirty="0" smtClean="0">
                <a:sym typeface="Wingdings" panose="05000000000000000000" pitchFamily="2" charset="2"/>
              </a:rPr>
              <a:t>Medico: (CRM*, </a:t>
            </a:r>
            <a:r>
              <a:rPr lang="pt-BR" sz="2400" b="1" dirty="0" err="1" smtClean="0">
                <a:sym typeface="Wingdings" panose="05000000000000000000" pitchFamily="2" charset="2"/>
              </a:rPr>
              <a:t>cpf</a:t>
            </a:r>
            <a:r>
              <a:rPr lang="pt-BR" sz="2400" b="1" dirty="0" smtClean="0">
                <a:sym typeface="Wingdings" panose="05000000000000000000" pitchFamily="2" charset="2"/>
              </a:rPr>
              <a:t>, nome, especialidade);</a:t>
            </a:r>
          </a:p>
          <a:p>
            <a:r>
              <a:rPr lang="pt-BR" sz="2400" b="1" dirty="0" smtClean="0">
                <a:sym typeface="Wingdings" panose="05000000000000000000" pitchFamily="2" charset="2"/>
              </a:rPr>
              <a:t>Data:(data; </a:t>
            </a:r>
            <a:r>
              <a:rPr lang="pt-BR" sz="2400" b="1" dirty="0" err="1" smtClean="0">
                <a:sym typeface="Wingdings" panose="05000000000000000000" pitchFamily="2" charset="2"/>
              </a:rPr>
              <a:t>cpf</a:t>
            </a:r>
            <a:r>
              <a:rPr lang="pt-BR" sz="2400" b="1" dirty="0" smtClean="0">
                <a:sym typeface="Wingdings" panose="05000000000000000000" pitchFamily="2" charset="2"/>
              </a:rPr>
              <a:t>, </a:t>
            </a:r>
            <a:r>
              <a:rPr lang="pt-BR" sz="2400" b="1" smtClean="0">
                <a:sym typeface="Wingdings" panose="05000000000000000000" pitchFamily="2" charset="2"/>
              </a:rPr>
              <a:t>crm)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8287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91066"/>
            <a:ext cx="902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accent1"/>
                </a:solidFill>
              </a:rPr>
              <a:t>B)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598BF9E3-AD8D-44DD-A75F-60DDE60E6FE0}"/>
              </a:ext>
            </a:extLst>
          </p:cNvPr>
          <p:cNvSpPr/>
          <p:nvPr/>
        </p:nvSpPr>
        <p:spPr>
          <a:xfrm>
            <a:off x="3763177" y="13571"/>
            <a:ext cx="1864721" cy="1283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Assembleia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="" xmlns:a16="http://schemas.microsoft.com/office/drawing/2014/main" id="{CA96A76A-3AF9-45F1-A4AD-C31250C75B46}"/>
              </a:ext>
            </a:extLst>
          </p:cNvPr>
          <p:cNvSpPr/>
          <p:nvPr/>
        </p:nvSpPr>
        <p:spPr>
          <a:xfrm>
            <a:off x="7182658" y="286569"/>
            <a:ext cx="878524" cy="20820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A72FB51B-046E-4907-B664-7250F6FAA774}"/>
              </a:ext>
            </a:extLst>
          </p:cNvPr>
          <p:cNvSpPr/>
          <p:nvPr/>
        </p:nvSpPr>
        <p:spPr>
          <a:xfrm>
            <a:off x="9958650" y="151091"/>
            <a:ext cx="1864721" cy="99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="" xmlns:a16="http://schemas.microsoft.com/office/drawing/2014/main" id="{095BDD53-0655-453C-BA05-DA93532DCF5D}"/>
              </a:ext>
            </a:extLst>
          </p:cNvPr>
          <p:cNvSpPr/>
          <p:nvPr/>
        </p:nvSpPr>
        <p:spPr>
          <a:xfrm>
            <a:off x="4254139" y="1679386"/>
            <a:ext cx="878524" cy="20820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347A054A-3236-4E25-9437-E4B6EEE1CD1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679578" y="1296649"/>
            <a:ext cx="15960" cy="158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4177383E-81BD-4C0C-A170-591B4C1A387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27898" y="1054594"/>
            <a:ext cx="1554760" cy="27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1811EDA4-F27C-452F-B16D-3F95ABD3FDAF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061182" y="970484"/>
            <a:ext cx="1897466" cy="35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6B2A8C2F-2BEA-4A00-8FA3-83651517EF5F}"/>
              </a:ext>
            </a:extLst>
          </p:cNvPr>
          <p:cNvSpPr txBox="1"/>
          <p:nvPr/>
        </p:nvSpPr>
        <p:spPr>
          <a:xfrm>
            <a:off x="4239902" y="2550916"/>
            <a:ext cx="870816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Aborda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12099D5B-8537-478D-AA9C-881B61911A2C}"/>
              </a:ext>
            </a:extLst>
          </p:cNvPr>
          <p:cNvSpPr/>
          <p:nvPr/>
        </p:nvSpPr>
        <p:spPr>
          <a:xfrm>
            <a:off x="3742950" y="4279236"/>
            <a:ext cx="1864721" cy="99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Assunto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="" xmlns:a16="http://schemas.microsoft.com/office/drawing/2014/main" id="{B425A08D-0FAA-4EEA-9CC4-5E1080AE20B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675311" y="3207822"/>
            <a:ext cx="20226" cy="107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70614599-80DA-4712-B68D-5B1B01641851}"/>
              </a:ext>
            </a:extLst>
          </p:cNvPr>
          <p:cNvSpPr txBox="1"/>
          <p:nvPr/>
        </p:nvSpPr>
        <p:spPr>
          <a:xfrm>
            <a:off x="4140808" y="1373194"/>
            <a:ext cx="226661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B88E05C3-E650-4EA4-8FD9-3406CF68DBB8}"/>
              </a:ext>
            </a:extLst>
          </p:cNvPr>
          <p:cNvSpPr txBox="1"/>
          <p:nvPr/>
        </p:nvSpPr>
        <p:spPr>
          <a:xfrm>
            <a:off x="4128765" y="3837976"/>
            <a:ext cx="250748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EA99541B-7F6B-42F9-A767-5B7036B8029C}"/>
              </a:ext>
            </a:extLst>
          </p:cNvPr>
          <p:cNvSpPr txBox="1"/>
          <p:nvPr/>
        </p:nvSpPr>
        <p:spPr>
          <a:xfrm>
            <a:off x="5613186" y="593414"/>
            <a:ext cx="226661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84643BB8-E489-4BAC-B1E2-1FA4997EA0FE}"/>
              </a:ext>
            </a:extLst>
          </p:cNvPr>
          <p:cNvSpPr txBox="1"/>
          <p:nvPr/>
        </p:nvSpPr>
        <p:spPr>
          <a:xfrm>
            <a:off x="9590536" y="559878"/>
            <a:ext cx="226661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42B95C34-2DB3-4C9B-9355-4A88F1FD70D9}"/>
              </a:ext>
            </a:extLst>
          </p:cNvPr>
          <p:cNvSpPr txBox="1"/>
          <p:nvPr/>
        </p:nvSpPr>
        <p:spPr>
          <a:xfrm>
            <a:off x="7258251" y="1169142"/>
            <a:ext cx="582093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Possui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715493B6-0648-4D45-B429-96B13B7954BF}"/>
              </a:ext>
            </a:extLst>
          </p:cNvPr>
          <p:cNvSpPr txBox="1"/>
          <p:nvPr/>
        </p:nvSpPr>
        <p:spPr>
          <a:xfrm>
            <a:off x="9817197" y="1960896"/>
            <a:ext cx="1036327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Observações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D4DF7CE6-4801-414D-A1AD-1E6D2BEA6A11}"/>
              </a:ext>
            </a:extLst>
          </p:cNvPr>
          <p:cNvSpPr/>
          <p:nvPr/>
        </p:nvSpPr>
        <p:spPr>
          <a:xfrm>
            <a:off x="10052380" y="1552205"/>
            <a:ext cx="565960" cy="489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>
            <a:extLst>
              <a:ext uri="{FF2B5EF4-FFF2-40B4-BE49-F238E27FC236}">
                <a16:creationId xmlns="" xmlns:a16="http://schemas.microsoft.com/office/drawing/2014/main" id="{A48CEFB1-CEF8-4F41-8804-10079B944E3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335360" y="1146873"/>
            <a:ext cx="0" cy="405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0ACC479E-6879-49E0-B10C-5BFB64589996}"/>
              </a:ext>
            </a:extLst>
          </p:cNvPr>
          <p:cNvSpPr txBox="1"/>
          <p:nvPr/>
        </p:nvSpPr>
        <p:spPr>
          <a:xfrm>
            <a:off x="11151055" y="1960896"/>
            <a:ext cx="761445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Morador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="" xmlns:a16="http://schemas.microsoft.com/office/drawing/2014/main" id="{82CE97B1-4D3D-4E14-A909-0B961B8B2BBB}"/>
              </a:ext>
            </a:extLst>
          </p:cNvPr>
          <p:cNvSpPr/>
          <p:nvPr/>
        </p:nvSpPr>
        <p:spPr>
          <a:xfrm>
            <a:off x="11175359" y="1552205"/>
            <a:ext cx="565960" cy="489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="" xmlns:a16="http://schemas.microsoft.com/office/drawing/2014/main" id="{2AE07AB3-6402-4EE2-AFF3-1D257EB8153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458339" y="1161582"/>
            <a:ext cx="0" cy="39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="" xmlns:a16="http://schemas.microsoft.com/office/drawing/2014/main" id="{E28E4853-5555-4953-AE97-6E60341CAEA8}"/>
              </a:ext>
            </a:extLst>
          </p:cNvPr>
          <p:cNvCxnSpPr>
            <a:cxnSpLocks/>
          </p:cNvCxnSpPr>
          <p:nvPr/>
        </p:nvCxnSpPr>
        <p:spPr>
          <a:xfrm flipH="1">
            <a:off x="3085290" y="135495"/>
            <a:ext cx="67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="" xmlns:a16="http://schemas.microsoft.com/office/drawing/2014/main" id="{8F6EA200-CB4F-47CF-AC70-3C6E98C18EE5}"/>
              </a:ext>
            </a:extLst>
          </p:cNvPr>
          <p:cNvCxnSpPr>
            <a:cxnSpLocks/>
          </p:cNvCxnSpPr>
          <p:nvPr/>
        </p:nvCxnSpPr>
        <p:spPr>
          <a:xfrm flipH="1">
            <a:off x="3085290" y="407433"/>
            <a:ext cx="67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="" xmlns:a16="http://schemas.microsoft.com/office/drawing/2014/main" id="{E96BE428-7D1E-4CCD-9106-E3E048A5C690}"/>
              </a:ext>
            </a:extLst>
          </p:cNvPr>
          <p:cNvCxnSpPr>
            <a:cxnSpLocks/>
          </p:cNvCxnSpPr>
          <p:nvPr/>
        </p:nvCxnSpPr>
        <p:spPr>
          <a:xfrm flipH="1">
            <a:off x="3087756" y="664092"/>
            <a:ext cx="67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="" xmlns:a16="http://schemas.microsoft.com/office/drawing/2014/main" id="{ADA679BC-A0F6-4956-BCC2-94FE8D95C888}"/>
              </a:ext>
            </a:extLst>
          </p:cNvPr>
          <p:cNvCxnSpPr>
            <a:cxnSpLocks/>
          </p:cNvCxnSpPr>
          <p:nvPr/>
        </p:nvCxnSpPr>
        <p:spPr>
          <a:xfrm flipH="1" flipV="1">
            <a:off x="3020984" y="868636"/>
            <a:ext cx="742193" cy="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="" xmlns:a16="http://schemas.microsoft.com/office/drawing/2014/main" id="{802D2945-A15A-4880-93F0-83C1204B5583}"/>
              </a:ext>
            </a:extLst>
          </p:cNvPr>
          <p:cNvSpPr/>
          <p:nvPr/>
        </p:nvSpPr>
        <p:spPr>
          <a:xfrm>
            <a:off x="2643912" y="42450"/>
            <a:ext cx="452316" cy="199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="" xmlns:a16="http://schemas.microsoft.com/office/drawing/2014/main" id="{F86A5209-45E2-4ECC-BEA9-8230C991BF5E}"/>
              </a:ext>
            </a:extLst>
          </p:cNvPr>
          <p:cNvSpPr txBox="1"/>
          <p:nvPr/>
        </p:nvSpPr>
        <p:spPr>
          <a:xfrm>
            <a:off x="1121267" y="-67599"/>
            <a:ext cx="116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Realização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="" xmlns:a16="http://schemas.microsoft.com/office/drawing/2014/main" id="{0845A1AD-679C-4FFA-96A7-D662493E3F75}"/>
              </a:ext>
            </a:extLst>
          </p:cNvPr>
          <p:cNvSpPr txBox="1"/>
          <p:nvPr/>
        </p:nvSpPr>
        <p:spPr>
          <a:xfrm>
            <a:off x="1134580" y="150221"/>
            <a:ext cx="135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</a:t>
            </a:r>
            <a:r>
              <a:rPr lang="pt-BR" dirty="0" err="1"/>
              <a:t>Cond</a:t>
            </a:r>
            <a:endParaRPr lang="pt-BR" dirty="0"/>
          </a:p>
        </p:txBody>
      </p:sp>
      <p:sp>
        <p:nvSpPr>
          <p:cNvPr id="61" name="Elipse 60">
            <a:extLst>
              <a:ext uri="{FF2B5EF4-FFF2-40B4-BE49-F238E27FC236}">
                <a16:creationId xmlns="" xmlns:a16="http://schemas.microsoft.com/office/drawing/2014/main" id="{D6A8EA5B-7E29-47E5-A646-761A8E6F1B43}"/>
              </a:ext>
            </a:extLst>
          </p:cNvPr>
          <p:cNvSpPr/>
          <p:nvPr/>
        </p:nvSpPr>
        <p:spPr>
          <a:xfrm>
            <a:off x="2643912" y="248872"/>
            <a:ext cx="452316" cy="226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Elipse 61">
            <a:extLst>
              <a:ext uri="{FF2B5EF4-FFF2-40B4-BE49-F238E27FC236}">
                <a16:creationId xmlns="" xmlns:a16="http://schemas.microsoft.com/office/drawing/2014/main" id="{FDE06B41-C3C1-4463-848C-4C4A87501F03}"/>
              </a:ext>
            </a:extLst>
          </p:cNvPr>
          <p:cNvSpPr/>
          <p:nvPr/>
        </p:nvSpPr>
        <p:spPr>
          <a:xfrm>
            <a:off x="2643912" y="496841"/>
            <a:ext cx="452316" cy="226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="" xmlns:a16="http://schemas.microsoft.com/office/drawing/2014/main" id="{540B3CAB-2F03-49CE-B022-A386428B071C}"/>
              </a:ext>
            </a:extLst>
          </p:cNvPr>
          <p:cNvSpPr/>
          <p:nvPr/>
        </p:nvSpPr>
        <p:spPr>
          <a:xfrm>
            <a:off x="2642781" y="721330"/>
            <a:ext cx="452316" cy="226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12D3E97A-91F4-4425-B06D-32E0DC2D268B}"/>
              </a:ext>
            </a:extLst>
          </p:cNvPr>
          <p:cNvSpPr txBox="1"/>
          <p:nvPr/>
        </p:nvSpPr>
        <p:spPr>
          <a:xfrm>
            <a:off x="298581" y="2027156"/>
            <a:ext cx="135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Nº Morador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="" xmlns:a16="http://schemas.microsoft.com/office/drawing/2014/main" id="{8538B8E1-494C-40B5-8A58-90E104725F86}"/>
              </a:ext>
            </a:extLst>
          </p:cNvPr>
          <p:cNvSpPr txBox="1"/>
          <p:nvPr/>
        </p:nvSpPr>
        <p:spPr>
          <a:xfrm>
            <a:off x="1119383" y="377615"/>
            <a:ext cx="135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Ender</a:t>
            </a:r>
            <a:r>
              <a:rPr lang="pt-BR" dirty="0"/>
              <a:t>. </a:t>
            </a:r>
            <a:r>
              <a:rPr lang="pt-BR" dirty="0" err="1"/>
              <a:t>Cond</a:t>
            </a:r>
            <a:endParaRPr lang="pt-BR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="" xmlns:a16="http://schemas.microsoft.com/office/drawing/2014/main" id="{2F1E00BE-7BCE-4ADE-9A4A-678D2984A4AC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2250922" y="1281412"/>
            <a:ext cx="1522710" cy="74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osango 68">
            <a:extLst>
              <a:ext uri="{FF2B5EF4-FFF2-40B4-BE49-F238E27FC236}">
                <a16:creationId xmlns="" xmlns:a16="http://schemas.microsoft.com/office/drawing/2014/main" id="{FB71DEAE-4831-40A3-8AB2-205E04E811C8}"/>
              </a:ext>
            </a:extLst>
          </p:cNvPr>
          <p:cNvSpPr/>
          <p:nvPr/>
        </p:nvSpPr>
        <p:spPr>
          <a:xfrm>
            <a:off x="1811660" y="2027156"/>
            <a:ext cx="878524" cy="20820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3" name="Conector reto 72">
            <a:extLst>
              <a:ext uri="{FF2B5EF4-FFF2-40B4-BE49-F238E27FC236}">
                <a16:creationId xmlns="" xmlns:a16="http://schemas.microsoft.com/office/drawing/2014/main" id="{1F8B1AC2-AAA0-4952-A1C0-EECA6A72E52B}"/>
              </a:ext>
            </a:extLst>
          </p:cNvPr>
          <p:cNvCxnSpPr>
            <a:cxnSpLocks/>
          </p:cNvCxnSpPr>
          <p:nvPr/>
        </p:nvCxnSpPr>
        <p:spPr>
          <a:xfrm flipH="1">
            <a:off x="1575501" y="2241468"/>
            <a:ext cx="67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="" xmlns:a16="http://schemas.microsoft.com/office/drawing/2014/main" id="{64F51120-7E7B-4B72-B403-6CBBD9C19BAB}"/>
              </a:ext>
            </a:extLst>
          </p:cNvPr>
          <p:cNvSpPr/>
          <p:nvPr/>
        </p:nvSpPr>
        <p:spPr>
          <a:xfrm>
            <a:off x="1095100" y="4654705"/>
            <a:ext cx="2076281" cy="99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Votos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="" xmlns:a16="http://schemas.microsoft.com/office/drawing/2014/main" id="{23BF7F9A-9FB4-41A3-9DDD-1391D0D993A2}"/>
              </a:ext>
            </a:extLst>
          </p:cNvPr>
          <p:cNvCxnSpPr>
            <a:cxnSpLocks/>
          </p:cNvCxnSpPr>
          <p:nvPr/>
        </p:nvCxnSpPr>
        <p:spPr>
          <a:xfrm>
            <a:off x="2250922" y="4034689"/>
            <a:ext cx="0" cy="62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30AA0BCC-D962-4183-BD28-6E208C3A5D60}"/>
              </a:ext>
            </a:extLst>
          </p:cNvPr>
          <p:cNvCxnSpPr>
            <a:cxnSpLocks/>
          </p:cNvCxnSpPr>
          <p:nvPr/>
        </p:nvCxnSpPr>
        <p:spPr>
          <a:xfrm>
            <a:off x="1197769" y="5650487"/>
            <a:ext cx="0" cy="405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="" xmlns:a16="http://schemas.microsoft.com/office/drawing/2014/main" id="{2EB95D5C-B2F5-4AEE-B245-58EA255F0948}"/>
              </a:ext>
            </a:extLst>
          </p:cNvPr>
          <p:cNvCxnSpPr>
            <a:cxnSpLocks/>
          </p:cNvCxnSpPr>
          <p:nvPr/>
        </p:nvCxnSpPr>
        <p:spPr>
          <a:xfrm>
            <a:off x="3074152" y="5637569"/>
            <a:ext cx="0" cy="31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="" xmlns:a16="http://schemas.microsoft.com/office/drawing/2014/main" id="{57A39458-C398-45C5-89D4-41B340CC2975}"/>
              </a:ext>
            </a:extLst>
          </p:cNvPr>
          <p:cNvSpPr/>
          <p:nvPr/>
        </p:nvSpPr>
        <p:spPr>
          <a:xfrm>
            <a:off x="914789" y="5950993"/>
            <a:ext cx="565960" cy="489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="" xmlns:a16="http://schemas.microsoft.com/office/drawing/2014/main" id="{D7608584-336C-422A-A988-5AD02194B514}"/>
              </a:ext>
            </a:extLst>
          </p:cNvPr>
          <p:cNvSpPr/>
          <p:nvPr/>
        </p:nvSpPr>
        <p:spPr>
          <a:xfrm>
            <a:off x="2791172" y="5950082"/>
            <a:ext cx="565960" cy="489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Elipse 83">
            <a:extLst>
              <a:ext uri="{FF2B5EF4-FFF2-40B4-BE49-F238E27FC236}">
                <a16:creationId xmlns="" xmlns:a16="http://schemas.microsoft.com/office/drawing/2014/main" id="{8E7C3450-824B-4449-9D23-ED08D71D4245}"/>
              </a:ext>
            </a:extLst>
          </p:cNvPr>
          <p:cNvSpPr/>
          <p:nvPr/>
        </p:nvSpPr>
        <p:spPr>
          <a:xfrm>
            <a:off x="1886491" y="5942800"/>
            <a:ext cx="565960" cy="4899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6" name="Conector reto 85">
            <a:extLst>
              <a:ext uri="{FF2B5EF4-FFF2-40B4-BE49-F238E27FC236}">
                <a16:creationId xmlns="" xmlns:a16="http://schemas.microsoft.com/office/drawing/2014/main" id="{B7F96B08-D7B6-4138-97A2-6125396EF3AF}"/>
              </a:ext>
            </a:extLst>
          </p:cNvPr>
          <p:cNvCxnSpPr>
            <a:cxnSpLocks/>
          </p:cNvCxnSpPr>
          <p:nvPr/>
        </p:nvCxnSpPr>
        <p:spPr>
          <a:xfrm>
            <a:off x="3171381" y="4967217"/>
            <a:ext cx="571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="" xmlns:a16="http://schemas.microsoft.com/office/drawing/2014/main" id="{661C2EC7-B37F-41BD-B8C9-723D6C820519}"/>
              </a:ext>
            </a:extLst>
          </p:cNvPr>
          <p:cNvSpPr txBox="1"/>
          <p:nvPr/>
        </p:nvSpPr>
        <p:spPr>
          <a:xfrm>
            <a:off x="3171381" y="5051571"/>
            <a:ext cx="250748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="" xmlns:a16="http://schemas.microsoft.com/office/drawing/2014/main" id="{AA11CAD7-B296-47DE-997F-30F932C48AE3}"/>
              </a:ext>
            </a:extLst>
          </p:cNvPr>
          <p:cNvSpPr txBox="1"/>
          <p:nvPr/>
        </p:nvSpPr>
        <p:spPr>
          <a:xfrm>
            <a:off x="3416546" y="4562501"/>
            <a:ext cx="250748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91" name="Conector reto 90">
            <a:extLst>
              <a:ext uri="{FF2B5EF4-FFF2-40B4-BE49-F238E27FC236}">
                <a16:creationId xmlns="" xmlns:a16="http://schemas.microsoft.com/office/drawing/2014/main" id="{998CF085-0AB5-4D2D-8579-67EBC2EF772A}"/>
              </a:ext>
            </a:extLst>
          </p:cNvPr>
          <p:cNvCxnSpPr>
            <a:cxnSpLocks/>
          </p:cNvCxnSpPr>
          <p:nvPr/>
        </p:nvCxnSpPr>
        <p:spPr>
          <a:xfrm>
            <a:off x="2143747" y="5650487"/>
            <a:ext cx="5467" cy="30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="" xmlns:a16="http://schemas.microsoft.com/office/drawing/2014/main" id="{5AD1BBFE-B6CE-43DC-A6BD-9797E39DFF02}"/>
              </a:ext>
            </a:extLst>
          </p:cNvPr>
          <p:cNvSpPr txBox="1"/>
          <p:nvPr/>
        </p:nvSpPr>
        <p:spPr>
          <a:xfrm>
            <a:off x="3285750" y="62939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Contra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="" xmlns:a16="http://schemas.microsoft.com/office/drawing/2014/main" id="{D86502A7-FBF9-4B51-9357-30A261BC27E9}"/>
              </a:ext>
            </a:extLst>
          </p:cNvPr>
          <p:cNvSpPr txBox="1"/>
          <p:nvPr/>
        </p:nvSpPr>
        <p:spPr>
          <a:xfrm>
            <a:off x="242170" y="64125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Favor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56CED00B-25CD-410F-B3C5-E8EFEB8F912E}"/>
              </a:ext>
            </a:extLst>
          </p:cNvPr>
          <p:cNvSpPr txBox="1"/>
          <p:nvPr/>
        </p:nvSpPr>
        <p:spPr>
          <a:xfrm>
            <a:off x="1583058" y="6432791"/>
            <a:ext cx="117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Abstenção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="" xmlns:a16="http://schemas.microsoft.com/office/drawing/2014/main" id="{A321B6D3-2FFF-4DE7-8EA4-689B17447346}"/>
              </a:ext>
            </a:extLst>
          </p:cNvPr>
          <p:cNvSpPr txBox="1"/>
          <p:nvPr/>
        </p:nvSpPr>
        <p:spPr>
          <a:xfrm>
            <a:off x="1103192" y="601665"/>
            <a:ext cx="135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</a:t>
            </a:r>
          </a:p>
        </p:txBody>
      </p:sp>
      <p:cxnSp>
        <p:nvCxnSpPr>
          <p:cNvPr id="103" name="Conector reto 102">
            <a:extLst>
              <a:ext uri="{FF2B5EF4-FFF2-40B4-BE49-F238E27FC236}">
                <a16:creationId xmlns="" xmlns:a16="http://schemas.microsoft.com/office/drawing/2014/main" id="{5E67DC1D-F3B5-4024-BBB0-CF31D99A9376}"/>
              </a:ext>
            </a:extLst>
          </p:cNvPr>
          <p:cNvCxnSpPr>
            <a:cxnSpLocks/>
          </p:cNvCxnSpPr>
          <p:nvPr/>
        </p:nvCxnSpPr>
        <p:spPr>
          <a:xfrm flipH="1">
            <a:off x="3085290" y="1117393"/>
            <a:ext cx="688342" cy="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ipse 104">
            <a:extLst>
              <a:ext uri="{FF2B5EF4-FFF2-40B4-BE49-F238E27FC236}">
                <a16:creationId xmlns="" xmlns:a16="http://schemas.microsoft.com/office/drawing/2014/main" id="{1207709B-CADD-4929-9604-92DB8B75A4DA}"/>
              </a:ext>
            </a:extLst>
          </p:cNvPr>
          <p:cNvSpPr/>
          <p:nvPr/>
        </p:nvSpPr>
        <p:spPr>
          <a:xfrm>
            <a:off x="2632972" y="964535"/>
            <a:ext cx="452316" cy="226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CaixaDeTexto 106">
            <a:extLst>
              <a:ext uri="{FF2B5EF4-FFF2-40B4-BE49-F238E27FC236}">
                <a16:creationId xmlns="" xmlns:a16="http://schemas.microsoft.com/office/drawing/2014/main" id="{1A1BAFE8-AD9D-4FCB-8821-20539A858DB6}"/>
              </a:ext>
            </a:extLst>
          </p:cNvPr>
          <p:cNvSpPr txBox="1"/>
          <p:nvPr/>
        </p:nvSpPr>
        <p:spPr>
          <a:xfrm>
            <a:off x="1108265" y="83117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="" xmlns:a16="http://schemas.microsoft.com/office/drawing/2014/main" id="{B7542CD2-3C31-4BF2-A91A-D0DC11B538B6}"/>
              </a:ext>
            </a:extLst>
          </p:cNvPr>
          <p:cNvSpPr txBox="1"/>
          <p:nvPr/>
        </p:nvSpPr>
        <p:spPr>
          <a:xfrm>
            <a:off x="81000" y="2906489"/>
            <a:ext cx="16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Morador</a:t>
            </a:r>
          </a:p>
        </p:txBody>
      </p:sp>
      <p:cxnSp>
        <p:nvCxnSpPr>
          <p:cNvPr id="109" name="Conector reto 108">
            <a:extLst>
              <a:ext uri="{FF2B5EF4-FFF2-40B4-BE49-F238E27FC236}">
                <a16:creationId xmlns="" xmlns:a16="http://schemas.microsoft.com/office/drawing/2014/main" id="{2DB3B240-91A6-4953-85CA-8DC4A70553CD}"/>
              </a:ext>
            </a:extLst>
          </p:cNvPr>
          <p:cNvCxnSpPr>
            <a:cxnSpLocks/>
          </p:cNvCxnSpPr>
          <p:nvPr/>
        </p:nvCxnSpPr>
        <p:spPr>
          <a:xfrm flipH="1">
            <a:off x="1608972" y="3099632"/>
            <a:ext cx="67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="" xmlns:a16="http://schemas.microsoft.com/office/drawing/2014/main" id="{6FBE1A70-ECDD-4875-8D31-A67966DAF1D4}"/>
              </a:ext>
            </a:extLst>
          </p:cNvPr>
          <p:cNvSpPr txBox="1"/>
          <p:nvPr/>
        </p:nvSpPr>
        <p:spPr>
          <a:xfrm>
            <a:off x="2349728" y="4012179"/>
            <a:ext cx="250748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="" xmlns:a16="http://schemas.microsoft.com/office/drawing/2014/main" id="{2B5CA6DC-36F9-4814-83C7-99E38601FA64}"/>
              </a:ext>
            </a:extLst>
          </p:cNvPr>
          <p:cNvSpPr txBox="1"/>
          <p:nvPr/>
        </p:nvSpPr>
        <p:spPr>
          <a:xfrm>
            <a:off x="1892999" y="4276908"/>
            <a:ext cx="250748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="" xmlns:a16="http://schemas.microsoft.com/office/drawing/2014/main" id="{FA5D9151-B9EC-4095-A909-D14D39A6D8E8}"/>
              </a:ext>
            </a:extLst>
          </p:cNvPr>
          <p:cNvSpPr txBox="1"/>
          <p:nvPr/>
        </p:nvSpPr>
        <p:spPr>
          <a:xfrm>
            <a:off x="166972" y="3552760"/>
            <a:ext cx="14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Participantes</a:t>
            </a:r>
          </a:p>
        </p:txBody>
      </p:sp>
      <p:cxnSp>
        <p:nvCxnSpPr>
          <p:cNvPr id="113" name="Conector reto 112">
            <a:extLst>
              <a:ext uri="{FF2B5EF4-FFF2-40B4-BE49-F238E27FC236}">
                <a16:creationId xmlns="" xmlns:a16="http://schemas.microsoft.com/office/drawing/2014/main" id="{078A24AB-25DB-46AB-A23B-BE38033F610D}"/>
              </a:ext>
            </a:extLst>
          </p:cNvPr>
          <p:cNvCxnSpPr>
            <a:cxnSpLocks/>
          </p:cNvCxnSpPr>
          <p:nvPr/>
        </p:nvCxnSpPr>
        <p:spPr>
          <a:xfrm flipH="1">
            <a:off x="1575500" y="3761433"/>
            <a:ext cx="675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="" xmlns:a16="http://schemas.microsoft.com/office/drawing/2014/main" id="{197B4BEF-61E7-4E2A-8ECD-7B074A2E4EF0}"/>
              </a:ext>
            </a:extLst>
          </p:cNvPr>
          <p:cNvSpPr txBox="1"/>
          <p:nvPr/>
        </p:nvSpPr>
        <p:spPr>
          <a:xfrm rot="5400000">
            <a:off x="1584746" y="2879842"/>
            <a:ext cx="136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Condôminos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="" xmlns:a16="http://schemas.microsoft.com/office/drawing/2014/main" id="{3A54286B-9197-40FE-9A18-926A259CE138}"/>
              </a:ext>
            </a:extLst>
          </p:cNvPr>
          <p:cNvSpPr txBox="1"/>
          <p:nvPr/>
        </p:nvSpPr>
        <p:spPr>
          <a:xfrm>
            <a:off x="2113396" y="1553676"/>
            <a:ext cx="250748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="" xmlns:a16="http://schemas.microsoft.com/office/drawing/2014/main" id="{3FE5556A-A397-4F20-9351-C1FA052E5283}"/>
              </a:ext>
            </a:extLst>
          </p:cNvPr>
          <p:cNvSpPr txBox="1"/>
          <p:nvPr/>
        </p:nvSpPr>
        <p:spPr>
          <a:xfrm>
            <a:off x="3585392" y="1380064"/>
            <a:ext cx="250748" cy="446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121" name="Conector reto 120">
            <a:extLst>
              <a:ext uri="{FF2B5EF4-FFF2-40B4-BE49-F238E27FC236}">
                <a16:creationId xmlns="" xmlns:a16="http://schemas.microsoft.com/office/drawing/2014/main" id="{9A1B96D9-8235-44B5-A8E4-278AE059A3F7}"/>
              </a:ext>
            </a:extLst>
          </p:cNvPr>
          <p:cNvCxnSpPr>
            <a:cxnSpLocks/>
          </p:cNvCxnSpPr>
          <p:nvPr/>
        </p:nvCxnSpPr>
        <p:spPr>
          <a:xfrm flipH="1">
            <a:off x="2999007" y="1254626"/>
            <a:ext cx="761704" cy="2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="" xmlns:a16="http://schemas.microsoft.com/office/drawing/2014/main" id="{DA773EE3-1E28-402C-A24C-1ECB1CBBEAA4}"/>
              </a:ext>
            </a:extLst>
          </p:cNvPr>
          <p:cNvSpPr/>
          <p:nvPr/>
        </p:nvSpPr>
        <p:spPr>
          <a:xfrm>
            <a:off x="2639456" y="1196010"/>
            <a:ext cx="452316" cy="2263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CaixaDeTexto 123">
            <a:extLst>
              <a:ext uri="{FF2B5EF4-FFF2-40B4-BE49-F238E27FC236}">
                <a16:creationId xmlns="" xmlns:a16="http://schemas.microsoft.com/office/drawing/2014/main" id="{BC00CB6E-9A82-4578-B945-6DB8C43E09FB}"/>
              </a:ext>
            </a:extLst>
          </p:cNvPr>
          <p:cNvSpPr txBox="1"/>
          <p:nvPr/>
        </p:nvSpPr>
        <p:spPr>
          <a:xfrm>
            <a:off x="1136337" y="1092071"/>
            <a:ext cx="145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Nº </a:t>
            </a:r>
            <a:r>
              <a:rPr lang="pt-BR" dirty="0" err="1"/>
              <a:t>Mín</a:t>
            </a:r>
            <a:r>
              <a:rPr lang="pt-BR" dirty="0"/>
              <a:t> </a:t>
            </a:r>
            <a:r>
              <a:rPr lang="pt-BR" dirty="0" err="1"/>
              <a:t>Partic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8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86468" y="91717"/>
            <a:ext cx="248194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Pedido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070661" y="254395"/>
            <a:ext cx="248194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Losango 5"/>
          <p:cNvSpPr/>
          <p:nvPr/>
        </p:nvSpPr>
        <p:spPr>
          <a:xfrm>
            <a:off x="4433508" y="1077355"/>
            <a:ext cx="1201783" cy="22337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4061883" y="749606"/>
            <a:ext cx="929640" cy="47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5034400" y="881413"/>
            <a:ext cx="1036262" cy="338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607647" y="2047267"/>
            <a:ext cx="8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78829" y="119215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243982" y="3185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413163" y="31853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(1,1)</a:t>
            </a: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1750902" y="923580"/>
            <a:ext cx="6529" cy="102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osango 18"/>
          <p:cNvSpPr/>
          <p:nvPr/>
        </p:nvSpPr>
        <p:spPr>
          <a:xfrm>
            <a:off x="1150010" y="1484391"/>
            <a:ext cx="1201783" cy="22337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292244" y="2416599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Contém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78829" y="41226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1757431" y="3566409"/>
            <a:ext cx="0" cy="90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1586468" y="4480868"/>
            <a:ext cx="248194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Medicamento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2820909" y="5312143"/>
            <a:ext cx="0" cy="40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ângulo isósceles 25"/>
          <p:cNvSpPr/>
          <p:nvPr/>
        </p:nvSpPr>
        <p:spPr>
          <a:xfrm>
            <a:off x="2603570" y="5715307"/>
            <a:ext cx="434678" cy="5094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0501" y="5490030"/>
            <a:ext cx="2315731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Genérico</a:t>
            </a:r>
          </a:p>
        </p:txBody>
      </p:sp>
      <p:cxnSp>
        <p:nvCxnSpPr>
          <p:cNvPr id="30" name="Conector reto 29"/>
          <p:cNvCxnSpPr>
            <a:stCxn id="26" idx="2"/>
          </p:cNvCxnSpPr>
          <p:nvPr/>
        </p:nvCxnSpPr>
        <p:spPr>
          <a:xfrm flipH="1" flipV="1">
            <a:off x="2386232" y="6097396"/>
            <a:ext cx="217338" cy="12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431291" y="5513725"/>
            <a:ext cx="2315731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Marca</a:t>
            </a:r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3038248" y="5970033"/>
            <a:ext cx="383551" cy="25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4068411" y="4506992"/>
            <a:ext cx="516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944931" y="4322326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de Validade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939428" y="468722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 Lab.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-11633" y="-91066"/>
            <a:ext cx="902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accent1"/>
                </a:solidFill>
              </a:rPr>
              <a:t>C)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939428" y="5056555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Cor da Tarja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8552604" y="1076602"/>
            <a:ext cx="50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8552605" y="785199"/>
            <a:ext cx="500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552603" y="501746"/>
            <a:ext cx="500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052941" y="158181"/>
            <a:ext cx="274724" cy="1924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9072656" y="405532"/>
            <a:ext cx="274724" cy="1924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9072656" y="970448"/>
            <a:ext cx="274724" cy="1924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9072656" y="688985"/>
            <a:ext cx="274724" cy="1924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9353679" y="79350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 </a:t>
            </a:r>
            <a:r>
              <a:rPr lang="pt-BR" dirty="0" err="1" smtClean="0"/>
              <a:t>Drog</a:t>
            </a:r>
            <a:r>
              <a:rPr lang="pt-BR" dirty="0" smtClean="0"/>
              <a:t>, </a:t>
            </a:r>
            <a:r>
              <a:rPr lang="pt-BR" dirty="0" err="1" smtClean="0"/>
              <a:t>Farm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8552602" y="264016"/>
            <a:ext cx="500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/>
          <p:cNvSpPr txBox="1"/>
          <p:nvPr/>
        </p:nvSpPr>
        <p:spPr>
          <a:xfrm>
            <a:off x="9347380" y="315751"/>
            <a:ext cx="155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Representante</a:t>
            </a:r>
            <a:endParaRPr lang="pt-BR" dirty="0"/>
          </a:p>
        </p:txBody>
      </p:sp>
      <p:sp>
        <p:nvSpPr>
          <p:cNvPr id="1035" name="CaixaDeTexto 1034"/>
          <p:cNvSpPr txBox="1"/>
          <p:nvPr/>
        </p:nvSpPr>
        <p:spPr>
          <a:xfrm>
            <a:off x="9327665" y="574742"/>
            <a:ext cx="14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1036" name="CaixaDeTexto 1035"/>
          <p:cNvSpPr txBox="1"/>
          <p:nvPr/>
        </p:nvSpPr>
        <p:spPr>
          <a:xfrm>
            <a:off x="9353679" y="831192"/>
            <a:ext cx="98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Telefone</a:t>
            </a:r>
            <a:endParaRPr lang="pt-BR" dirty="0"/>
          </a:p>
        </p:txBody>
      </p:sp>
      <p:cxnSp>
        <p:nvCxnSpPr>
          <p:cNvPr id="87" name="Conector reto 86"/>
          <p:cNvCxnSpPr/>
          <p:nvPr/>
        </p:nvCxnSpPr>
        <p:spPr>
          <a:xfrm>
            <a:off x="4068411" y="4871889"/>
            <a:ext cx="516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052231" y="5241221"/>
            <a:ext cx="516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4582321" y="4410778"/>
            <a:ext cx="274724" cy="1924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4593175" y="4777207"/>
            <a:ext cx="274724" cy="1924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4582083" y="5145007"/>
            <a:ext cx="274724" cy="1924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3" name="CaixaDeTexto 1052"/>
          <p:cNvSpPr txBox="1"/>
          <p:nvPr/>
        </p:nvSpPr>
        <p:spPr>
          <a:xfrm>
            <a:off x="2858246" y="1219869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 Cliente</a:t>
            </a:r>
            <a:endParaRPr lang="pt-BR" dirty="0"/>
          </a:p>
        </p:txBody>
      </p:sp>
      <p:cxnSp>
        <p:nvCxnSpPr>
          <p:cNvPr id="1055" name="Conector reto 1054"/>
          <p:cNvCxnSpPr/>
          <p:nvPr/>
        </p:nvCxnSpPr>
        <p:spPr>
          <a:xfrm>
            <a:off x="4285432" y="1435404"/>
            <a:ext cx="608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2859009" y="1576080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Pedido</a:t>
            </a:r>
            <a:endParaRPr lang="pt-BR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2858246" y="1861157"/>
            <a:ext cx="150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 Medicamento</a:t>
            </a:r>
            <a:endParaRPr lang="pt-BR" dirty="0"/>
          </a:p>
        </p:txBody>
      </p:sp>
      <p:cxnSp>
        <p:nvCxnSpPr>
          <p:cNvPr id="108" name="Conector reto 107"/>
          <p:cNvCxnSpPr/>
          <p:nvPr/>
        </p:nvCxnSpPr>
        <p:spPr>
          <a:xfrm>
            <a:off x="4133788" y="1760746"/>
            <a:ext cx="608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>
            <a:off x="4303603" y="2194229"/>
            <a:ext cx="608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flipV="1">
            <a:off x="4133788" y="2601266"/>
            <a:ext cx="559851" cy="1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2859009" y="2428295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Quantidade</a:t>
            </a:r>
            <a:endParaRPr lang="pt-BR" dirty="0"/>
          </a:p>
        </p:txBody>
      </p:sp>
      <p:cxnSp>
        <p:nvCxnSpPr>
          <p:cNvPr id="116" name="Conector reto 115"/>
          <p:cNvCxnSpPr/>
          <p:nvPr/>
        </p:nvCxnSpPr>
        <p:spPr>
          <a:xfrm flipV="1">
            <a:off x="4052231" y="2930462"/>
            <a:ext cx="763902" cy="1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2868487" y="2757490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Preço</a:t>
            </a:r>
            <a:endParaRPr lang="pt-BR" dirty="0"/>
          </a:p>
        </p:txBody>
      </p:sp>
      <p:sp>
        <p:nvSpPr>
          <p:cNvPr id="126" name="Triângulo isósceles 125"/>
          <p:cNvSpPr/>
          <p:nvPr/>
        </p:nvSpPr>
        <p:spPr>
          <a:xfrm>
            <a:off x="3504923" y="3565298"/>
            <a:ext cx="434678" cy="5094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reto 83"/>
          <p:cNvCxnSpPr>
            <a:stCxn id="126" idx="2"/>
            <a:endCxn id="23" idx="0"/>
          </p:cNvCxnSpPr>
          <p:nvPr/>
        </p:nvCxnSpPr>
        <p:spPr>
          <a:xfrm flipH="1">
            <a:off x="2827440" y="4074750"/>
            <a:ext cx="677483" cy="40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126" idx="0"/>
            <a:endCxn id="6" idx="2"/>
          </p:cNvCxnSpPr>
          <p:nvPr/>
        </p:nvCxnSpPr>
        <p:spPr>
          <a:xfrm flipV="1">
            <a:off x="3722262" y="3311104"/>
            <a:ext cx="1312138" cy="25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126" idx="4"/>
          </p:cNvCxnSpPr>
          <p:nvPr/>
        </p:nvCxnSpPr>
        <p:spPr>
          <a:xfrm flipV="1">
            <a:off x="3939601" y="3711161"/>
            <a:ext cx="1695690" cy="363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ângulo 136"/>
          <p:cNvSpPr/>
          <p:nvPr/>
        </p:nvSpPr>
        <p:spPr>
          <a:xfrm>
            <a:off x="5461458" y="3299681"/>
            <a:ext cx="2315731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Valor Total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174714" y="1066072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Cidade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0852275" y="688985"/>
            <a:ext cx="0" cy="53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0843689" y="785199"/>
            <a:ext cx="264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10852275" y="970448"/>
            <a:ext cx="264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10852275" y="1162876"/>
            <a:ext cx="264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10979168" y="1077355"/>
            <a:ext cx="214612" cy="160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0975732" y="888224"/>
            <a:ext cx="214612" cy="160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0975106" y="705122"/>
            <a:ext cx="214612" cy="160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1174714" y="545345"/>
            <a:ext cx="1069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endereço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11189718" y="800071"/>
            <a:ext cx="81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estado</a:t>
            </a:r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10538460" y="749608"/>
            <a:ext cx="324261" cy="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91066"/>
            <a:ext cx="902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accent1"/>
                </a:solidFill>
              </a:rPr>
              <a:t>D)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64687" y="162214"/>
            <a:ext cx="248194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Quartos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228374" y="184666"/>
            <a:ext cx="248194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Hóspede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" name="Losango 4"/>
          <p:cNvSpPr/>
          <p:nvPr/>
        </p:nvSpPr>
        <p:spPr>
          <a:xfrm>
            <a:off x="4907552" y="443438"/>
            <a:ext cx="1280160" cy="24950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6" name="Retângulo 5"/>
          <p:cNvSpPr/>
          <p:nvPr/>
        </p:nvSpPr>
        <p:spPr>
          <a:xfrm>
            <a:off x="5166005" y="1586046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check-in</a:t>
            </a:r>
          </a:p>
        </p:txBody>
      </p:sp>
      <p:cxnSp>
        <p:nvCxnSpPr>
          <p:cNvPr id="8" name="Conector reto 7"/>
          <p:cNvCxnSpPr>
            <a:stCxn id="3" idx="3"/>
            <a:endCxn id="5" idx="1"/>
          </p:cNvCxnSpPr>
          <p:nvPr/>
        </p:nvCxnSpPr>
        <p:spPr>
          <a:xfrm>
            <a:off x="3846630" y="573694"/>
            <a:ext cx="1060922" cy="111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4" idx="1"/>
            <a:endCxn id="5" idx="3"/>
          </p:cNvCxnSpPr>
          <p:nvPr/>
        </p:nvCxnSpPr>
        <p:spPr>
          <a:xfrm flipH="1">
            <a:off x="6187712" y="596146"/>
            <a:ext cx="1040662" cy="109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602115" y="5462919"/>
            <a:ext cx="2382990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Especial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162" y="3819239"/>
            <a:ext cx="1655839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Simples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831859" y="3689416"/>
            <a:ext cx="1670806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Casal 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34" name="Conector reto 33"/>
          <p:cNvCxnSpPr/>
          <p:nvPr/>
        </p:nvCxnSpPr>
        <p:spPr>
          <a:xfrm>
            <a:off x="9731777" y="197031"/>
            <a:ext cx="42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112937" y="117471"/>
            <a:ext cx="266700" cy="1591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0417353" y="0"/>
            <a:ext cx="546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nome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0417353" y="514364"/>
            <a:ext cx="911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nascimento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10386529" y="259656"/>
            <a:ext cx="417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CPF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0398687" y="794043"/>
            <a:ext cx="704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telefone</a:t>
            </a:r>
          </a:p>
        </p:txBody>
      </p:sp>
      <p:cxnSp>
        <p:nvCxnSpPr>
          <p:cNvPr id="43" name="Conector reto 42"/>
          <p:cNvCxnSpPr/>
          <p:nvPr/>
        </p:nvCxnSpPr>
        <p:spPr>
          <a:xfrm>
            <a:off x="9731777" y="444323"/>
            <a:ext cx="42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9731777" y="732608"/>
            <a:ext cx="42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9731777" y="995322"/>
            <a:ext cx="42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10131987" y="364763"/>
            <a:ext cx="266700" cy="1591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7" name="Elipse 46"/>
          <p:cNvSpPr/>
          <p:nvPr/>
        </p:nvSpPr>
        <p:spPr>
          <a:xfrm>
            <a:off x="10131987" y="653048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8" name="Elipse 47"/>
          <p:cNvSpPr/>
          <p:nvPr/>
        </p:nvSpPr>
        <p:spPr>
          <a:xfrm>
            <a:off x="10150653" y="918841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69" name="Losango 68"/>
          <p:cNvSpPr/>
          <p:nvPr/>
        </p:nvSpPr>
        <p:spPr>
          <a:xfrm>
            <a:off x="7663503" y="2323586"/>
            <a:ext cx="1294824" cy="22833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Solicita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71" name="Conector reto 70"/>
          <p:cNvCxnSpPr>
            <a:endCxn id="69" idx="0"/>
          </p:cNvCxnSpPr>
          <p:nvPr/>
        </p:nvCxnSpPr>
        <p:spPr>
          <a:xfrm>
            <a:off x="7310761" y="1007626"/>
            <a:ext cx="1000154" cy="131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7214471" y="5282124"/>
            <a:ext cx="248194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Serviços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79" name="Conector reto 78"/>
          <p:cNvCxnSpPr>
            <a:stCxn id="69" idx="2"/>
            <a:endCxn id="78" idx="0"/>
          </p:cNvCxnSpPr>
          <p:nvPr/>
        </p:nvCxnSpPr>
        <p:spPr>
          <a:xfrm>
            <a:off x="8310915" y="4606980"/>
            <a:ext cx="144528" cy="67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ângulo 126"/>
          <p:cNvSpPr/>
          <p:nvPr/>
        </p:nvSpPr>
        <p:spPr>
          <a:xfrm>
            <a:off x="10308681" y="5211531"/>
            <a:ext cx="887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cabelereiro</a:t>
            </a:r>
            <a:endParaRPr lang="pt-BR" sz="1200" dirty="0"/>
          </a:p>
        </p:txBody>
      </p:sp>
      <p:sp>
        <p:nvSpPr>
          <p:cNvPr id="128" name="Retângulo 127"/>
          <p:cNvSpPr/>
          <p:nvPr/>
        </p:nvSpPr>
        <p:spPr>
          <a:xfrm>
            <a:off x="10364899" y="5481807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lavanderia 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10370300" y="5777676"/>
            <a:ext cx="6450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alfaiate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9684500" y="5371849"/>
            <a:ext cx="42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9705993" y="5666595"/>
            <a:ext cx="42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/>
          <p:cNvCxnSpPr/>
          <p:nvPr/>
        </p:nvCxnSpPr>
        <p:spPr>
          <a:xfrm>
            <a:off x="9707551" y="5953959"/>
            <a:ext cx="42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/>
          <p:cNvSpPr/>
          <p:nvPr/>
        </p:nvSpPr>
        <p:spPr>
          <a:xfrm>
            <a:off x="10110494" y="5289933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Elipse 135"/>
          <p:cNvSpPr/>
          <p:nvPr/>
        </p:nvSpPr>
        <p:spPr>
          <a:xfrm>
            <a:off x="10134562" y="5586914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Elipse 136"/>
          <p:cNvSpPr/>
          <p:nvPr/>
        </p:nvSpPr>
        <p:spPr>
          <a:xfrm>
            <a:off x="10134562" y="5874399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41" name="Conector reto 140"/>
          <p:cNvCxnSpPr>
            <a:endCxn id="145" idx="0"/>
          </p:cNvCxnSpPr>
          <p:nvPr/>
        </p:nvCxnSpPr>
        <p:spPr>
          <a:xfrm>
            <a:off x="9166757" y="6087118"/>
            <a:ext cx="15343" cy="29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ipse 144"/>
          <p:cNvSpPr/>
          <p:nvPr/>
        </p:nvSpPr>
        <p:spPr>
          <a:xfrm>
            <a:off x="9048750" y="6385927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8695113" y="6488668"/>
            <a:ext cx="7142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frigobar </a:t>
            </a:r>
          </a:p>
        </p:txBody>
      </p:sp>
      <p:sp>
        <p:nvSpPr>
          <p:cNvPr id="153" name="Retângulo 152"/>
          <p:cNvSpPr/>
          <p:nvPr/>
        </p:nvSpPr>
        <p:spPr>
          <a:xfrm>
            <a:off x="11328500" y="1960306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diárias </a:t>
            </a:r>
          </a:p>
        </p:txBody>
      </p:sp>
      <p:cxnSp>
        <p:nvCxnSpPr>
          <p:cNvPr id="155" name="Conector reto 154"/>
          <p:cNvCxnSpPr/>
          <p:nvPr/>
        </p:nvCxnSpPr>
        <p:spPr>
          <a:xfrm>
            <a:off x="10386529" y="2771209"/>
            <a:ext cx="3062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ipse 156"/>
          <p:cNvSpPr/>
          <p:nvPr/>
        </p:nvSpPr>
        <p:spPr>
          <a:xfrm>
            <a:off x="10606226" y="2691650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3" name="Retângulo 162"/>
          <p:cNvSpPr/>
          <p:nvPr/>
        </p:nvSpPr>
        <p:spPr>
          <a:xfrm>
            <a:off x="10952695" y="2573912"/>
            <a:ext cx="5793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gastos</a:t>
            </a:r>
            <a:endParaRPr lang="pt-BR" sz="1200" dirty="0"/>
          </a:p>
        </p:txBody>
      </p:sp>
      <p:cxnSp>
        <p:nvCxnSpPr>
          <p:cNvPr id="165" name="Conector reto 164"/>
          <p:cNvCxnSpPr>
            <a:endCxn id="166" idx="0"/>
          </p:cNvCxnSpPr>
          <p:nvPr/>
        </p:nvCxnSpPr>
        <p:spPr>
          <a:xfrm>
            <a:off x="7759699" y="6087118"/>
            <a:ext cx="0" cy="26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Elipse 165"/>
          <p:cNvSpPr/>
          <p:nvPr/>
        </p:nvSpPr>
        <p:spPr>
          <a:xfrm>
            <a:off x="7626349" y="6355904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7" name="Retângulo 166"/>
          <p:cNvSpPr/>
          <p:nvPr/>
        </p:nvSpPr>
        <p:spPr>
          <a:xfrm>
            <a:off x="7310761" y="6488668"/>
            <a:ext cx="659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cozinha</a:t>
            </a:r>
          </a:p>
        </p:txBody>
      </p:sp>
      <p:sp>
        <p:nvSpPr>
          <p:cNvPr id="181" name="Retângulo 180"/>
          <p:cNvSpPr/>
          <p:nvPr/>
        </p:nvSpPr>
        <p:spPr>
          <a:xfrm>
            <a:off x="4572474" y="6046143"/>
            <a:ext cx="1084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Com_ internet</a:t>
            </a:r>
            <a:endParaRPr lang="pt-BR" sz="1200" dirty="0"/>
          </a:p>
        </p:txBody>
      </p:sp>
      <p:sp>
        <p:nvSpPr>
          <p:cNvPr id="182" name="Retângulo 181"/>
          <p:cNvSpPr/>
          <p:nvPr/>
        </p:nvSpPr>
        <p:spPr>
          <a:xfrm>
            <a:off x="4533059" y="5446979"/>
            <a:ext cx="1141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 smtClean="0"/>
              <a:t>Com_escritório</a:t>
            </a:r>
            <a:endParaRPr lang="pt-BR" sz="1200" dirty="0"/>
          </a:p>
        </p:txBody>
      </p:sp>
      <p:sp>
        <p:nvSpPr>
          <p:cNvPr id="199" name="Elipse 198"/>
          <p:cNvSpPr/>
          <p:nvPr/>
        </p:nvSpPr>
        <p:spPr>
          <a:xfrm>
            <a:off x="4305774" y="5521069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1" name="Elipse 200"/>
          <p:cNvSpPr/>
          <p:nvPr/>
        </p:nvSpPr>
        <p:spPr>
          <a:xfrm>
            <a:off x="4278910" y="6105084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45" name="Conector reto 244"/>
          <p:cNvCxnSpPr/>
          <p:nvPr/>
        </p:nvCxnSpPr>
        <p:spPr>
          <a:xfrm flipH="1">
            <a:off x="4007927" y="5590630"/>
            <a:ext cx="301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to 245"/>
          <p:cNvCxnSpPr/>
          <p:nvPr/>
        </p:nvCxnSpPr>
        <p:spPr>
          <a:xfrm flipH="1">
            <a:off x="3985105" y="6195111"/>
            <a:ext cx="301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ipse 247"/>
          <p:cNvSpPr/>
          <p:nvPr/>
        </p:nvSpPr>
        <p:spPr>
          <a:xfrm>
            <a:off x="1321740" y="1142278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53" name="Conector reto 252"/>
          <p:cNvCxnSpPr/>
          <p:nvPr/>
        </p:nvCxnSpPr>
        <p:spPr>
          <a:xfrm flipV="1">
            <a:off x="1455090" y="970924"/>
            <a:ext cx="0" cy="18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tângulo 255"/>
          <p:cNvSpPr/>
          <p:nvPr/>
        </p:nvSpPr>
        <p:spPr>
          <a:xfrm>
            <a:off x="867956" y="1301397"/>
            <a:ext cx="1362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/>
              <a:t>tipo_toalet</a:t>
            </a:r>
            <a:endParaRPr lang="pt-BR" sz="1200" dirty="0"/>
          </a:p>
        </p:txBody>
      </p:sp>
      <p:sp>
        <p:nvSpPr>
          <p:cNvPr id="297" name="Retângulo 296"/>
          <p:cNvSpPr/>
          <p:nvPr/>
        </p:nvSpPr>
        <p:spPr>
          <a:xfrm>
            <a:off x="6065606" y="3662289"/>
            <a:ext cx="1085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Com_ </a:t>
            </a:r>
            <a:r>
              <a:rPr lang="pt-BR" sz="1200" dirty="0"/>
              <a:t>internet</a:t>
            </a:r>
          </a:p>
        </p:txBody>
      </p:sp>
      <p:sp>
        <p:nvSpPr>
          <p:cNvPr id="299" name="Elipse 298"/>
          <p:cNvSpPr/>
          <p:nvPr/>
        </p:nvSpPr>
        <p:spPr>
          <a:xfrm>
            <a:off x="5769296" y="3756385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>
            <a:stCxn id="111" idx="2"/>
          </p:cNvCxnSpPr>
          <p:nvPr/>
        </p:nvCxnSpPr>
        <p:spPr>
          <a:xfrm flipH="1">
            <a:off x="887096" y="3458951"/>
            <a:ext cx="986601" cy="341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111" idx="4"/>
            <a:endCxn id="19" idx="0"/>
          </p:cNvCxnSpPr>
          <p:nvPr/>
        </p:nvCxnSpPr>
        <p:spPr>
          <a:xfrm>
            <a:off x="3670117" y="3458951"/>
            <a:ext cx="997145" cy="230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>
            <a:stCxn id="111" idx="0"/>
            <a:endCxn id="3" idx="2"/>
          </p:cNvCxnSpPr>
          <p:nvPr/>
        </p:nvCxnSpPr>
        <p:spPr>
          <a:xfrm flipH="1" flipV="1">
            <a:off x="2605659" y="985174"/>
            <a:ext cx="166248" cy="69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>
            <a:stCxn id="17" idx="0"/>
            <a:endCxn id="111" idx="3"/>
          </p:cNvCxnSpPr>
          <p:nvPr/>
        </p:nvCxnSpPr>
        <p:spPr>
          <a:xfrm flipH="1" flipV="1">
            <a:off x="2771907" y="3458951"/>
            <a:ext cx="21703" cy="200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/>
          <p:nvPr/>
        </p:nvCxnSpPr>
        <p:spPr>
          <a:xfrm flipH="1">
            <a:off x="5504919" y="3819239"/>
            <a:ext cx="301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ixaDeTexto 241"/>
          <p:cNvSpPr txBox="1"/>
          <p:nvPr/>
        </p:nvSpPr>
        <p:spPr>
          <a:xfrm>
            <a:off x="4401883" y="69065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(1,1)</a:t>
            </a:r>
            <a:endParaRPr lang="pt-BR" sz="120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967341" y="79404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(1,1)</a:t>
            </a:r>
            <a:endParaRPr lang="pt-BR" sz="1200" dirty="0"/>
          </a:p>
        </p:txBody>
      </p:sp>
      <p:cxnSp>
        <p:nvCxnSpPr>
          <p:cNvPr id="244" name="Conector reto 243"/>
          <p:cNvCxnSpPr>
            <a:stCxn id="147" idx="1"/>
            <a:endCxn id="4" idx="2"/>
          </p:cNvCxnSpPr>
          <p:nvPr/>
        </p:nvCxnSpPr>
        <p:spPr>
          <a:xfrm flipH="1" flipV="1">
            <a:off x="8469346" y="1007626"/>
            <a:ext cx="1112923" cy="115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/>
          <p:cNvSpPr txBox="1"/>
          <p:nvPr/>
        </p:nvSpPr>
        <p:spPr>
          <a:xfrm>
            <a:off x="9157495" y="11866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8297449" y="18807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8321533" y="460058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</a:t>
            </a:r>
            <a:endParaRPr lang="pt-BR" sz="1200" dirty="0"/>
          </a:p>
        </p:txBody>
      </p:sp>
      <p:sp>
        <p:nvSpPr>
          <p:cNvPr id="159" name="CaixaDeTexto 158"/>
          <p:cNvSpPr txBox="1"/>
          <p:nvPr/>
        </p:nvSpPr>
        <p:spPr>
          <a:xfrm>
            <a:off x="1602115" y="3479386"/>
            <a:ext cx="717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(N, 1)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2871416" y="46069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926665" y="1358284"/>
            <a:ext cx="717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(N,N)</a:t>
            </a:r>
            <a:endParaRPr lang="pt-BR" sz="12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3812465" y="2890154"/>
            <a:ext cx="717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</a:t>
            </a:r>
            <a:r>
              <a:rPr lang="pt-BR" sz="1200" dirty="0" smtClean="0"/>
              <a:t>N,1)</a:t>
            </a:r>
            <a:endParaRPr lang="pt-BR" sz="1200" dirty="0"/>
          </a:p>
        </p:txBody>
      </p:sp>
      <p:cxnSp>
        <p:nvCxnSpPr>
          <p:cNvPr id="108" name="Conector reto 107"/>
          <p:cNvCxnSpPr/>
          <p:nvPr/>
        </p:nvCxnSpPr>
        <p:spPr>
          <a:xfrm>
            <a:off x="5789047" y="2187949"/>
            <a:ext cx="425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6418687" y="2003282"/>
            <a:ext cx="1020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 smtClean="0"/>
              <a:t>data</a:t>
            </a:r>
            <a:r>
              <a:rPr lang="pt-BR" sz="1200" dirty="0" err="1" smtClean="0"/>
              <a:t>_entrada</a:t>
            </a:r>
            <a:endParaRPr lang="pt-BR" sz="1200" dirty="0"/>
          </a:p>
        </p:txBody>
      </p:sp>
      <p:sp>
        <p:nvSpPr>
          <p:cNvPr id="110" name="Elipse 109"/>
          <p:cNvSpPr/>
          <p:nvPr/>
        </p:nvSpPr>
        <p:spPr>
          <a:xfrm>
            <a:off x="6151987" y="2108389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Triângulo isósceles 110"/>
          <p:cNvSpPr/>
          <p:nvPr/>
        </p:nvSpPr>
        <p:spPr>
          <a:xfrm>
            <a:off x="1873697" y="1678674"/>
            <a:ext cx="1796420" cy="1780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23" name="Conector reto 122"/>
          <p:cNvCxnSpPr>
            <a:stCxn id="144" idx="2"/>
          </p:cNvCxnSpPr>
          <p:nvPr/>
        </p:nvCxnSpPr>
        <p:spPr>
          <a:xfrm>
            <a:off x="988334" y="318596"/>
            <a:ext cx="376353" cy="21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ipse 143"/>
          <p:cNvSpPr/>
          <p:nvPr/>
        </p:nvSpPr>
        <p:spPr>
          <a:xfrm>
            <a:off x="988334" y="239036"/>
            <a:ext cx="266700" cy="1591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CaixaDeTexto 226"/>
          <p:cNvSpPr txBox="1"/>
          <p:nvPr/>
        </p:nvSpPr>
        <p:spPr>
          <a:xfrm>
            <a:off x="525693" y="184666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num</a:t>
            </a:r>
            <a:endParaRPr lang="pt-BR" dirty="0"/>
          </a:p>
        </p:txBody>
      </p:sp>
      <p:sp>
        <p:nvSpPr>
          <p:cNvPr id="147" name="Losango 146"/>
          <p:cNvSpPr/>
          <p:nvPr/>
        </p:nvSpPr>
        <p:spPr>
          <a:xfrm>
            <a:off x="9582269" y="1322168"/>
            <a:ext cx="1290657" cy="1671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Check</a:t>
            </a:r>
            <a:r>
              <a:rPr lang="pt-BR" sz="1200" dirty="0" smtClean="0">
                <a:solidFill>
                  <a:schemeClr val="tx1"/>
                </a:solidFill>
              </a:rPr>
              <a:t>-out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64" name="Conector reto 163"/>
          <p:cNvCxnSpPr/>
          <p:nvPr/>
        </p:nvCxnSpPr>
        <p:spPr>
          <a:xfrm>
            <a:off x="10750803" y="2174030"/>
            <a:ext cx="3062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ipse 167"/>
          <p:cNvSpPr/>
          <p:nvPr/>
        </p:nvSpPr>
        <p:spPr>
          <a:xfrm>
            <a:off x="10969569" y="2078186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69" name="Conector reto 168"/>
          <p:cNvCxnSpPr/>
          <p:nvPr/>
        </p:nvCxnSpPr>
        <p:spPr>
          <a:xfrm>
            <a:off x="10453444" y="1647421"/>
            <a:ext cx="3062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ipse 169"/>
          <p:cNvSpPr/>
          <p:nvPr/>
        </p:nvSpPr>
        <p:spPr>
          <a:xfrm>
            <a:off x="10737458" y="1586046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57" name="Retângulo 56"/>
          <p:cNvSpPr/>
          <p:nvPr/>
        </p:nvSpPr>
        <p:spPr>
          <a:xfrm>
            <a:off x="11128133" y="1462755"/>
            <a:ext cx="861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 smtClean="0"/>
              <a:t>data_saida</a:t>
            </a:r>
            <a:endParaRPr lang="pt-BR" sz="1200" dirty="0"/>
          </a:p>
        </p:txBody>
      </p:sp>
      <p:cxnSp>
        <p:nvCxnSpPr>
          <p:cNvPr id="171" name="Conector reto 170"/>
          <p:cNvCxnSpPr/>
          <p:nvPr/>
        </p:nvCxnSpPr>
        <p:spPr>
          <a:xfrm flipV="1">
            <a:off x="2084756" y="1006185"/>
            <a:ext cx="0" cy="2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tângulo 172"/>
          <p:cNvSpPr/>
          <p:nvPr/>
        </p:nvSpPr>
        <p:spPr>
          <a:xfrm>
            <a:off x="1796834" y="1322168"/>
            <a:ext cx="10809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/>
              <a:t>Tipo_cama</a:t>
            </a:r>
            <a:endParaRPr lang="pt-BR" sz="1200" dirty="0"/>
          </a:p>
        </p:txBody>
      </p:sp>
      <p:sp>
        <p:nvSpPr>
          <p:cNvPr id="174" name="Elipse 173"/>
          <p:cNvSpPr/>
          <p:nvPr/>
        </p:nvSpPr>
        <p:spPr>
          <a:xfrm>
            <a:off x="1964151" y="1152332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8" name="Retângulo 257"/>
          <p:cNvSpPr/>
          <p:nvPr/>
        </p:nvSpPr>
        <p:spPr>
          <a:xfrm>
            <a:off x="272825" y="681362"/>
            <a:ext cx="6142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err="1"/>
              <a:t>Tipo_tv</a:t>
            </a:r>
            <a:endParaRPr lang="pt-BR" sz="1100" dirty="0"/>
          </a:p>
        </p:txBody>
      </p:sp>
      <p:cxnSp>
        <p:nvCxnSpPr>
          <p:cNvPr id="183" name="Conector reto 182"/>
          <p:cNvCxnSpPr/>
          <p:nvPr/>
        </p:nvCxnSpPr>
        <p:spPr>
          <a:xfrm flipH="1">
            <a:off x="1121684" y="787443"/>
            <a:ext cx="245577" cy="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Elipse 183"/>
          <p:cNvSpPr/>
          <p:nvPr/>
        </p:nvSpPr>
        <p:spPr>
          <a:xfrm>
            <a:off x="902767" y="723521"/>
            <a:ext cx="266700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5506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91066"/>
            <a:ext cx="902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accent1"/>
                </a:solidFill>
              </a:rPr>
              <a:t>E)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10207915" y="615154"/>
            <a:ext cx="1694862" cy="68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Modulo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6" name="Losango 65"/>
          <p:cNvSpPr/>
          <p:nvPr/>
        </p:nvSpPr>
        <p:spPr>
          <a:xfrm>
            <a:off x="8205183" y="60420"/>
            <a:ext cx="1548417" cy="18093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Composto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5702520" y="615154"/>
            <a:ext cx="1694862" cy="68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Curso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10207915" y="5409893"/>
            <a:ext cx="1694862" cy="68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Professor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1" name="Losango 70"/>
          <p:cNvSpPr/>
          <p:nvPr/>
        </p:nvSpPr>
        <p:spPr>
          <a:xfrm>
            <a:off x="3387000" y="50523"/>
            <a:ext cx="1548417" cy="18093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Matricula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989843" y="615154"/>
            <a:ext cx="1694862" cy="68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3" name="Losango 72"/>
          <p:cNvSpPr/>
          <p:nvPr/>
        </p:nvSpPr>
        <p:spPr>
          <a:xfrm>
            <a:off x="10281138" y="2311057"/>
            <a:ext cx="1548417" cy="18093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ministra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74" name="Conector reto 73"/>
          <p:cNvCxnSpPr>
            <a:stCxn id="66" idx="1"/>
            <a:endCxn id="69" idx="3"/>
          </p:cNvCxnSpPr>
          <p:nvPr/>
        </p:nvCxnSpPr>
        <p:spPr>
          <a:xfrm flipH="1" flipV="1">
            <a:off x="7397382" y="955220"/>
            <a:ext cx="807801" cy="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69" idx="1"/>
            <a:endCxn id="71" idx="3"/>
          </p:cNvCxnSpPr>
          <p:nvPr/>
        </p:nvCxnSpPr>
        <p:spPr>
          <a:xfrm flipH="1">
            <a:off x="4935417" y="955220"/>
            <a:ext cx="767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endCxn id="72" idx="3"/>
          </p:cNvCxnSpPr>
          <p:nvPr/>
        </p:nvCxnSpPr>
        <p:spPr>
          <a:xfrm flipH="1">
            <a:off x="2684705" y="955220"/>
            <a:ext cx="702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1137138" y="468923"/>
            <a:ext cx="0" cy="14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/>
          <p:cNvSpPr/>
          <p:nvPr/>
        </p:nvSpPr>
        <p:spPr>
          <a:xfrm>
            <a:off x="1003787" y="337419"/>
            <a:ext cx="266701" cy="1315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89843" y="60420"/>
            <a:ext cx="782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Matricula</a:t>
            </a:r>
            <a:endParaRPr lang="pt-BR" sz="1200" dirty="0"/>
          </a:p>
        </p:txBody>
      </p:sp>
      <p:cxnSp>
        <p:nvCxnSpPr>
          <p:cNvPr id="27" name="Conector angulado 26"/>
          <p:cNvCxnSpPr>
            <a:stCxn id="72" idx="2"/>
            <a:endCxn id="73" idx="1"/>
          </p:cNvCxnSpPr>
          <p:nvPr/>
        </p:nvCxnSpPr>
        <p:spPr>
          <a:xfrm rot="16200000" flipH="1">
            <a:off x="5098972" y="-1966412"/>
            <a:ext cx="1920468" cy="84438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1614536" y="1295285"/>
            <a:ext cx="0" cy="192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osango 99"/>
          <p:cNvSpPr/>
          <p:nvPr/>
        </p:nvSpPr>
        <p:spPr>
          <a:xfrm>
            <a:off x="840327" y="3215754"/>
            <a:ext cx="1548417" cy="18093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paga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767104" y="5696995"/>
            <a:ext cx="1694862" cy="68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Mensalidade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to 103"/>
          <p:cNvCxnSpPr>
            <a:stCxn id="100" idx="2"/>
            <a:endCxn id="102" idx="0"/>
          </p:cNvCxnSpPr>
          <p:nvPr/>
        </p:nvCxnSpPr>
        <p:spPr>
          <a:xfrm flipH="1">
            <a:off x="1614535" y="5025148"/>
            <a:ext cx="1" cy="67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>
            <a:stCxn id="102" idx="3"/>
          </p:cNvCxnSpPr>
          <p:nvPr/>
        </p:nvCxnSpPr>
        <p:spPr>
          <a:xfrm flipV="1">
            <a:off x="2461966" y="5749959"/>
            <a:ext cx="656372" cy="287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stCxn id="102" idx="3"/>
          </p:cNvCxnSpPr>
          <p:nvPr/>
        </p:nvCxnSpPr>
        <p:spPr>
          <a:xfrm>
            <a:off x="2461966" y="6037061"/>
            <a:ext cx="573887" cy="34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/>
          <p:cNvSpPr/>
          <p:nvPr/>
        </p:nvSpPr>
        <p:spPr>
          <a:xfrm>
            <a:off x="3035853" y="5670399"/>
            <a:ext cx="242455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997110" y="6297567"/>
            <a:ext cx="242455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1" name="CaixaDeTexto 240"/>
          <p:cNvSpPr txBox="1"/>
          <p:nvPr/>
        </p:nvSpPr>
        <p:spPr>
          <a:xfrm>
            <a:off x="3286179" y="5611458"/>
            <a:ext cx="495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valor</a:t>
            </a:r>
            <a:endParaRPr lang="pt-BR" sz="1200" dirty="0"/>
          </a:p>
        </p:txBody>
      </p:sp>
      <p:sp>
        <p:nvSpPr>
          <p:cNvPr id="242" name="CaixaDeTexto 241"/>
          <p:cNvSpPr txBox="1"/>
          <p:nvPr/>
        </p:nvSpPr>
        <p:spPr>
          <a:xfrm>
            <a:off x="3260176" y="6238627"/>
            <a:ext cx="89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quantidade</a:t>
            </a:r>
            <a:endParaRPr lang="pt-BR" sz="1200" dirty="0"/>
          </a:p>
        </p:txBody>
      </p:sp>
      <p:sp>
        <p:nvSpPr>
          <p:cNvPr id="118" name="Elipse 117"/>
          <p:cNvSpPr/>
          <p:nvPr/>
        </p:nvSpPr>
        <p:spPr>
          <a:xfrm>
            <a:off x="5792504" y="320961"/>
            <a:ext cx="266701" cy="1315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9" name="Conector reto 118"/>
          <p:cNvCxnSpPr/>
          <p:nvPr/>
        </p:nvCxnSpPr>
        <p:spPr>
          <a:xfrm flipV="1">
            <a:off x="5928942" y="468923"/>
            <a:ext cx="0" cy="14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aixaDeTexto 243"/>
          <p:cNvSpPr txBox="1"/>
          <p:nvPr/>
        </p:nvSpPr>
        <p:spPr>
          <a:xfrm>
            <a:off x="5664705" y="45005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/>
              <a:t>Cod_curso</a:t>
            </a:r>
            <a:endParaRPr lang="pt-BR" sz="1100" dirty="0"/>
          </a:p>
        </p:txBody>
      </p:sp>
      <p:sp>
        <p:nvSpPr>
          <p:cNvPr id="122" name="Retângulo 121"/>
          <p:cNvSpPr/>
          <p:nvPr/>
        </p:nvSpPr>
        <p:spPr>
          <a:xfrm>
            <a:off x="6549951" y="1537759"/>
            <a:ext cx="1010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carga-horária</a:t>
            </a:r>
          </a:p>
        </p:txBody>
      </p:sp>
      <p:cxnSp>
        <p:nvCxnSpPr>
          <p:cNvPr id="124" name="Conector reto 123"/>
          <p:cNvCxnSpPr/>
          <p:nvPr/>
        </p:nvCxnSpPr>
        <p:spPr>
          <a:xfrm flipV="1">
            <a:off x="7066875" y="1295286"/>
            <a:ext cx="0" cy="14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6945647" y="1406255"/>
            <a:ext cx="242455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5792504" y="1565374"/>
            <a:ext cx="582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nome </a:t>
            </a:r>
          </a:p>
        </p:txBody>
      </p:sp>
      <p:cxnSp>
        <p:nvCxnSpPr>
          <p:cNvPr id="128" name="Conector reto 127"/>
          <p:cNvCxnSpPr/>
          <p:nvPr/>
        </p:nvCxnSpPr>
        <p:spPr>
          <a:xfrm flipH="1" flipV="1">
            <a:off x="6081469" y="1283049"/>
            <a:ext cx="2140" cy="16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961422" y="1441516"/>
            <a:ext cx="242455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7" name="Conector reto 246"/>
          <p:cNvCxnSpPr>
            <a:stCxn id="65" idx="2"/>
            <a:endCxn id="73" idx="0"/>
          </p:cNvCxnSpPr>
          <p:nvPr/>
        </p:nvCxnSpPr>
        <p:spPr>
          <a:xfrm>
            <a:off x="11055346" y="1295286"/>
            <a:ext cx="1" cy="101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to 253"/>
          <p:cNvCxnSpPr>
            <a:stCxn id="66" idx="3"/>
            <a:endCxn id="65" idx="1"/>
          </p:cNvCxnSpPr>
          <p:nvPr/>
        </p:nvCxnSpPr>
        <p:spPr>
          <a:xfrm flipV="1">
            <a:off x="9753600" y="955220"/>
            <a:ext cx="454315" cy="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>
            <a:stCxn id="73" idx="2"/>
            <a:endCxn id="70" idx="0"/>
          </p:cNvCxnSpPr>
          <p:nvPr/>
        </p:nvCxnSpPr>
        <p:spPr>
          <a:xfrm flipH="1">
            <a:off x="11055346" y="4120451"/>
            <a:ext cx="1" cy="1289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/>
          <p:cNvCxnSpPr/>
          <p:nvPr/>
        </p:nvCxnSpPr>
        <p:spPr>
          <a:xfrm flipV="1">
            <a:off x="10172322" y="3674975"/>
            <a:ext cx="656372" cy="4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/>
          <p:cNvCxnSpPr/>
          <p:nvPr/>
        </p:nvCxnSpPr>
        <p:spPr>
          <a:xfrm>
            <a:off x="10127639" y="2394332"/>
            <a:ext cx="628628" cy="40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ipse 156"/>
          <p:cNvSpPr/>
          <p:nvPr/>
        </p:nvSpPr>
        <p:spPr>
          <a:xfrm>
            <a:off x="9972606" y="2311057"/>
            <a:ext cx="242455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Elipse 157"/>
          <p:cNvSpPr/>
          <p:nvPr/>
        </p:nvSpPr>
        <p:spPr>
          <a:xfrm>
            <a:off x="10006411" y="4040891"/>
            <a:ext cx="242455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/>
          <p:cNvSpPr/>
          <p:nvPr/>
        </p:nvSpPr>
        <p:spPr>
          <a:xfrm>
            <a:off x="9358921" y="2217996"/>
            <a:ext cx="5659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notas </a:t>
            </a:r>
            <a:endParaRPr lang="pt-BR" dirty="0"/>
          </a:p>
        </p:txBody>
      </p:sp>
      <p:sp>
        <p:nvSpPr>
          <p:cNvPr id="166" name="Retângulo 165"/>
          <p:cNvSpPr/>
          <p:nvPr/>
        </p:nvSpPr>
        <p:spPr>
          <a:xfrm>
            <a:off x="9129690" y="3981950"/>
            <a:ext cx="851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frequência</a:t>
            </a:r>
          </a:p>
        </p:txBody>
      </p:sp>
      <p:sp>
        <p:nvSpPr>
          <p:cNvPr id="167" name="Elipse 166"/>
          <p:cNvSpPr/>
          <p:nvPr/>
        </p:nvSpPr>
        <p:spPr>
          <a:xfrm>
            <a:off x="10367157" y="6245395"/>
            <a:ext cx="266701" cy="1315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8" name="Conector reto 167"/>
          <p:cNvCxnSpPr/>
          <p:nvPr/>
        </p:nvCxnSpPr>
        <p:spPr>
          <a:xfrm flipH="1" flipV="1">
            <a:off x="10488117" y="6090025"/>
            <a:ext cx="2140" cy="16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10239859" y="6425927"/>
            <a:ext cx="521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 err="1"/>
              <a:t>Siape</a:t>
            </a:r>
            <a:endParaRPr lang="pt-BR" dirty="0"/>
          </a:p>
        </p:txBody>
      </p:sp>
      <p:sp>
        <p:nvSpPr>
          <p:cNvPr id="169" name="Retângulo 168"/>
          <p:cNvSpPr/>
          <p:nvPr/>
        </p:nvSpPr>
        <p:spPr>
          <a:xfrm>
            <a:off x="9996544" y="29473"/>
            <a:ext cx="663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ementa</a:t>
            </a:r>
            <a:endParaRPr lang="pt-BR" dirty="0"/>
          </a:p>
        </p:txBody>
      </p:sp>
      <p:cxnSp>
        <p:nvCxnSpPr>
          <p:cNvPr id="170" name="Conector reto 169"/>
          <p:cNvCxnSpPr/>
          <p:nvPr/>
        </p:nvCxnSpPr>
        <p:spPr>
          <a:xfrm flipV="1">
            <a:off x="10367157" y="452465"/>
            <a:ext cx="0" cy="14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ipse 170"/>
          <p:cNvSpPr/>
          <p:nvPr/>
        </p:nvSpPr>
        <p:spPr>
          <a:xfrm>
            <a:off x="10239859" y="306472"/>
            <a:ext cx="242455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Retângulo 171"/>
          <p:cNvSpPr/>
          <p:nvPr/>
        </p:nvSpPr>
        <p:spPr>
          <a:xfrm>
            <a:off x="11323017" y="29473"/>
            <a:ext cx="566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Nome</a:t>
            </a:r>
            <a:endParaRPr lang="pt-BR" dirty="0"/>
          </a:p>
        </p:txBody>
      </p:sp>
      <p:sp>
        <p:nvSpPr>
          <p:cNvPr id="173" name="Elipse 172"/>
          <p:cNvSpPr/>
          <p:nvPr/>
        </p:nvSpPr>
        <p:spPr>
          <a:xfrm>
            <a:off x="11473156" y="301953"/>
            <a:ext cx="242455" cy="159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4" name="Conector reto 173"/>
          <p:cNvCxnSpPr/>
          <p:nvPr/>
        </p:nvCxnSpPr>
        <p:spPr>
          <a:xfrm flipV="1">
            <a:off x="11598340" y="452465"/>
            <a:ext cx="0" cy="14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1772621" y="530106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1,n</a:t>
            </a:r>
            <a:endParaRPr lang="pt-BR" dirty="0"/>
          </a:p>
        </p:txBody>
      </p:sp>
      <p:sp>
        <p:nvSpPr>
          <p:cNvPr id="175" name="CaixaDeTexto 174"/>
          <p:cNvSpPr txBox="1"/>
          <p:nvPr/>
        </p:nvSpPr>
        <p:spPr>
          <a:xfrm>
            <a:off x="1207178" y="1464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6" name="CaixaDeTexto 175"/>
          <p:cNvSpPr txBox="1"/>
          <p:nvPr/>
        </p:nvSpPr>
        <p:spPr>
          <a:xfrm>
            <a:off x="9733531" y="330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7" name="CaixaDeTexto 176"/>
          <p:cNvSpPr txBox="1"/>
          <p:nvPr/>
        </p:nvSpPr>
        <p:spPr>
          <a:xfrm>
            <a:off x="7440980" y="452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5250381" y="477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10430169" y="4840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2816651" y="386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9838228" y="4770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85" name="CaixaDeTexto 184"/>
          <p:cNvSpPr txBox="1"/>
          <p:nvPr/>
        </p:nvSpPr>
        <p:spPr>
          <a:xfrm>
            <a:off x="10633858" y="1353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9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91066"/>
            <a:ext cx="129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>
                <a:solidFill>
                  <a:schemeClr val="accent1"/>
                </a:solidFill>
              </a:rPr>
              <a:t>2.A)</a:t>
            </a:r>
            <a:endParaRPr lang="pt-BR" sz="5000" dirty="0">
              <a:solidFill>
                <a:schemeClr val="accent1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60" y="191205"/>
            <a:ext cx="5985051" cy="286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111" y="3869224"/>
            <a:ext cx="8747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Departamento: (</a:t>
            </a:r>
            <a:r>
              <a:rPr lang="pt-BR" sz="2400" b="1" dirty="0" err="1" smtClean="0"/>
              <a:t>Codigo</a:t>
            </a:r>
            <a:r>
              <a:rPr lang="pt-BR" sz="2400" b="1" dirty="0" smtClean="0"/>
              <a:t>*, Nome);</a:t>
            </a:r>
          </a:p>
          <a:p>
            <a:r>
              <a:rPr lang="pt-BR" sz="2400" b="1" dirty="0" err="1" smtClean="0"/>
              <a:t>Funcionario</a:t>
            </a:r>
            <a:r>
              <a:rPr lang="pt-BR" sz="2400" b="1" dirty="0" smtClean="0">
                <a:sym typeface="Wingdings" panose="05000000000000000000" pitchFamily="2" charset="2"/>
              </a:rPr>
              <a:t>(Matricula*, </a:t>
            </a:r>
            <a:r>
              <a:rPr lang="pt-BR" sz="2400" b="1" dirty="0" err="1" smtClean="0">
                <a:sym typeface="Wingdings" panose="05000000000000000000" pitchFamily="2" charset="2"/>
              </a:rPr>
              <a:t>Codigo</a:t>
            </a:r>
            <a:r>
              <a:rPr lang="pt-BR" sz="2400" b="1" dirty="0" smtClean="0">
                <a:sym typeface="Wingdings" panose="05000000000000000000" pitchFamily="2" charset="2"/>
              </a:rPr>
              <a:t>, Nome, Salario, </a:t>
            </a:r>
            <a:r>
              <a:rPr lang="pt-BR" sz="2400" b="1" dirty="0" err="1" smtClean="0">
                <a:sym typeface="Wingdings" panose="05000000000000000000" pitchFamily="2" charset="2"/>
              </a:rPr>
              <a:t>Matricula_gerente</a:t>
            </a:r>
            <a:r>
              <a:rPr lang="pt-BR" sz="2400" b="1" dirty="0" smtClean="0">
                <a:sym typeface="Wingdings" panose="05000000000000000000" pitchFamily="2" charset="2"/>
              </a:rPr>
              <a:t>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1886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91066"/>
            <a:ext cx="902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>
                <a:solidFill>
                  <a:schemeClr val="accent1"/>
                </a:solidFill>
              </a:rPr>
              <a:t>B)</a:t>
            </a:r>
            <a:endParaRPr lang="pt-BR" sz="50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2" y="139876"/>
            <a:ext cx="7065962" cy="428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8356" y="4730043"/>
            <a:ext cx="7053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Endereço:</a:t>
            </a:r>
            <a:r>
              <a:rPr lang="pt-BR" sz="2400" b="1" dirty="0" smtClean="0">
                <a:sym typeface="Wingdings" panose="05000000000000000000" pitchFamily="2" charset="2"/>
              </a:rPr>
              <a:t>(Id*, Logradouro, Numero, </a:t>
            </a:r>
            <a:r>
              <a:rPr lang="pt-BR" sz="2400" b="1" dirty="0" err="1" smtClean="0">
                <a:sym typeface="Wingdings" panose="05000000000000000000" pitchFamily="2" charset="2"/>
              </a:rPr>
              <a:t>Cep</a:t>
            </a:r>
            <a:r>
              <a:rPr lang="pt-BR" sz="2400" b="1" dirty="0" smtClean="0">
                <a:sym typeface="Wingdings" panose="05000000000000000000" pitchFamily="2" charset="2"/>
              </a:rPr>
              <a:t>, UF, Cidade);</a:t>
            </a:r>
          </a:p>
          <a:p>
            <a:r>
              <a:rPr lang="pt-BR" sz="2400" b="1" dirty="0" smtClean="0">
                <a:sym typeface="Wingdings" panose="05000000000000000000" pitchFamily="2" charset="2"/>
              </a:rPr>
              <a:t>Pessoa(Id*, Nome, Tipo, CPF, Sexo, CNPJ, Inscrição).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09293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91066"/>
            <a:ext cx="902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>
                <a:solidFill>
                  <a:schemeClr val="accent1"/>
                </a:solidFill>
              </a:rPr>
              <a:t>C)</a:t>
            </a:r>
            <a:endParaRPr lang="pt-BR" sz="5000" dirty="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4" y="197381"/>
            <a:ext cx="6149093" cy="343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24178" y="3905955"/>
            <a:ext cx="1104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Banco:</a:t>
            </a:r>
            <a:r>
              <a:rPr lang="pt-BR" sz="2400" b="1" dirty="0" smtClean="0">
                <a:sym typeface="Wingdings" panose="05000000000000000000" pitchFamily="2" charset="2"/>
              </a:rPr>
              <a:t>(</a:t>
            </a:r>
            <a:r>
              <a:rPr lang="pt-BR" sz="2400" b="1" dirty="0" err="1" smtClean="0">
                <a:sym typeface="Wingdings" panose="05000000000000000000" pitchFamily="2" charset="2"/>
              </a:rPr>
              <a:t>Cod_banco</a:t>
            </a:r>
            <a:r>
              <a:rPr lang="pt-BR" sz="2400" b="1" dirty="0" smtClean="0">
                <a:sym typeface="Wingdings" panose="05000000000000000000" pitchFamily="2" charset="2"/>
              </a:rPr>
              <a:t>*, </a:t>
            </a:r>
            <a:r>
              <a:rPr lang="pt-BR" sz="2400" b="1" dirty="0">
                <a:sym typeface="Wingdings" panose="05000000000000000000" pitchFamily="2" charset="2"/>
              </a:rPr>
              <a:t>n</a:t>
            </a:r>
            <a:r>
              <a:rPr lang="pt-BR" sz="2400" b="1" dirty="0" smtClean="0">
                <a:sym typeface="Wingdings" panose="05000000000000000000" pitchFamily="2" charset="2"/>
              </a:rPr>
              <a:t>ome);</a:t>
            </a:r>
          </a:p>
          <a:p>
            <a:r>
              <a:rPr lang="pt-BR" sz="2400" b="1" dirty="0" smtClean="0"/>
              <a:t>Agencia:(</a:t>
            </a:r>
            <a:r>
              <a:rPr lang="pt-BR" sz="2400" b="1" dirty="0" err="1" smtClean="0">
                <a:sym typeface="Wingdings" panose="05000000000000000000" pitchFamily="2" charset="2"/>
              </a:rPr>
              <a:t>Cod_agencia</a:t>
            </a:r>
            <a:r>
              <a:rPr lang="pt-BR" sz="2400" b="1" dirty="0" smtClean="0">
                <a:sym typeface="Wingdings" panose="05000000000000000000" pitchFamily="2" charset="2"/>
              </a:rPr>
              <a:t>*, </a:t>
            </a:r>
            <a:r>
              <a:rPr lang="pt-BR" sz="2400" b="1" dirty="0" err="1" smtClean="0">
                <a:sym typeface="Wingdings" panose="05000000000000000000" pitchFamily="2" charset="2"/>
              </a:rPr>
              <a:t>cod_banco</a:t>
            </a:r>
            <a:r>
              <a:rPr lang="pt-BR" sz="2400" b="1" dirty="0" smtClean="0">
                <a:sym typeface="Wingdings" panose="05000000000000000000" pitchFamily="2" charset="2"/>
              </a:rPr>
              <a:t>, nome,</a:t>
            </a:r>
            <a:r>
              <a:rPr lang="pt-BR" sz="2400" b="1" dirty="0">
                <a:sym typeface="Wingdings" panose="05000000000000000000" pitchFamily="2" charset="2"/>
              </a:rPr>
              <a:t> </a:t>
            </a:r>
            <a:r>
              <a:rPr lang="pt-BR" sz="2400" b="1" dirty="0" err="1">
                <a:sym typeface="Wingdings" panose="05000000000000000000" pitchFamily="2" charset="2"/>
              </a:rPr>
              <a:t>valor_parcela</a:t>
            </a:r>
            <a:r>
              <a:rPr lang="pt-BR" sz="2400" b="1" dirty="0">
                <a:sym typeface="Wingdings" panose="05000000000000000000" pitchFamily="2" charset="2"/>
              </a:rPr>
              <a:t>, </a:t>
            </a:r>
            <a:r>
              <a:rPr lang="pt-BR" sz="2400" b="1" dirty="0" err="1">
                <a:sym typeface="Wingdings" panose="05000000000000000000" pitchFamily="2" charset="2"/>
              </a:rPr>
              <a:t>qtde_parcelas</a:t>
            </a:r>
            <a:r>
              <a:rPr lang="pt-BR" sz="2400" b="1" dirty="0">
                <a:sym typeface="Wingdings" panose="05000000000000000000" pitchFamily="2" charset="2"/>
              </a:rPr>
              <a:t>,  </a:t>
            </a:r>
            <a:r>
              <a:rPr lang="pt-BR" sz="2400" b="1" dirty="0" err="1">
                <a:sym typeface="Wingdings" panose="05000000000000000000" pitchFamily="2" charset="2"/>
              </a:rPr>
              <a:t>taxa_juros</a:t>
            </a:r>
            <a:r>
              <a:rPr lang="pt-BR" sz="2400" b="1" dirty="0" smtClean="0"/>
              <a:t>);</a:t>
            </a:r>
          </a:p>
          <a:p>
            <a:r>
              <a:rPr lang="pt-BR" sz="2400" b="1" dirty="0" smtClean="0"/>
              <a:t>Cliente</a:t>
            </a:r>
            <a:r>
              <a:rPr lang="pt-BR" sz="2400" b="1" dirty="0" smtClean="0">
                <a:sym typeface="Wingdings" panose="05000000000000000000" pitchFamily="2" charset="2"/>
              </a:rPr>
              <a:t>:(CPF</a:t>
            </a:r>
            <a:r>
              <a:rPr lang="pt-BR" sz="2400" b="1" dirty="0">
                <a:sym typeface="Wingdings" panose="05000000000000000000" pitchFamily="2" charset="2"/>
              </a:rPr>
              <a:t>*</a:t>
            </a:r>
            <a:r>
              <a:rPr lang="pt-BR" sz="2400" b="1" dirty="0" smtClean="0">
                <a:sym typeface="Wingdings" panose="05000000000000000000" pitchFamily="2" charset="2"/>
              </a:rPr>
              <a:t>, </a:t>
            </a:r>
            <a:r>
              <a:rPr lang="pt-BR" sz="2400" b="1" dirty="0" err="1" smtClean="0">
                <a:sym typeface="Wingdings" panose="05000000000000000000" pitchFamily="2" charset="2"/>
              </a:rPr>
              <a:t>cod_agencia</a:t>
            </a:r>
            <a:r>
              <a:rPr lang="pt-BR" sz="2400" b="1" dirty="0" smtClean="0">
                <a:sym typeface="Wingdings" panose="05000000000000000000" pitchFamily="2" charset="2"/>
              </a:rPr>
              <a:t>, nome, </a:t>
            </a:r>
            <a:r>
              <a:rPr lang="pt-BR" sz="2400" b="1" dirty="0" err="1" smtClean="0">
                <a:sym typeface="Wingdings" panose="05000000000000000000" pitchFamily="2" charset="2"/>
              </a:rPr>
              <a:t>data_nasc</a:t>
            </a:r>
            <a:r>
              <a:rPr lang="pt-BR" sz="2400" b="1" dirty="0" smtClean="0">
                <a:sym typeface="Wingdings" panose="05000000000000000000" pitchFamily="2" charset="2"/>
              </a:rPr>
              <a:t>);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437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91066"/>
            <a:ext cx="902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>
                <a:solidFill>
                  <a:schemeClr val="accent1"/>
                </a:solidFill>
              </a:rPr>
              <a:t>D)</a:t>
            </a:r>
            <a:endParaRPr lang="pt-BR" sz="5000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1" y="0"/>
            <a:ext cx="85439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734218" y="4023267"/>
            <a:ext cx="95392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ym typeface="Wingdings" panose="05000000000000000000" pitchFamily="2" charset="2"/>
              </a:rPr>
              <a:t>Fornecedor: (*</a:t>
            </a:r>
            <a:r>
              <a:rPr lang="pt-BR" sz="2400" b="1" dirty="0" err="1" smtClean="0">
                <a:sym typeface="Wingdings" panose="05000000000000000000" pitchFamily="2" charset="2"/>
              </a:rPr>
              <a:t>id_fornecedor</a:t>
            </a:r>
            <a:r>
              <a:rPr lang="pt-BR" sz="2400" b="1" dirty="0" smtClean="0">
                <a:sym typeface="Wingdings" panose="05000000000000000000" pitchFamily="2" charset="2"/>
              </a:rPr>
              <a:t>, nome);</a:t>
            </a:r>
          </a:p>
          <a:p>
            <a:r>
              <a:rPr lang="pt-BR" sz="2400" b="1" dirty="0" smtClean="0">
                <a:sym typeface="Wingdings" panose="05000000000000000000" pitchFamily="2" charset="2"/>
              </a:rPr>
              <a:t>Produto: (</a:t>
            </a:r>
            <a:r>
              <a:rPr lang="pt-BR" sz="2400" b="1" dirty="0" err="1" smtClean="0">
                <a:sym typeface="Wingdings" panose="05000000000000000000" pitchFamily="2" charset="2"/>
              </a:rPr>
              <a:t>id_produto</a:t>
            </a:r>
            <a:r>
              <a:rPr lang="pt-BR" sz="2400" b="1" dirty="0" smtClean="0">
                <a:sym typeface="Wingdings" panose="05000000000000000000" pitchFamily="2" charset="2"/>
              </a:rPr>
              <a:t>*,</a:t>
            </a:r>
            <a:r>
              <a:rPr lang="pt-BR" sz="2400" b="1" dirty="0">
                <a:sym typeface="Wingdings" panose="05000000000000000000" pitchFamily="2" charset="2"/>
              </a:rPr>
              <a:t> </a:t>
            </a:r>
            <a:r>
              <a:rPr lang="pt-BR" sz="2400" b="1" dirty="0" err="1" smtClean="0">
                <a:sym typeface="Wingdings" panose="05000000000000000000" pitchFamily="2" charset="2"/>
              </a:rPr>
              <a:t>id_</a:t>
            </a:r>
            <a:r>
              <a:rPr lang="pt-BR" sz="2400" b="1" dirty="0" err="1">
                <a:sym typeface="Wingdings" panose="05000000000000000000" pitchFamily="2" charset="2"/>
              </a:rPr>
              <a:t>fornecedo</a:t>
            </a:r>
            <a:r>
              <a:rPr lang="pt-BR" sz="2400" b="1" dirty="0" err="1" smtClean="0">
                <a:sym typeface="Wingdings" panose="05000000000000000000" pitchFamily="2" charset="2"/>
              </a:rPr>
              <a:t>r</a:t>
            </a:r>
            <a:r>
              <a:rPr lang="pt-BR" sz="2400" b="1" dirty="0" smtClean="0">
                <a:sym typeface="Wingdings" panose="05000000000000000000" pitchFamily="2" charset="2"/>
              </a:rPr>
              <a:t>, </a:t>
            </a:r>
            <a:r>
              <a:rPr lang="pt-BR" sz="2400" b="1" dirty="0" err="1" smtClean="0">
                <a:sym typeface="Wingdings" panose="05000000000000000000" pitchFamily="2" charset="2"/>
              </a:rPr>
              <a:t>id_consumidor</a:t>
            </a:r>
            <a:r>
              <a:rPr lang="pt-BR" sz="2400" b="1" dirty="0" smtClean="0">
                <a:sym typeface="Wingdings" panose="05000000000000000000" pitchFamily="2" charset="2"/>
              </a:rPr>
              <a:t>, nome, data, </a:t>
            </a:r>
            <a:r>
              <a:rPr lang="pt-BR" sz="2400" b="1" dirty="0" err="1" smtClean="0">
                <a:sym typeface="Wingdings" panose="05000000000000000000" pitchFamily="2" charset="2"/>
              </a:rPr>
              <a:t>qtde</a:t>
            </a:r>
            <a:r>
              <a:rPr lang="pt-BR" sz="2400" b="1" dirty="0" smtClean="0">
                <a:sym typeface="Wingdings" panose="05000000000000000000" pitchFamily="2" charset="2"/>
              </a:rPr>
              <a:t>);</a:t>
            </a:r>
          </a:p>
          <a:p>
            <a:r>
              <a:rPr lang="pt-BR" sz="2400" b="1" dirty="0" smtClean="0">
                <a:sym typeface="Wingdings" panose="05000000000000000000" pitchFamily="2" charset="2"/>
              </a:rPr>
              <a:t>Consumidor: (</a:t>
            </a:r>
            <a:r>
              <a:rPr lang="pt-BR" sz="2400" b="1" dirty="0" err="1" smtClean="0">
                <a:sym typeface="Wingdings" panose="05000000000000000000" pitchFamily="2" charset="2"/>
              </a:rPr>
              <a:t>id_consumidor</a:t>
            </a:r>
            <a:r>
              <a:rPr lang="pt-BR" sz="2400" b="1" dirty="0" smtClean="0">
                <a:sym typeface="Wingdings" panose="05000000000000000000" pitchFamily="2" charset="2"/>
              </a:rPr>
              <a:t>*, nome);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2575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341</Words>
  <Application>Microsoft Office PowerPoint</Application>
  <PresentationFormat>Personalizar</PresentationFormat>
  <Paragraphs>161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20114290082</dc:creator>
  <cp:lastModifiedBy>Usuário do Windows</cp:lastModifiedBy>
  <cp:revision>80</cp:revision>
  <dcterms:created xsi:type="dcterms:W3CDTF">2020-03-05T23:24:39Z</dcterms:created>
  <dcterms:modified xsi:type="dcterms:W3CDTF">2020-04-22T15:28:24Z</dcterms:modified>
</cp:coreProperties>
</file>