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8" r:id="rId3"/>
    <p:sldId id="259" r:id="rId4"/>
    <p:sldId id="260" r:id="rId5"/>
    <p:sldId id="263" r:id="rId6"/>
    <p:sldId id="268" r:id="rId7"/>
    <p:sldId id="266" r:id="rId8"/>
    <p:sldId id="293" r:id="rId9"/>
    <p:sldId id="294" r:id="rId10"/>
    <p:sldId id="281" r:id="rId11"/>
    <p:sldId id="274" r:id="rId12"/>
    <p:sldId id="291" r:id="rId13"/>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x Mwendwa" initials="FM" lastIdx="1" clrIdx="0">
    <p:extLst>
      <p:ext uri="{19B8F6BF-5375-455C-9EA6-DF929625EA0E}">
        <p15:presenceInfo xmlns:p15="http://schemas.microsoft.com/office/powerpoint/2012/main" userId="3e68bc6fbb4802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3" autoAdjust="0"/>
    <p:restoredTop sz="94660"/>
  </p:normalViewPr>
  <p:slideViewPr>
    <p:cSldViewPr snapToGrid="0" showGuides="1">
      <p:cViewPr>
        <p:scale>
          <a:sx n="73" d="100"/>
          <a:sy n="73" d="100"/>
        </p:scale>
        <p:origin x="432" y="36"/>
      </p:cViewPr>
      <p:guideLst>
        <p:guide orient="horz" pos="2137"/>
        <p:guide pos="3817"/>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86BE5-CA1E-B17D-DED2-926573C5C3D2}"/>
              </a:ext>
            </a:extLst>
          </p:cNvPr>
          <p:cNvSpPr>
            <a:spLocks noGrp="1"/>
          </p:cNvSpPr>
          <p:nvPr>
            <p:ph type="dt" sz="half" idx="10"/>
          </p:nvPr>
        </p:nvSpPr>
        <p:spPr/>
        <p:txBody>
          <a:bodyPr/>
          <a:lstStyle/>
          <a:p>
            <a:fld id="{C72EDC29-3DE9-48E0-8331-F4E669E3212A}" type="datetimeFigureOut">
              <a:rPr lang="en-GB" smtClean="0"/>
              <a:t>01/12/2024</a:t>
            </a:fld>
            <a:endParaRPr lang="en-GB"/>
          </a:p>
        </p:txBody>
      </p:sp>
      <p:sp>
        <p:nvSpPr>
          <p:cNvPr id="3" name="Footer Placeholder 2">
            <a:extLst>
              <a:ext uri="{FF2B5EF4-FFF2-40B4-BE49-F238E27FC236}">
                <a16:creationId xmlns:a16="http://schemas.microsoft.com/office/drawing/2014/main" id="{81C67DEC-9CC1-7E68-2D84-0180B45EB4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ED844D-66ED-18ED-D2EB-A32B28787721}"/>
              </a:ext>
            </a:extLst>
          </p:cNvPr>
          <p:cNvSpPr>
            <a:spLocks noGrp="1"/>
          </p:cNvSpPr>
          <p:nvPr>
            <p:ph type="sldNum" sz="quarter" idx="12"/>
          </p:nvPr>
        </p:nvSpPr>
        <p:spPr/>
        <p:txBody>
          <a:bodyPr/>
          <a:lstStyle/>
          <a:p>
            <a:fld id="{16D179EB-F6EB-4425-A288-9E5E3A153D12}" type="slidenum">
              <a:rPr lang="en-GB" smtClean="0"/>
              <a:t>‹#›</a:t>
            </a:fld>
            <a:endParaRPr lang="en-GB"/>
          </a:p>
        </p:txBody>
      </p:sp>
    </p:spTree>
    <p:extLst>
      <p:ext uri="{BB962C8B-B14F-4D97-AF65-F5344CB8AC3E}">
        <p14:creationId xmlns:p14="http://schemas.microsoft.com/office/powerpoint/2010/main" val="921970308"/>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A5F48-81EF-8D6B-6EEE-F1C7089A5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48017B-4D3D-394D-D059-2F127BB44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A9DBB1-2321-B919-9D3F-EBDA711AC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EDC29-3DE9-48E0-8331-F4E669E3212A}" type="datetimeFigureOut">
              <a:rPr lang="en-GB" smtClean="0"/>
              <a:t>01/12/2024</a:t>
            </a:fld>
            <a:endParaRPr lang="en-GB"/>
          </a:p>
        </p:txBody>
      </p:sp>
      <p:sp>
        <p:nvSpPr>
          <p:cNvPr id="5" name="Footer Placeholder 4">
            <a:extLst>
              <a:ext uri="{FF2B5EF4-FFF2-40B4-BE49-F238E27FC236}">
                <a16:creationId xmlns:a16="http://schemas.microsoft.com/office/drawing/2014/main" id="{EB7D8A1F-81B3-57DF-8744-2BE735614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5A0DB36-39EB-CF74-EBA3-2184DD80A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179EB-F6EB-4425-A288-9E5E3A153D12}" type="slidenum">
              <a:rPr lang="en-GB" smtClean="0"/>
              <a:t>‹#›</a:t>
            </a:fld>
            <a:endParaRPr lang="en-GB"/>
          </a:p>
        </p:txBody>
      </p:sp>
    </p:spTree>
    <p:extLst>
      <p:ext uri="{BB962C8B-B14F-4D97-AF65-F5344CB8AC3E}">
        <p14:creationId xmlns:p14="http://schemas.microsoft.com/office/powerpoint/2010/main" val="1949538479"/>
      </p:ext>
    </p:extLst>
  </p:cSld>
  <p:clrMap bg1="lt1" tx1="dk1" bg2="lt2" tx2="dk2" accent1="accent1" accent2="accent2" accent3="accent3" accent4="accent4" accent5="accent5" accent6="accent6" hlink="hlink" folHlink="folHlink"/>
  <p:sldLayoutIdLst>
    <p:sldLayoutId id="2147483655" r:id="rId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linkedin.com/in/felix-mwendwa-3b78a2238/" TargetMode="External"/><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hyperlink" Target="https://github.com/Felo-14" TargetMode="Externa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instagram.com/egg_slide/" TargetMode="External"/><Relationship Id="rId4" Type="http://schemas.openxmlformats.org/officeDocument/2006/relationships/hyperlink" Target="https://github.com/logos"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6D59A-0C06-7961-334A-5897A717A16E}"/>
              </a:ext>
            </a:extLst>
          </p:cNvPr>
          <p:cNvPicPr>
            <a:picLocks noChangeAspect="1"/>
          </p:cNvPicPr>
          <p:nvPr/>
        </p:nvPicPr>
        <p:blipFill>
          <a:blip r:embed="rId2">
            <a:extLst>
              <a:ext uri="{28A0092B-C50C-407E-A947-70E740481C1C}">
                <a14:useLocalDpi xmlns:a14="http://schemas.microsoft.com/office/drawing/2010/main" val="0"/>
              </a:ext>
            </a:extLst>
          </a:blip>
          <a:srcRect l="13883" t="19556" r="13882" b="19556"/>
          <a:stretch>
            <a:fillRect/>
          </a:stretch>
        </p:blipFill>
        <p:spPr>
          <a:xfrm>
            <a:off x="-1" y="0"/>
            <a:ext cx="12192001" cy="6858000"/>
          </a:xfrm>
          <a:prstGeom prst="rect">
            <a:avLst/>
          </a:prstGeom>
        </p:spPr>
      </p:pic>
      <p:sp>
        <p:nvSpPr>
          <p:cNvPr id="4" name="Rectangle 3">
            <a:extLst>
              <a:ext uri="{FF2B5EF4-FFF2-40B4-BE49-F238E27FC236}">
                <a16:creationId xmlns:a16="http://schemas.microsoft.com/office/drawing/2014/main" id="{6ADFF917-D284-95EE-434B-71F09E7798BE}"/>
              </a:ext>
            </a:extLst>
          </p:cNvPr>
          <p:cNvSpPr/>
          <p:nvPr/>
        </p:nvSpPr>
        <p:spPr>
          <a:xfrm>
            <a:off x="-2" y="0"/>
            <a:ext cx="12192001" cy="6858000"/>
          </a:xfrm>
          <a:prstGeom prst="rect">
            <a:avLst/>
          </a:prstGeom>
          <a:gradFill>
            <a:gsLst>
              <a:gs pos="0">
                <a:schemeClr val="accent1">
                  <a:alpha val="90000"/>
                </a:schemeClr>
              </a:gs>
              <a:gs pos="100000">
                <a:schemeClr val="tx1">
                  <a:alpha val="8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49EFE52-FEAF-3F4D-2BC8-59729AE51DBD}"/>
              </a:ext>
            </a:extLst>
          </p:cNvPr>
          <p:cNvSpPr txBox="1"/>
          <p:nvPr/>
        </p:nvSpPr>
        <p:spPr>
          <a:xfrm>
            <a:off x="1353313" y="679445"/>
            <a:ext cx="9491472" cy="1092607"/>
          </a:xfrm>
          <a:prstGeom prst="rect">
            <a:avLst/>
          </a:prstGeom>
          <a:noFill/>
        </p:spPr>
        <p:txBody>
          <a:bodyPr wrap="square" rtlCol="0">
            <a:spAutoFit/>
          </a:bodyPr>
          <a:lstStyle/>
          <a:p>
            <a:pPr algn="ctr"/>
            <a:r>
              <a:rPr lang="en-IN" sz="6500" b="1" dirty="0">
                <a:solidFill>
                  <a:schemeClr val="accent1">
                    <a:lumMod val="20000"/>
                    <a:lumOff val="80000"/>
                  </a:schemeClr>
                </a:solidFill>
                <a:latin typeface="Segoe UI" panose="020B0502040204020203" pitchFamily="34" charset="0"/>
                <a:cs typeface="Segoe UI" panose="020B0502040204020203" pitchFamily="34" charset="0"/>
              </a:rPr>
              <a:t>Aircraft Safety Analysis </a:t>
            </a:r>
            <a:endParaRPr lang="en-GB" sz="6500" b="1" dirty="0">
              <a:solidFill>
                <a:schemeClr val="accent1">
                  <a:lumMod val="20000"/>
                  <a:lumOff val="80000"/>
                </a:schemeClr>
              </a:solidFill>
              <a:latin typeface="Segoe UI" panose="020B0502040204020203" pitchFamily="34" charset="0"/>
              <a:cs typeface="Segoe UI" panose="020B0502040204020203" pitchFamily="34" charset="0"/>
            </a:endParaRPr>
          </a:p>
        </p:txBody>
      </p:sp>
      <p:pic>
        <p:nvPicPr>
          <p:cNvPr id="2" name="Picture 1" descr="A close up of an airplane&#10;&#10;Description automatically generated">
            <a:extLst>
              <a:ext uri="{FF2B5EF4-FFF2-40B4-BE49-F238E27FC236}">
                <a16:creationId xmlns:a16="http://schemas.microsoft.com/office/drawing/2014/main" id="{09A5C37A-68DB-6BE4-257C-0E89044E3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824" y="3319630"/>
            <a:ext cx="9880348" cy="3532638"/>
          </a:xfrm>
          <a:prstGeom prst="rect">
            <a:avLst/>
          </a:prstGeom>
        </p:spPr>
      </p:pic>
      <p:sp>
        <p:nvSpPr>
          <p:cNvPr id="5" name="TextBox 4">
            <a:extLst>
              <a:ext uri="{FF2B5EF4-FFF2-40B4-BE49-F238E27FC236}">
                <a16:creationId xmlns:a16="http://schemas.microsoft.com/office/drawing/2014/main" id="{CD5213F0-BE40-BEF4-FA56-7D22401AE6CE}"/>
              </a:ext>
            </a:extLst>
          </p:cNvPr>
          <p:cNvSpPr txBox="1"/>
          <p:nvPr/>
        </p:nvSpPr>
        <p:spPr>
          <a:xfrm>
            <a:off x="8072846" y="6335309"/>
            <a:ext cx="4040778" cy="430887"/>
          </a:xfrm>
          <a:prstGeom prst="rect">
            <a:avLst/>
          </a:prstGeom>
          <a:noFill/>
        </p:spPr>
        <p:txBody>
          <a:bodyPr wrap="square" rtlCol="0">
            <a:spAutoFit/>
          </a:bodyPr>
          <a:lstStyle/>
          <a:p>
            <a:r>
              <a:rPr lang="en-IN" sz="2200" b="1" dirty="0">
                <a:solidFill>
                  <a:schemeClr val="accent1">
                    <a:lumMod val="20000"/>
                    <a:lumOff val="80000"/>
                  </a:schemeClr>
                </a:solidFill>
                <a:latin typeface="Segoe UI" panose="020B0502040204020203" pitchFamily="34" charset="0"/>
                <a:cs typeface="Segoe UI" panose="020B0502040204020203" pitchFamily="34" charset="0"/>
              </a:rPr>
              <a:t>Prepared By: Felix Mwendwa</a:t>
            </a:r>
            <a:endParaRPr lang="en-GB" sz="2200" b="1" dirty="0">
              <a:solidFill>
                <a:schemeClr val="accent1">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574458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CA9110-7560-0AE9-D2D7-2B0BA6FCF0EF}"/>
              </a:ext>
            </a:extLst>
          </p:cNvPr>
          <p:cNvSpPr/>
          <p:nvPr/>
        </p:nvSpPr>
        <p:spPr>
          <a:xfrm flipH="1">
            <a:off x="0" y="781050"/>
            <a:ext cx="12192000" cy="5295900"/>
          </a:xfrm>
          <a:prstGeom prst="rect">
            <a:avLst/>
          </a:prstGeom>
          <a:gradFill>
            <a:gsLst>
              <a:gs pos="0">
                <a:schemeClr val="accent1">
                  <a:alpha val="90000"/>
                </a:schemeClr>
              </a:gs>
              <a:gs pos="100000">
                <a:schemeClr val="tx1">
                  <a:alpha val="8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88E53DB-65EE-B9EC-350A-A33876B5A48C}"/>
              </a:ext>
            </a:extLst>
          </p:cNvPr>
          <p:cNvGrpSpPr/>
          <p:nvPr/>
        </p:nvGrpSpPr>
        <p:grpSpPr>
          <a:xfrm>
            <a:off x="1252105" y="2159261"/>
            <a:ext cx="4191506" cy="2539478"/>
            <a:chOff x="1407437" y="3076578"/>
            <a:chExt cx="4191506" cy="2539478"/>
          </a:xfrm>
        </p:grpSpPr>
        <p:sp>
          <p:nvSpPr>
            <p:cNvPr id="3" name="TextBox 2">
              <a:extLst>
                <a:ext uri="{FF2B5EF4-FFF2-40B4-BE49-F238E27FC236}">
                  <a16:creationId xmlns:a16="http://schemas.microsoft.com/office/drawing/2014/main" id="{9C3F445D-2B0D-3743-0F27-36F8A9827CCD}"/>
                </a:ext>
              </a:extLst>
            </p:cNvPr>
            <p:cNvSpPr txBox="1"/>
            <p:nvPr/>
          </p:nvSpPr>
          <p:spPr>
            <a:xfrm>
              <a:off x="1407438" y="3076578"/>
              <a:ext cx="4191505" cy="646331"/>
            </a:xfrm>
            <a:prstGeom prst="rect">
              <a:avLst/>
            </a:prstGeom>
            <a:noFill/>
          </p:spPr>
          <p:txBody>
            <a:bodyPr wrap="square" rtlCol="0">
              <a:spAutoFit/>
            </a:bodyPr>
            <a:lstStyle/>
            <a:p>
              <a:r>
                <a:rPr lang="en-GB" sz="3600" b="1" i="0" dirty="0">
                  <a:solidFill>
                    <a:schemeClr val="bg1"/>
                  </a:solidFill>
                  <a:effectLst/>
                  <a:latin typeface="Segoe UI" panose="020B0502040204020203" pitchFamily="34" charset="0"/>
                  <a:cs typeface="Segoe UI" panose="020B0502040204020203" pitchFamily="34" charset="0"/>
                </a:rPr>
                <a:t>Space Utilization</a:t>
              </a:r>
              <a:endParaRPr lang="en-GB" sz="3600" b="1"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9A79E40E-4ADA-6682-83ED-FC6DD369F175}"/>
                </a:ext>
              </a:extLst>
            </p:cNvPr>
            <p:cNvSpPr txBox="1"/>
            <p:nvPr/>
          </p:nvSpPr>
          <p:spPr>
            <a:xfrm>
              <a:off x="1407437" y="3722909"/>
              <a:ext cx="4191506" cy="1893147"/>
            </a:xfrm>
            <a:prstGeom prst="rect">
              <a:avLst/>
            </a:prstGeom>
            <a:noFill/>
          </p:spPr>
          <p:txBody>
            <a:bodyPr wrap="square" rtlCol="0">
              <a:spAutoFit/>
            </a:bodyPr>
            <a:lstStyle/>
            <a:p>
              <a:pPr>
                <a:lnSpc>
                  <a:spcPct val="150000"/>
                </a:lnSpc>
              </a:pPr>
              <a:r>
                <a:rPr lang="en-GB" sz="1600" b="0" i="0" dirty="0">
                  <a:solidFill>
                    <a:schemeClr val="bg1"/>
                  </a:solidFill>
                  <a:effectLst/>
                  <a:latin typeface="Segoe UI" panose="020B0502040204020203" pitchFamily="34" charset="0"/>
                  <a:cs typeface="Segoe UI" panose="020B0502040204020203" pitchFamily="34" charset="0"/>
                </a:rPr>
                <a:t>Ingenious design strategies optimize airport layouts, making the most of limited space, enhancing functionality, and adapting to urban constraints for efficient operations and passenger experiences.</a:t>
              </a:r>
              <a:endParaRPr lang="en-GB" sz="1600" dirty="0">
                <a:solidFill>
                  <a:schemeClr val="bg1"/>
                </a:solidFill>
                <a:latin typeface="Segoe UI" panose="020B0502040204020203" pitchFamily="34" charset="0"/>
                <a:cs typeface="Segoe UI" panose="020B0502040204020203" pitchFamily="34" charset="0"/>
              </a:endParaRPr>
            </a:p>
          </p:txBody>
        </p:sp>
      </p:grpSp>
      <p:pic>
        <p:nvPicPr>
          <p:cNvPr id="1026" name="Picture 2" descr="airplane, plane PNG transparent image download, size: 1518x908px">
            <a:extLst>
              <a:ext uri="{FF2B5EF4-FFF2-40B4-BE49-F238E27FC236}">
                <a16:creationId xmlns:a16="http://schemas.microsoft.com/office/drawing/2014/main" id="{DA0378F6-E009-358E-8647-AAEF1C7F74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1923" y="950614"/>
            <a:ext cx="8695181" cy="520121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D3CCE082-2A63-3643-C9F9-09B8743C9244}"/>
              </a:ext>
            </a:extLst>
          </p:cNvPr>
          <p:cNvSpPr/>
          <p:nvPr/>
        </p:nvSpPr>
        <p:spPr>
          <a:xfrm>
            <a:off x="-919342" y="0"/>
            <a:ext cx="5979022" cy="1378211"/>
          </a:xfrm>
          <a:custGeom>
            <a:avLst/>
            <a:gdLst>
              <a:gd name="connsiteX0" fmla="*/ 666750 w 4227871"/>
              <a:gd name="connsiteY0" fmla="*/ 0 h 2667000"/>
              <a:gd name="connsiteX1" fmla="*/ 4227871 w 4227871"/>
              <a:gd name="connsiteY1" fmla="*/ 0 h 2667000"/>
              <a:gd name="connsiteX2" fmla="*/ 4227871 w 4227871"/>
              <a:gd name="connsiteY2" fmla="*/ 2667000 h 2667000"/>
              <a:gd name="connsiteX3" fmla="*/ 0 w 4227871"/>
              <a:gd name="connsiteY3" fmla="*/ 2667000 h 2667000"/>
              <a:gd name="connsiteX4" fmla="*/ 666750 w 4227871"/>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7871" h="2667000">
                <a:moveTo>
                  <a:pt x="666750" y="0"/>
                </a:moveTo>
                <a:lnTo>
                  <a:pt x="4227871" y="0"/>
                </a:lnTo>
                <a:lnTo>
                  <a:pt x="4227871" y="2667000"/>
                </a:lnTo>
                <a:lnTo>
                  <a:pt x="0" y="2667000"/>
                </a:lnTo>
                <a:lnTo>
                  <a:pt x="666750"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GB" sz="4000" b="1" dirty="0">
                <a:latin typeface="Segoe UI" panose="020B0502040204020203" pitchFamily="34" charset="0"/>
                <a:cs typeface="Segoe UI" panose="020B0502040204020203" pitchFamily="34" charset="0"/>
              </a:rPr>
              <a:t>Conclusion</a:t>
            </a:r>
          </a:p>
          <a:p>
            <a:pPr algn="ctr"/>
            <a:endParaRPr lang="en-GB" sz="4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969178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367E1023-6FE5-A66C-5311-B095175CB979}"/>
              </a:ext>
            </a:extLst>
          </p:cNvPr>
          <p:cNvPicPr>
            <a:picLocks noChangeAspect="1"/>
          </p:cNvPicPr>
          <p:nvPr/>
        </p:nvPicPr>
        <p:blipFill>
          <a:blip r:embed="rId2">
            <a:extLst>
              <a:ext uri="{28A0092B-C50C-407E-A947-70E740481C1C}">
                <a14:useLocalDpi xmlns:a14="http://schemas.microsoft.com/office/drawing/2010/main" val="0"/>
              </a:ext>
            </a:extLst>
          </a:blip>
          <a:srcRect l="23813" r="18132"/>
          <a:stretch>
            <a:fillRect/>
          </a:stretch>
        </p:blipFill>
        <p:spPr>
          <a:xfrm>
            <a:off x="-1" y="0"/>
            <a:ext cx="5966124" cy="6858000"/>
          </a:xfrm>
          <a:custGeom>
            <a:avLst/>
            <a:gdLst>
              <a:gd name="connsiteX0" fmla="*/ 0 w 5966124"/>
              <a:gd name="connsiteY0" fmla="*/ 0 h 6858000"/>
              <a:gd name="connsiteX1" fmla="*/ 3956542 w 5966124"/>
              <a:gd name="connsiteY1" fmla="*/ 0 h 6858000"/>
              <a:gd name="connsiteX2" fmla="*/ 5966124 w 5966124"/>
              <a:gd name="connsiteY2" fmla="*/ 6858000 h 6858000"/>
              <a:gd name="connsiteX3" fmla="*/ 0 w 59661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66124" h="6858000">
                <a:moveTo>
                  <a:pt x="0" y="0"/>
                </a:moveTo>
                <a:lnTo>
                  <a:pt x="3956542" y="0"/>
                </a:lnTo>
                <a:lnTo>
                  <a:pt x="5966124" y="6858000"/>
                </a:lnTo>
                <a:lnTo>
                  <a:pt x="0" y="6858000"/>
                </a:lnTo>
                <a:close/>
              </a:path>
            </a:pathLst>
          </a:custGeom>
        </p:spPr>
      </p:pic>
      <p:sp>
        <p:nvSpPr>
          <p:cNvPr id="28" name="Freeform: Shape 27">
            <a:extLst>
              <a:ext uri="{FF2B5EF4-FFF2-40B4-BE49-F238E27FC236}">
                <a16:creationId xmlns:a16="http://schemas.microsoft.com/office/drawing/2014/main" id="{C2DCCC6B-7BDA-1B22-BE26-2ABA816A7902}"/>
              </a:ext>
            </a:extLst>
          </p:cNvPr>
          <p:cNvSpPr/>
          <p:nvPr/>
        </p:nvSpPr>
        <p:spPr>
          <a:xfrm flipH="1">
            <a:off x="0" y="0"/>
            <a:ext cx="5966124" cy="6858000"/>
          </a:xfrm>
          <a:custGeom>
            <a:avLst/>
            <a:gdLst>
              <a:gd name="connsiteX0" fmla="*/ 1681163 w 4991101"/>
              <a:gd name="connsiteY0" fmla="*/ 0 h 6858000"/>
              <a:gd name="connsiteX1" fmla="*/ 4991101 w 4991101"/>
              <a:gd name="connsiteY1" fmla="*/ 0 h 6858000"/>
              <a:gd name="connsiteX2" fmla="*/ 4991101 w 4991101"/>
              <a:gd name="connsiteY2" fmla="*/ 6858000 h 6858000"/>
              <a:gd name="connsiteX3" fmla="*/ 0 w 4991101"/>
              <a:gd name="connsiteY3" fmla="*/ 6858000 h 6858000"/>
              <a:gd name="connsiteX4" fmla="*/ 1681163 w 49911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101" h="6858000">
                <a:moveTo>
                  <a:pt x="1681163" y="0"/>
                </a:moveTo>
                <a:lnTo>
                  <a:pt x="4991101" y="0"/>
                </a:lnTo>
                <a:lnTo>
                  <a:pt x="4991101" y="6858000"/>
                </a:lnTo>
                <a:lnTo>
                  <a:pt x="0" y="6858000"/>
                </a:lnTo>
                <a:lnTo>
                  <a:pt x="1681163" y="0"/>
                </a:lnTo>
                <a:close/>
              </a:path>
            </a:pathLst>
          </a:custGeom>
          <a:gradFill>
            <a:gsLst>
              <a:gs pos="0">
                <a:schemeClr val="accent1">
                  <a:alpha val="85000"/>
                </a:schemeClr>
              </a:gs>
              <a:gs pos="100000">
                <a:schemeClr val="tx1">
                  <a:alpha val="8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a:extLst>
              <a:ext uri="{FF2B5EF4-FFF2-40B4-BE49-F238E27FC236}">
                <a16:creationId xmlns:a16="http://schemas.microsoft.com/office/drawing/2014/main" id="{5072AC0C-D1F5-CABA-F2AB-5E6DD345F73A}"/>
              </a:ext>
            </a:extLst>
          </p:cNvPr>
          <p:cNvGrpSpPr/>
          <p:nvPr/>
        </p:nvGrpSpPr>
        <p:grpSpPr>
          <a:xfrm>
            <a:off x="785185" y="1108912"/>
            <a:ext cx="9094170" cy="3457273"/>
            <a:chOff x="594685" y="1142577"/>
            <a:chExt cx="9094170" cy="3457273"/>
          </a:xfrm>
        </p:grpSpPr>
        <p:sp>
          <p:nvSpPr>
            <p:cNvPr id="3" name="TextBox 2">
              <a:extLst>
                <a:ext uri="{FF2B5EF4-FFF2-40B4-BE49-F238E27FC236}">
                  <a16:creationId xmlns:a16="http://schemas.microsoft.com/office/drawing/2014/main" id="{46127635-F247-8EBC-B3F7-3D0A3D207098}"/>
                </a:ext>
              </a:extLst>
            </p:cNvPr>
            <p:cNvSpPr txBox="1"/>
            <p:nvPr/>
          </p:nvSpPr>
          <p:spPr>
            <a:xfrm>
              <a:off x="594685" y="2045305"/>
              <a:ext cx="3490043" cy="2554545"/>
            </a:xfrm>
            <a:prstGeom prst="rect">
              <a:avLst/>
            </a:prstGeom>
            <a:noFill/>
          </p:spPr>
          <p:txBody>
            <a:bodyPr wrap="square" rtlCol="0">
              <a:spAutoFit/>
            </a:bodyPr>
            <a:lstStyle/>
            <a:p>
              <a:r>
                <a:rPr lang="en-GB" sz="4000" b="1" i="0" dirty="0">
                  <a:solidFill>
                    <a:schemeClr val="bg1"/>
                  </a:solidFill>
                  <a:effectLst/>
                  <a:latin typeface="Segoe UI" panose="020B0502040204020203" pitchFamily="34" charset="0"/>
                  <a:cs typeface="Segoe UI" panose="020B0502040204020203" pitchFamily="34" charset="0"/>
                </a:rPr>
                <a:t>Evaluation and Future Improvement Ideas</a:t>
              </a:r>
              <a:endParaRPr lang="en-GB" sz="40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B1F7880-B4C6-2CCC-4DAC-FEF376AD091E}"/>
                </a:ext>
              </a:extLst>
            </p:cNvPr>
            <p:cNvSpPr txBox="1"/>
            <p:nvPr/>
          </p:nvSpPr>
          <p:spPr>
            <a:xfrm>
              <a:off x="6198812" y="1142577"/>
              <a:ext cx="3490043" cy="400110"/>
            </a:xfrm>
            <a:prstGeom prst="rect">
              <a:avLst/>
            </a:prstGeom>
            <a:noFill/>
          </p:spPr>
          <p:txBody>
            <a:bodyPr wrap="square" rtlCol="0">
              <a:spAutoFit/>
            </a:bodyPr>
            <a:lstStyle/>
            <a:p>
              <a:r>
                <a:rPr lang="en-GB" sz="2000" b="1" dirty="0">
                  <a:solidFill>
                    <a:schemeClr val="accent1"/>
                  </a:solidFill>
                  <a:latin typeface="Segoe UI" panose="020B0502040204020203" pitchFamily="34" charset="0"/>
                  <a:cs typeface="Segoe UI" panose="020B0502040204020203" pitchFamily="34" charset="0"/>
                </a:rPr>
                <a:t>K</a:t>
              </a:r>
              <a:r>
                <a:rPr lang="en-GB" sz="2000" b="1" i="0" dirty="0">
                  <a:solidFill>
                    <a:schemeClr val="accent1"/>
                  </a:solidFill>
                  <a:effectLst/>
                  <a:latin typeface="Segoe UI" panose="020B0502040204020203" pitchFamily="34" charset="0"/>
                  <a:cs typeface="Segoe UI" panose="020B0502040204020203" pitchFamily="34" charset="0"/>
                </a:rPr>
                <a:t>ey risk mitigation factors</a:t>
              </a:r>
              <a:endParaRPr lang="en-GB" sz="2000" b="1" dirty="0">
                <a:solidFill>
                  <a:schemeClr val="accent1"/>
                </a:solidFill>
                <a:latin typeface="Segoe UI" panose="020B0502040204020203" pitchFamily="34" charset="0"/>
                <a:cs typeface="Segoe UI" panose="020B0502040204020203" pitchFamily="34" charset="0"/>
              </a:endParaRPr>
            </a:p>
          </p:txBody>
        </p:sp>
      </p:grpSp>
      <p:grpSp>
        <p:nvGrpSpPr>
          <p:cNvPr id="38" name="Group 37">
            <a:extLst>
              <a:ext uri="{FF2B5EF4-FFF2-40B4-BE49-F238E27FC236}">
                <a16:creationId xmlns:a16="http://schemas.microsoft.com/office/drawing/2014/main" id="{5ABA854D-AC2C-4E65-A6BE-7BFDC8DBE847}"/>
              </a:ext>
            </a:extLst>
          </p:cNvPr>
          <p:cNvGrpSpPr/>
          <p:nvPr/>
        </p:nvGrpSpPr>
        <p:grpSpPr>
          <a:xfrm>
            <a:off x="6753257" y="1922705"/>
            <a:ext cx="4709664" cy="2735592"/>
            <a:chOff x="6724229" y="1545528"/>
            <a:chExt cx="4709664" cy="2735592"/>
          </a:xfrm>
        </p:grpSpPr>
        <p:grpSp>
          <p:nvGrpSpPr>
            <p:cNvPr id="34" name="Group 33">
              <a:extLst>
                <a:ext uri="{FF2B5EF4-FFF2-40B4-BE49-F238E27FC236}">
                  <a16:creationId xmlns:a16="http://schemas.microsoft.com/office/drawing/2014/main" id="{035B85AA-51A3-6063-795D-74739F19F7F7}"/>
                </a:ext>
              </a:extLst>
            </p:cNvPr>
            <p:cNvGrpSpPr/>
            <p:nvPr/>
          </p:nvGrpSpPr>
          <p:grpSpPr>
            <a:xfrm>
              <a:off x="6724229" y="1545528"/>
              <a:ext cx="4709664" cy="369331"/>
              <a:chOff x="6724229" y="1995471"/>
              <a:chExt cx="4709664" cy="369331"/>
            </a:xfrm>
          </p:grpSpPr>
          <p:grpSp>
            <p:nvGrpSpPr>
              <p:cNvPr id="5" name="Group 4">
                <a:extLst>
                  <a:ext uri="{FF2B5EF4-FFF2-40B4-BE49-F238E27FC236}">
                    <a16:creationId xmlns:a16="http://schemas.microsoft.com/office/drawing/2014/main" id="{C48C9FFE-0303-DDAA-698C-19C127F9AAEE}"/>
                  </a:ext>
                </a:extLst>
              </p:cNvPr>
              <p:cNvGrpSpPr/>
              <p:nvPr/>
            </p:nvGrpSpPr>
            <p:grpSpPr>
              <a:xfrm>
                <a:off x="6724229" y="2015629"/>
                <a:ext cx="329024" cy="329014"/>
                <a:chOff x="6784297" y="2047534"/>
                <a:chExt cx="305931" cy="305928"/>
              </a:xfrm>
            </p:grpSpPr>
            <p:sp>
              <p:nvSpPr>
                <p:cNvPr id="6" name="Oval 5">
                  <a:extLst>
                    <a:ext uri="{FF2B5EF4-FFF2-40B4-BE49-F238E27FC236}">
                      <a16:creationId xmlns:a16="http://schemas.microsoft.com/office/drawing/2014/main" id="{2247A650-C53B-EF4C-D94A-9C2BF572E470}"/>
                    </a:ext>
                  </a:extLst>
                </p:cNvPr>
                <p:cNvSpPr/>
                <p:nvPr/>
              </p:nvSpPr>
              <p:spPr>
                <a:xfrm rot="16200000">
                  <a:off x="6784299" y="2047532"/>
                  <a:ext cx="305928" cy="305931"/>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5">
                  <a:extLst>
                    <a:ext uri="{FF2B5EF4-FFF2-40B4-BE49-F238E27FC236}">
                      <a16:creationId xmlns:a16="http://schemas.microsoft.com/office/drawing/2014/main" id="{66C16B4E-0D5D-3991-3913-DBAB98B0E84C}"/>
                    </a:ext>
                  </a:extLst>
                </p:cNvPr>
                <p:cNvSpPr/>
                <p:nvPr/>
              </p:nvSpPr>
              <p:spPr bwMode="auto">
                <a:xfrm rot="5400000">
                  <a:off x="6853423" y="2151740"/>
                  <a:ext cx="167681" cy="104620"/>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6">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3082AA7B-B077-0589-0348-CA28051FC2DA}"/>
                  </a:ext>
                </a:extLst>
              </p:cNvPr>
              <p:cNvSpPr txBox="1"/>
              <p:nvPr/>
            </p:nvSpPr>
            <p:spPr>
              <a:xfrm>
                <a:off x="7212139" y="1995471"/>
                <a:ext cx="4221754" cy="369331"/>
              </a:xfrm>
              <a:prstGeom prst="rect">
                <a:avLst/>
              </a:prstGeom>
              <a:noFill/>
            </p:spPr>
            <p:txBody>
              <a:bodyPr wrap="square">
                <a:spAutoFit/>
              </a:bodyPr>
              <a:lstStyle/>
              <a:p>
                <a:r>
                  <a:rPr lang="en-GB" i="0" dirty="0">
                    <a:solidFill>
                      <a:srgbClr val="374151"/>
                    </a:solidFill>
                    <a:effectLst/>
                    <a:latin typeface="Segoe UI" panose="020B0502040204020203" pitchFamily="34" charset="0"/>
                    <a:cs typeface="Segoe UI" panose="020B0502040204020203" pitchFamily="34" charset="0"/>
                  </a:rPr>
                  <a:t>Thorough Due Diligence</a:t>
                </a:r>
                <a:endParaRPr lang="en-GB" dirty="0">
                  <a:latin typeface="Segoe UI" panose="020B0502040204020203" pitchFamily="34" charset="0"/>
                  <a:cs typeface="Segoe UI" panose="020B0502040204020203" pitchFamily="34" charset="0"/>
                </a:endParaRPr>
              </a:p>
            </p:txBody>
          </p:sp>
        </p:grpSp>
        <p:grpSp>
          <p:nvGrpSpPr>
            <p:cNvPr id="35" name="Group 34">
              <a:extLst>
                <a:ext uri="{FF2B5EF4-FFF2-40B4-BE49-F238E27FC236}">
                  <a16:creationId xmlns:a16="http://schemas.microsoft.com/office/drawing/2014/main" id="{C66828EE-7E46-A91E-4554-727CFA5D3F3A}"/>
                </a:ext>
              </a:extLst>
            </p:cNvPr>
            <p:cNvGrpSpPr/>
            <p:nvPr/>
          </p:nvGrpSpPr>
          <p:grpSpPr>
            <a:xfrm>
              <a:off x="6724229" y="2334281"/>
              <a:ext cx="4709664" cy="369331"/>
              <a:chOff x="6724229" y="2638000"/>
              <a:chExt cx="4709664" cy="369331"/>
            </a:xfrm>
          </p:grpSpPr>
          <p:sp>
            <p:nvSpPr>
              <p:cNvPr id="11" name="TextBox 10">
                <a:extLst>
                  <a:ext uri="{FF2B5EF4-FFF2-40B4-BE49-F238E27FC236}">
                    <a16:creationId xmlns:a16="http://schemas.microsoft.com/office/drawing/2014/main" id="{0582BBD6-B273-B96E-09A7-19DF3221CAD9}"/>
                  </a:ext>
                </a:extLst>
              </p:cNvPr>
              <p:cNvSpPr txBox="1"/>
              <p:nvPr/>
            </p:nvSpPr>
            <p:spPr>
              <a:xfrm>
                <a:off x="7212139" y="2638000"/>
                <a:ext cx="4221754" cy="369331"/>
              </a:xfrm>
              <a:prstGeom prst="rect">
                <a:avLst/>
              </a:prstGeom>
              <a:noFill/>
            </p:spPr>
            <p:txBody>
              <a:bodyPr wrap="square">
                <a:spAutoFit/>
              </a:bodyPr>
              <a:lstStyle/>
              <a:p>
                <a:r>
                  <a:rPr lang="en-GB" dirty="0">
                    <a:solidFill>
                      <a:srgbClr val="374151"/>
                    </a:solidFill>
                    <a:latin typeface="Segoe UI" panose="020B0502040204020203" pitchFamily="34" charset="0"/>
                    <a:cs typeface="Segoe UI" panose="020B0502040204020203" pitchFamily="34" charset="0"/>
                  </a:rPr>
                  <a:t>Robust Risk Management Strategies</a:t>
                </a:r>
                <a:endParaRPr lang="en-GB" dirty="0">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81421EA8-D112-B559-6F0F-15ECB2E1A375}"/>
                  </a:ext>
                </a:extLst>
              </p:cNvPr>
              <p:cNvGrpSpPr/>
              <p:nvPr/>
            </p:nvGrpSpPr>
            <p:grpSpPr>
              <a:xfrm>
                <a:off x="6724229" y="2658158"/>
                <a:ext cx="329024" cy="329014"/>
                <a:chOff x="6784297" y="2047534"/>
                <a:chExt cx="305931" cy="305928"/>
              </a:xfrm>
            </p:grpSpPr>
            <p:sp>
              <p:nvSpPr>
                <p:cNvPr id="17" name="Oval 16">
                  <a:extLst>
                    <a:ext uri="{FF2B5EF4-FFF2-40B4-BE49-F238E27FC236}">
                      <a16:creationId xmlns:a16="http://schemas.microsoft.com/office/drawing/2014/main" id="{A436554A-FF86-9AA3-52B8-0265D58AA2BE}"/>
                    </a:ext>
                  </a:extLst>
                </p:cNvPr>
                <p:cNvSpPr/>
                <p:nvPr/>
              </p:nvSpPr>
              <p:spPr>
                <a:xfrm rot="16200000">
                  <a:off x="6784299" y="2047532"/>
                  <a:ext cx="305928" cy="305931"/>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039D8023-9782-ECBB-CEE7-32AA9F4DC05D}"/>
                    </a:ext>
                  </a:extLst>
                </p:cNvPr>
                <p:cNvSpPr/>
                <p:nvPr/>
              </p:nvSpPr>
              <p:spPr bwMode="auto">
                <a:xfrm rot="5400000">
                  <a:off x="6853423" y="2151740"/>
                  <a:ext cx="167681" cy="104620"/>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6">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FB172062-5F41-6657-A387-F274E8FD1DD6}"/>
                </a:ext>
              </a:extLst>
            </p:cNvPr>
            <p:cNvGrpSpPr/>
            <p:nvPr/>
          </p:nvGrpSpPr>
          <p:grpSpPr>
            <a:xfrm>
              <a:off x="6724229" y="3123034"/>
              <a:ext cx="4709664" cy="369331"/>
              <a:chOff x="6724229" y="3280530"/>
              <a:chExt cx="4709664" cy="369331"/>
            </a:xfrm>
          </p:grpSpPr>
          <p:sp>
            <p:nvSpPr>
              <p:cNvPr id="13" name="TextBox 12">
                <a:extLst>
                  <a:ext uri="{FF2B5EF4-FFF2-40B4-BE49-F238E27FC236}">
                    <a16:creationId xmlns:a16="http://schemas.microsoft.com/office/drawing/2014/main" id="{97B1B0DD-2372-1C0D-68DD-5293B8491A01}"/>
                  </a:ext>
                </a:extLst>
              </p:cNvPr>
              <p:cNvSpPr txBox="1"/>
              <p:nvPr/>
            </p:nvSpPr>
            <p:spPr>
              <a:xfrm>
                <a:off x="7212139" y="3280530"/>
                <a:ext cx="4221754" cy="369331"/>
              </a:xfrm>
              <a:prstGeom prst="rect">
                <a:avLst/>
              </a:prstGeom>
              <a:noFill/>
            </p:spPr>
            <p:txBody>
              <a:bodyPr wrap="square">
                <a:spAutoFit/>
              </a:bodyPr>
              <a:lstStyle/>
              <a:p>
                <a:r>
                  <a:rPr lang="en-GB" i="0" dirty="0">
                    <a:solidFill>
                      <a:srgbClr val="374151"/>
                    </a:solidFill>
                    <a:effectLst/>
                    <a:latin typeface="Segoe UI" panose="020B0502040204020203" pitchFamily="34" charset="0"/>
                    <a:cs typeface="Segoe UI" panose="020B0502040204020203" pitchFamily="34" charset="0"/>
                  </a:rPr>
                  <a:t>Regulatory Compliance</a:t>
                </a:r>
                <a:endParaRPr lang="en-GB" dirty="0">
                  <a:latin typeface="Segoe UI" panose="020B0502040204020203" pitchFamily="34" charset="0"/>
                  <a:cs typeface="Segoe UI" panose="020B0502040204020203" pitchFamily="34" charset="0"/>
                </a:endParaRPr>
              </a:p>
            </p:txBody>
          </p:sp>
          <p:grpSp>
            <p:nvGrpSpPr>
              <p:cNvPr id="19" name="Group 18">
                <a:extLst>
                  <a:ext uri="{FF2B5EF4-FFF2-40B4-BE49-F238E27FC236}">
                    <a16:creationId xmlns:a16="http://schemas.microsoft.com/office/drawing/2014/main" id="{BEAD3E35-31E6-7D6E-555B-DCE30DB83FD3}"/>
                  </a:ext>
                </a:extLst>
              </p:cNvPr>
              <p:cNvGrpSpPr/>
              <p:nvPr/>
            </p:nvGrpSpPr>
            <p:grpSpPr>
              <a:xfrm>
                <a:off x="6724229" y="3300688"/>
                <a:ext cx="329024" cy="329014"/>
                <a:chOff x="6784297" y="2047534"/>
                <a:chExt cx="305931" cy="305928"/>
              </a:xfrm>
            </p:grpSpPr>
            <p:sp>
              <p:nvSpPr>
                <p:cNvPr id="20" name="Oval 19">
                  <a:extLst>
                    <a:ext uri="{FF2B5EF4-FFF2-40B4-BE49-F238E27FC236}">
                      <a16:creationId xmlns:a16="http://schemas.microsoft.com/office/drawing/2014/main" id="{CE29F367-103F-66F7-E311-C92B30265AC8}"/>
                    </a:ext>
                  </a:extLst>
                </p:cNvPr>
                <p:cNvSpPr/>
                <p:nvPr/>
              </p:nvSpPr>
              <p:spPr>
                <a:xfrm rot="16200000">
                  <a:off x="6784299" y="2047532"/>
                  <a:ext cx="305928" cy="305931"/>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F963DA53-E657-CF64-82F0-BFB59A955AEA}"/>
                    </a:ext>
                  </a:extLst>
                </p:cNvPr>
                <p:cNvSpPr/>
                <p:nvPr/>
              </p:nvSpPr>
              <p:spPr bwMode="auto">
                <a:xfrm rot="5400000">
                  <a:off x="6853423" y="2151740"/>
                  <a:ext cx="167681" cy="104620"/>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6">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grpSp>
        </p:grpSp>
        <p:grpSp>
          <p:nvGrpSpPr>
            <p:cNvPr id="37" name="Group 36">
              <a:extLst>
                <a:ext uri="{FF2B5EF4-FFF2-40B4-BE49-F238E27FC236}">
                  <a16:creationId xmlns:a16="http://schemas.microsoft.com/office/drawing/2014/main" id="{797E3FCF-935E-124D-55FD-D26B225494BB}"/>
                </a:ext>
              </a:extLst>
            </p:cNvPr>
            <p:cNvGrpSpPr/>
            <p:nvPr/>
          </p:nvGrpSpPr>
          <p:grpSpPr>
            <a:xfrm>
              <a:off x="6724229" y="3911788"/>
              <a:ext cx="4709664" cy="369332"/>
              <a:chOff x="6724229" y="3911788"/>
              <a:chExt cx="4709664" cy="369332"/>
            </a:xfrm>
          </p:grpSpPr>
          <p:sp>
            <p:nvSpPr>
              <p:cNvPr id="15" name="TextBox 14">
                <a:extLst>
                  <a:ext uri="{FF2B5EF4-FFF2-40B4-BE49-F238E27FC236}">
                    <a16:creationId xmlns:a16="http://schemas.microsoft.com/office/drawing/2014/main" id="{4FFEAB10-DA55-1A35-A0CB-2B60DA768982}"/>
                  </a:ext>
                </a:extLst>
              </p:cNvPr>
              <p:cNvSpPr txBox="1"/>
              <p:nvPr/>
            </p:nvSpPr>
            <p:spPr>
              <a:xfrm>
                <a:off x="7212138" y="3911788"/>
                <a:ext cx="4221755" cy="369332"/>
              </a:xfrm>
              <a:prstGeom prst="rect">
                <a:avLst/>
              </a:prstGeom>
              <a:noFill/>
            </p:spPr>
            <p:txBody>
              <a:bodyPr wrap="square">
                <a:spAutoFit/>
              </a:bodyPr>
              <a:lstStyle/>
              <a:p>
                <a:r>
                  <a:rPr lang="en-GB" i="0" dirty="0">
                    <a:solidFill>
                      <a:srgbClr val="374151"/>
                    </a:solidFill>
                    <a:effectLst/>
                    <a:latin typeface="Segoe UI" panose="020B0502040204020203" pitchFamily="34" charset="0"/>
                    <a:cs typeface="Segoe UI" panose="020B0502040204020203" pitchFamily="34" charset="0"/>
                  </a:rPr>
                  <a:t>Continuous Aircraft Monitoring</a:t>
                </a:r>
                <a:endParaRPr lang="en-GB" dirty="0">
                  <a:latin typeface="Segoe UI" panose="020B0502040204020203" pitchFamily="34" charset="0"/>
                  <a:cs typeface="Segoe UI" panose="020B0502040204020203" pitchFamily="34" charset="0"/>
                </a:endParaRPr>
              </a:p>
            </p:txBody>
          </p:sp>
          <p:grpSp>
            <p:nvGrpSpPr>
              <p:cNvPr id="22" name="Group 21">
                <a:extLst>
                  <a:ext uri="{FF2B5EF4-FFF2-40B4-BE49-F238E27FC236}">
                    <a16:creationId xmlns:a16="http://schemas.microsoft.com/office/drawing/2014/main" id="{09648215-FDBC-89B1-2462-E6BF6B90DA8E}"/>
                  </a:ext>
                </a:extLst>
              </p:cNvPr>
              <p:cNvGrpSpPr/>
              <p:nvPr/>
            </p:nvGrpSpPr>
            <p:grpSpPr>
              <a:xfrm>
                <a:off x="6724229" y="3916668"/>
                <a:ext cx="329024" cy="329014"/>
                <a:chOff x="6784297" y="2047534"/>
                <a:chExt cx="305931" cy="305928"/>
              </a:xfrm>
            </p:grpSpPr>
            <p:sp>
              <p:nvSpPr>
                <p:cNvPr id="23" name="Oval 22">
                  <a:extLst>
                    <a:ext uri="{FF2B5EF4-FFF2-40B4-BE49-F238E27FC236}">
                      <a16:creationId xmlns:a16="http://schemas.microsoft.com/office/drawing/2014/main" id="{58A960DA-137A-77B4-01C2-3D395957331F}"/>
                    </a:ext>
                  </a:extLst>
                </p:cNvPr>
                <p:cNvSpPr/>
                <p:nvPr/>
              </p:nvSpPr>
              <p:spPr>
                <a:xfrm rot="16200000">
                  <a:off x="6784299" y="2047532"/>
                  <a:ext cx="305928" cy="305931"/>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2478291C-7EA7-044A-0E3F-BFB655274EB3}"/>
                    </a:ext>
                  </a:extLst>
                </p:cNvPr>
                <p:cNvSpPr/>
                <p:nvPr/>
              </p:nvSpPr>
              <p:spPr bwMode="auto">
                <a:xfrm rot="5400000">
                  <a:off x="6853423" y="2151740"/>
                  <a:ext cx="167681" cy="104620"/>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6">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a:p>
              </p:txBody>
            </p:sp>
          </p:grpSp>
        </p:grpSp>
      </p:grpSp>
      <p:sp>
        <p:nvSpPr>
          <p:cNvPr id="39" name="Freeform: Shape 38">
            <a:extLst>
              <a:ext uri="{FF2B5EF4-FFF2-40B4-BE49-F238E27FC236}">
                <a16:creationId xmlns:a16="http://schemas.microsoft.com/office/drawing/2014/main" id="{AC179016-0763-981D-FA44-10C4FB5428D0}"/>
              </a:ext>
            </a:extLst>
          </p:cNvPr>
          <p:cNvSpPr/>
          <p:nvPr/>
        </p:nvSpPr>
        <p:spPr>
          <a:xfrm flipV="1">
            <a:off x="10849598" y="0"/>
            <a:ext cx="1342402" cy="3417621"/>
          </a:xfrm>
          <a:custGeom>
            <a:avLst/>
            <a:gdLst>
              <a:gd name="connsiteX0" fmla="*/ 1342402 w 1342402"/>
              <a:gd name="connsiteY0" fmla="*/ 0 h 3417621"/>
              <a:gd name="connsiteX1" fmla="*/ 1342402 w 1342402"/>
              <a:gd name="connsiteY1" fmla="*/ 3417621 h 3417621"/>
              <a:gd name="connsiteX2" fmla="*/ 0 w 1342402"/>
              <a:gd name="connsiteY2" fmla="*/ 3417621 h 3417621"/>
              <a:gd name="connsiteX3" fmla="*/ 1342402 w 1342402"/>
              <a:gd name="connsiteY3" fmla="*/ 0 h 3417621"/>
            </a:gdLst>
            <a:ahLst/>
            <a:cxnLst>
              <a:cxn ang="0">
                <a:pos x="connsiteX0" y="connsiteY0"/>
              </a:cxn>
              <a:cxn ang="0">
                <a:pos x="connsiteX1" y="connsiteY1"/>
              </a:cxn>
              <a:cxn ang="0">
                <a:pos x="connsiteX2" y="connsiteY2"/>
              </a:cxn>
              <a:cxn ang="0">
                <a:pos x="connsiteX3" y="connsiteY3"/>
              </a:cxn>
            </a:cxnLst>
            <a:rect l="l" t="t" r="r" b="b"/>
            <a:pathLst>
              <a:path w="1342402" h="3417621">
                <a:moveTo>
                  <a:pt x="1342402" y="0"/>
                </a:moveTo>
                <a:lnTo>
                  <a:pt x="1342402" y="3417621"/>
                </a:lnTo>
                <a:lnTo>
                  <a:pt x="0" y="3417621"/>
                </a:lnTo>
                <a:lnTo>
                  <a:pt x="1342402"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Tree>
    <p:extLst>
      <p:ext uri="{BB962C8B-B14F-4D97-AF65-F5344CB8AC3E}">
        <p14:creationId xmlns:p14="http://schemas.microsoft.com/office/powerpoint/2010/main" val="9295548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F86DE1-D22D-6DCE-B1B0-7C1BAC4ACB23}"/>
              </a:ext>
            </a:extLst>
          </p:cNvPr>
          <p:cNvGrpSpPr/>
          <p:nvPr/>
        </p:nvGrpSpPr>
        <p:grpSpPr>
          <a:xfrm>
            <a:off x="1659924" y="2289917"/>
            <a:ext cx="8872151" cy="1813017"/>
            <a:chOff x="1659925" y="1980124"/>
            <a:chExt cx="8872151" cy="1813017"/>
          </a:xfrm>
        </p:grpSpPr>
        <p:sp>
          <p:nvSpPr>
            <p:cNvPr id="4" name="TextBox 3">
              <a:extLst>
                <a:ext uri="{FF2B5EF4-FFF2-40B4-BE49-F238E27FC236}">
                  <a16:creationId xmlns:a16="http://schemas.microsoft.com/office/drawing/2014/main" id="{77B98AC0-609B-85AC-833F-F0E8B0E773D1}"/>
                </a:ext>
              </a:extLst>
            </p:cNvPr>
            <p:cNvSpPr txBox="1"/>
            <p:nvPr/>
          </p:nvSpPr>
          <p:spPr>
            <a:xfrm>
              <a:off x="1659925" y="1980124"/>
              <a:ext cx="8872151" cy="1200329"/>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accent1"/>
                  </a:solidFill>
                  <a:effectLst/>
                  <a:uLnTx/>
                  <a:uFillTx/>
                  <a:latin typeface="Segoe"/>
                  <a:cs typeface="Arial" panose="020B0604020202020204" pitchFamily="34" charset="0"/>
                </a:rPr>
                <a:t>Thank You!</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b="0" i="0" u="none" strike="noStrike" kern="1200" cap="none" spc="0" normalizeH="0" baseline="0" noProof="0" dirty="0">
                  <a:ln>
                    <a:noFill/>
                  </a:ln>
                  <a:solidFill>
                    <a:schemeClr val="tx1">
                      <a:lumMod val="85000"/>
                      <a:lumOff val="15000"/>
                    </a:schemeClr>
                  </a:solidFill>
                  <a:effectLst/>
                  <a:uLnTx/>
                  <a:uFillTx/>
                  <a:latin typeface="Segoe"/>
                  <a:cs typeface="Arial" panose="020B0604020202020204" pitchFamily="34" charset="0"/>
                </a:rPr>
                <a:t>Incase of any question reach me</a:t>
              </a:r>
            </a:p>
          </p:txBody>
        </p:sp>
        <p:grpSp>
          <p:nvGrpSpPr>
            <p:cNvPr id="5" name="Group 4">
              <a:extLst>
                <a:ext uri="{FF2B5EF4-FFF2-40B4-BE49-F238E27FC236}">
                  <a16:creationId xmlns:a16="http://schemas.microsoft.com/office/drawing/2014/main" id="{A242B670-3AEC-A6AF-09C6-D568F57FFF18}"/>
                </a:ext>
              </a:extLst>
            </p:cNvPr>
            <p:cNvGrpSpPr/>
            <p:nvPr/>
          </p:nvGrpSpPr>
          <p:grpSpPr>
            <a:xfrm>
              <a:off x="5158220" y="3348050"/>
              <a:ext cx="2053254" cy="445091"/>
              <a:chOff x="4334581" y="3297175"/>
              <a:chExt cx="3400817" cy="737206"/>
            </a:xfrm>
          </p:grpSpPr>
          <p:pic>
            <p:nvPicPr>
              <p:cNvPr id="8" name="Picture 4">
                <a:hlinkClick r:id="rId2"/>
                <a:extLst>
                  <a:ext uri="{FF2B5EF4-FFF2-40B4-BE49-F238E27FC236}">
                    <a16:creationId xmlns:a16="http://schemas.microsoft.com/office/drawing/2014/main" id="{0DAC3375-90A6-AE14-56D7-3312A9DD6E70}"/>
                  </a:ext>
                </a:extLst>
              </p:cNvPr>
              <p:cNvPicPr>
                <a:picLocks noChangeAspect="1" noChangeArrowheads="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bwMode="auto">
              <a:xfrm>
                <a:off x="4334581" y="3303790"/>
                <a:ext cx="730592" cy="730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Email">
                <a:hlinkClick r:id="rId5"/>
                <a:extLst>
                  <a:ext uri="{FF2B5EF4-FFF2-40B4-BE49-F238E27FC236}">
                    <a16:creationId xmlns:a16="http://schemas.microsoft.com/office/drawing/2014/main" id="{193F9C31-1B00-C74C-9FC4-BCC9AAB46B0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527239" y="3297175"/>
                <a:ext cx="721185" cy="7211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8"/>
                <a:extLst>
                  <a:ext uri="{FF2B5EF4-FFF2-40B4-BE49-F238E27FC236}">
                    <a16:creationId xmlns:a16="http://schemas.microsoft.com/office/drawing/2014/main" id="{FD86496D-2018-4FB7-E852-376652ACBC9A}"/>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441967" y="3305311"/>
                <a:ext cx="1293431" cy="72755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660563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AB561D7D-D66B-D4A2-C14C-FA2E5DA2A339}"/>
              </a:ext>
            </a:extLst>
          </p:cNvPr>
          <p:cNvSpPr/>
          <p:nvPr/>
        </p:nvSpPr>
        <p:spPr>
          <a:xfrm>
            <a:off x="1" y="0"/>
            <a:ext cx="3326674" cy="6858000"/>
          </a:xfrm>
          <a:prstGeom prst="parallelogram">
            <a:avLst>
              <a:gd name="adj" fmla="val 420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E7BCE5AB-72B6-8BDA-BD22-BE2D6B8E5A6E}"/>
              </a:ext>
            </a:extLst>
          </p:cNvPr>
          <p:cNvGrpSpPr/>
          <p:nvPr/>
        </p:nvGrpSpPr>
        <p:grpSpPr>
          <a:xfrm>
            <a:off x="3405051" y="1372293"/>
            <a:ext cx="7567749" cy="4730265"/>
            <a:chOff x="4598127" y="1151852"/>
            <a:chExt cx="6479604" cy="3997603"/>
          </a:xfrm>
        </p:grpSpPr>
        <p:sp>
          <p:nvSpPr>
            <p:cNvPr id="19" name="TextBox 18">
              <a:extLst>
                <a:ext uri="{FF2B5EF4-FFF2-40B4-BE49-F238E27FC236}">
                  <a16:creationId xmlns:a16="http://schemas.microsoft.com/office/drawing/2014/main" id="{6802FCBF-5B4D-9BC1-162C-C48E986A9F53}"/>
                </a:ext>
              </a:extLst>
            </p:cNvPr>
            <p:cNvSpPr txBox="1"/>
            <p:nvPr/>
          </p:nvSpPr>
          <p:spPr>
            <a:xfrm>
              <a:off x="4598127" y="1151852"/>
              <a:ext cx="6479604" cy="546222"/>
            </a:xfrm>
            <a:prstGeom prst="rect">
              <a:avLst/>
            </a:prstGeom>
            <a:noFill/>
          </p:spPr>
          <p:txBody>
            <a:bodyPr wrap="square" rtlCol="0">
              <a:spAutoFit/>
            </a:bodyPr>
            <a:lstStyle/>
            <a:p>
              <a:pPr algn="ctr"/>
              <a:r>
                <a:rPr lang="en-IN" sz="3600" b="1" dirty="0">
                  <a:solidFill>
                    <a:schemeClr val="accent1"/>
                  </a:solidFill>
                  <a:latin typeface="Segoe UI" panose="020B0502040204020203" pitchFamily="34" charset="0"/>
                  <a:cs typeface="Segoe UI" panose="020B0502040204020203" pitchFamily="34" charset="0"/>
                </a:rPr>
                <a:t>Overview</a:t>
              </a:r>
            </a:p>
          </p:txBody>
        </p:sp>
        <p:sp>
          <p:nvSpPr>
            <p:cNvPr id="20" name="TextBox 19">
              <a:extLst>
                <a:ext uri="{FF2B5EF4-FFF2-40B4-BE49-F238E27FC236}">
                  <a16:creationId xmlns:a16="http://schemas.microsoft.com/office/drawing/2014/main" id="{080657DA-012F-A0EE-20E9-0FCCA4455B89}"/>
                </a:ext>
              </a:extLst>
            </p:cNvPr>
            <p:cNvSpPr txBox="1"/>
            <p:nvPr/>
          </p:nvSpPr>
          <p:spPr>
            <a:xfrm>
              <a:off x="4598127" y="1998601"/>
              <a:ext cx="6479604" cy="3150854"/>
            </a:xfrm>
            <a:prstGeom prst="rect">
              <a:avLst/>
            </a:prstGeom>
            <a:noFill/>
          </p:spPr>
          <p:txBody>
            <a:bodyPr wrap="square" rtlCol="0">
              <a:spAutoFit/>
            </a:bodyPr>
            <a:lstStyle/>
            <a:p>
              <a:pPr>
                <a:lnSpc>
                  <a:spcPct val="150000"/>
                </a:lnSpc>
              </a:pPr>
              <a:r>
                <a:rPr lang="en-US" sz="2000" dirty="0">
                  <a:latin typeface="Segoe UI" panose="020B0502040204020203" pitchFamily="34" charset="0"/>
                  <a:cs typeface="Segoe UI" panose="020B0502040204020203" pitchFamily="34" charset="0"/>
                </a:rPr>
                <a:t>This project aims at;</a:t>
              </a:r>
            </a:p>
            <a:p>
              <a:pPr marL="457200" indent="-457200">
                <a:lnSpc>
                  <a:spcPct val="150000"/>
                </a:lnSpc>
                <a:buClr>
                  <a:schemeClr val="accent1"/>
                </a:buClr>
                <a:buFont typeface="+mj-lt"/>
                <a:buAutoNum type="arabicPeriod"/>
              </a:pPr>
              <a:r>
                <a:rPr lang="en-US" sz="2000" dirty="0">
                  <a:latin typeface="Segoe UI" panose="020B0502040204020203" pitchFamily="34" charset="0"/>
                  <a:cs typeface="Segoe UI" panose="020B0502040204020203" pitchFamily="34" charset="0"/>
                </a:rPr>
                <a:t>Identifying potential risks of aircraft.</a:t>
              </a:r>
            </a:p>
            <a:p>
              <a:pPr marL="457200" indent="-457200">
                <a:lnSpc>
                  <a:spcPct val="150000"/>
                </a:lnSpc>
                <a:buClr>
                  <a:schemeClr val="accent1"/>
                </a:buClr>
                <a:buFont typeface="+mj-lt"/>
                <a:buAutoNum type="arabicPeriod"/>
              </a:pPr>
              <a:endParaRPr lang="en-US" sz="2000" dirty="0">
                <a:latin typeface="Segoe UI" panose="020B0502040204020203" pitchFamily="34" charset="0"/>
                <a:cs typeface="Segoe UI" panose="020B0502040204020203" pitchFamily="34" charset="0"/>
              </a:endParaRPr>
            </a:p>
            <a:p>
              <a:pPr marL="457200" indent="-457200">
                <a:lnSpc>
                  <a:spcPct val="150000"/>
                </a:lnSpc>
                <a:buClr>
                  <a:schemeClr val="accent1"/>
                </a:buClr>
                <a:buFont typeface="+mj-lt"/>
                <a:buAutoNum type="arabicPeriod"/>
              </a:pPr>
              <a:r>
                <a:rPr lang="en-GB" sz="2000" dirty="0">
                  <a:latin typeface="Segoe UI" panose="020B0502040204020203" pitchFamily="34" charset="0"/>
                  <a:cs typeface="Segoe UI" panose="020B0502040204020203" pitchFamily="34" charset="0"/>
                </a:rPr>
                <a:t>Determining aircraft with lowest risk for a company.</a:t>
              </a:r>
            </a:p>
            <a:p>
              <a:pPr marL="457200" indent="-457200">
                <a:lnSpc>
                  <a:spcPct val="150000"/>
                </a:lnSpc>
                <a:buClr>
                  <a:schemeClr val="accent1"/>
                </a:buClr>
                <a:buFont typeface="+mj-lt"/>
                <a:buAutoNum type="arabicPeriod"/>
              </a:pPr>
              <a:endParaRPr lang="en-GB" sz="2000" dirty="0">
                <a:latin typeface="Segoe UI" panose="020B0502040204020203" pitchFamily="34" charset="0"/>
                <a:cs typeface="Segoe UI" panose="020B0502040204020203" pitchFamily="34" charset="0"/>
              </a:endParaRPr>
            </a:p>
            <a:p>
              <a:pPr marL="457200" indent="-457200">
                <a:lnSpc>
                  <a:spcPct val="150000"/>
                </a:lnSpc>
                <a:buClr>
                  <a:schemeClr val="accent1"/>
                </a:buClr>
                <a:buFont typeface="+mj-lt"/>
                <a:buAutoNum type="arabicPeriod"/>
              </a:pPr>
              <a:r>
                <a:rPr lang="en-GB" sz="2000" dirty="0">
                  <a:latin typeface="Segoe UI" panose="020B0502040204020203" pitchFamily="34" charset="0"/>
                  <a:cs typeface="Segoe UI" panose="020B0502040204020203" pitchFamily="34" charset="0"/>
                </a:rPr>
                <a:t>Giving insights on purchasing and operating commercial and private enterprises, for a </a:t>
              </a:r>
              <a:r>
                <a:rPr lang="en-US" sz="2000" dirty="0">
                  <a:latin typeface="Segoe UI" panose="020B0502040204020203" pitchFamily="34" charset="0"/>
                  <a:cs typeface="Segoe UI" panose="020B0502040204020203" pitchFamily="34" charset="0"/>
                </a:rPr>
                <a:t>company aspiring to expand into the aviation industry</a:t>
              </a:r>
              <a:r>
                <a:rPr lang="en-GB" sz="2000" dirty="0">
                  <a:latin typeface="Segoe UI" panose="020B0502040204020203" pitchFamily="34" charset="0"/>
                  <a:cs typeface="Segoe UI" panose="020B0502040204020203" pitchFamily="34" charset="0"/>
                </a:rPr>
                <a:t>.</a:t>
              </a:r>
            </a:p>
          </p:txBody>
        </p:sp>
      </p:grpSp>
      <p:sp>
        <p:nvSpPr>
          <p:cNvPr id="24" name="Freeform: Shape 23">
            <a:extLst>
              <a:ext uri="{FF2B5EF4-FFF2-40B4-BE49-F238E27FC236}">
                <a16:creationId xmlns:a16="http://schemas.microsoft.com/office/drawing/2014/main" id="{5248C5CD-C9F8-C65A-0753-A42021210B64}"/>
              </a:ext>
            </a:extLst>
          </p:cNvPr>
          <p:cNvSpPr/>
          <p:nvPr/>
        </p:nvSpPr>
        <p:spPr>
          <a:xfrm>
            <a:off x="10972800" y="2394857"/>
            <a:ext cx="1219199" cy="4463144"/>
          </a:xfrm>
          <a:custGeom>
            <a:avLst/>
            <a:gdLst>
              <a:gd name="connsiteX0" fmla="*/ 1342402 w 1342402"/>
              <a:gd name="connsiteY0" fmla="*/ 0 h 3417621"/>
              <a:gd name="connsiteX1" fmla="*/ 1342402 w 1342402"/>
              <a:gd name="connsiteY1" fmla="*/ 3417621 h 3417621"/>
              <a:gd name="connsiteX2" fmla="*/ 0 w 1342402"/>
              <a:gd name="connsiteY2" fmla="*/ 3417621 h 3417621"/>
              <a:gd name="connsiteX3" fmla="*/ 1342402 w 1342402"/>
              <a:gd name="connsiteY3" fmla="*/ 0 h 3417621"/>
            </a:gdLst>
            <a:ahLst/>
            <a:cxnLst>
              <a:cxn ang="0">
                <a:pos x="connsiteX0" y="connsiteY0"/>
              </a:cxn>
              <a:cxn ang="0">
                <a:pos x="connsiteX1" y="connsiteY1"/>
              </a:cxn>
              <a:cxn ang="0">
                <a:pos x="connsiteX2" y="connsiteY2"/>
              </a:cxn>
              <a:cxn ang="0">
                <a:pos x="connsiteX3" y="connsiteY3"/>
              </a:cxn>
            </a:cxnLst>
            <a:rect l="l" t="t" r="r" b="b"/>
            <a:pathLst>
              <a:path w="1342402" h="3417621">
                <a:moveTo>
                  <a:pt x="1342402" y="0"/>
                </a:moveTo>
                <a:lnTo>
                  <a:pt x="1342402" y="3417621"/>
                </a:lnTo>
                <a:lnTo>
                  <a:pt x="0" y="3417621"/>
                </a:lnTo>
                <a:lnTo>
                  <a:pt x="1342402"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Tree>
    <p:extLst>
      <p:ext uri="{BB962C8B-B14F-4D97-AF65-F5344CB8AC3E}">
        <p14:creationId xmlns:p14="http://schemas.microsoft.com/office/powerpoint/2010/main" val="33965981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1BCA7C-4802-A629-6645-D692813F109C}"/>
              </a:ext>
            </a:extLst>
          </p:cNvPr>
          <p:cNvSpPr/>
          <p:nvPr/>
        </p:nvSpPr>
        <p:spPr>
          <a:xfrm>
            <a:off x="134483" y="1393846"/>
            <a:ext cx="7391400" cy="96202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545AE6E-5569-6269-6DC8-220A5592F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0"/>
            <a:ext cx="4572000" cy="6858000"/>
          </a:xfrm>
          <a:prstGeom prst="rect">
            <a:avLst/>
          </a:prstGeom>
        </p:spPr>
      </p:pic>
      <p:grpSp>
        <p:nvGrpSpPr>
          <p:cNvPr id="9" name="Group 8">
            <a:extLst>
              <a:ext uri="{FF2B5EF4-FFF2-40B4-BE49-F238E27FC236}">
                <a16:creationId xmlns:a16="http://schemas.microsoft.com/office/drawing/2014/main" id="{889E00B2-D8C5-2656-D140-846176CB3F04}"/>
              </a:ext>
            </a:extLst>
          </p:cNvPr>
          <p:cNvGrpSpPr/>
          <p:nvPr/>
        </p:nvGrpSpPr>
        <p:grpSpPr>
          <a:xfrm>
            <a:off x="134483" y="1984874"/>
            <a:ext cx="7391400" cy="4651057"/>
            <a:chOff x="952500" y="1532573"/>
            <a:chExt cx="7391400" cy="3792855"/>
          </a:xfrm>
        </p:grpSpPr>
        <p:sp>
          <p:nvSpPr>
            <p:cNvPr id="5" name="Rectangle 4">
              <a:extLst>
                <a:ext uri="{FF2B5EF4-FFF2-40B4-BE49-F238E27FC236}">
                  <a16:creationId xmlns:a16="http://schemas.microsoft.com/office/drawing/2014/main" id="{5F6324A9-8996-0B36-3BE6-1D2E65E77DFF}"/>
                </a:ext>
              </a:extLst>
            </p:cNvPr>
            <p:cNvSpPr/>
            <p:nvPr/>
          </p:nvSpPr>
          <p:spPr>
            <a:xfrm>
              <a:off x="952500" y="1532573"/>
              <a:ext cx="7391400" cy="3792855"/>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3F5C0305-BD62-8480-4EC3-F029E4D38BDE}"/>
                </a:ext>
              </a:extLst>
            </p:cNvPr>
            <p:cNvGrpSpPr/>
            <p:nvPr/>
          </p:nvGrpSpPr>
          <p:grpSpPr>
            <a:xfrm>
              <a:off x="1288280" y="1739601"/>
              <a:ext cx="6653348" cy="3042903"/>
              <a:chOff x="1605337" y="1411286"/>
              <a:chExt cx="6653348" cy="3042903"/>
            </a:xfrm>
          </p:grpSpPr>
          <p:sp>
            <p:nvSpPr>
              <p:cNvPr id="3" name="TextBox 2">
                <a:extLst>
                  <a:ext uri="{FF2B5EF4-FFF2-40B4-BE49-F238E27FC236}">
                    <a16:creationId xmlns:a16="http://schemas.microsoft.com/office/drawing/2014/main" id="{BF7BCEEC-8BE3-0D8B-6539-1AE83E23FE6B}"/>
                  </a:ext>
                </a:extLst>
              </p:cNvPr>
              <p:cNvSpPr txBox="1"/>
              <p:nvPr/>
            </p:nvSpPr>
            <p:spPr>
              <a:xfrm>
                <a:off x="1605337" y="1411286"/>
                <a:ext cx="6109914" cy="527072"/>
              </a:xfrm>
              <a:prstGeom prst="rect">
                <a:avLst/>
              </a:prstGeom>
              <a:noFill/>
            </p:spPr>
            <p:txBody>
              <a:bodyPr wrap="square" rtlCol="0">
                <a:spAutoFit/>
              </a:bodyPr>
              <a:lstStyle/>
              <a:p>
                <a:r>
                  <a:rPr lang="en-GB" sz="3600" b="1" i="0" dirty="0">
                    <a:solidFill>
                      <a:schemeClr val="accent1"/>
                    </a:solidFill>
                    <a:effectLst/>
                    <a:latin typeface="Segoe UI" panose="020B0502040204020203" pitchFamily="34" charset="0"/>
                    <a:cs typeface="Segoe UI" panose="020B0502040204020203" pitchFamily="34" charset="0"/>
                  </a:rPr>
                  <a:t>Business Understanding</a:t>
                </a:r>
                <a:endParaRPr lang="en-GB" sz="3600" b="1" dirty="0">
                  <a:solidFill>
                    <a:schemeClr val="accent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8B9F455-B88B-DF5C-0A5A-BFD45F345A38}"/>
                  </a:ext>
                </a:extLst>
              </p:cNvPr>
              <p:cNvSpPr txBox="1"/>
              <p:nvPr/>
            </p:nvSpPr>
            <p:spPr>
              <a:xfrm>
                <a:off x="1605337" y="2006810"/>
                <a:ext cx="6653348" cy="2447379"/>
              </a:xfrm>
              <a:prstGeom prst="rect">
                <a:avLst/>
              </a:prstGeom>
              <a:noFill/>
            </p:spPr>
            <p:txBody>
              <a:bodyPr wrap="square" rtlCol="0">
                <a:spAutoFit/>
              </a:bodyPr>
              <a:lstStyle/>
              <a:p>
                <a:pPr>
                  <a:lnSpc>
                    <a:spcPct val="150000"/>
                  </a:lnSpc>
                </a:pPr>
                <a:r>
                  <a:rPr lang="en-US" sz="1600" dirty="0">
                    <a:latin typeface="Segoe UI" panose="020B0502040204020203" pitchFamily="34" charset="0"/>
                    <a:cs typeface="Segoe UI" panose="020B0502040204020203" pitchFamily="34" charset="0"/>
                  </a:rPr>
                  <a:t>My company seeks to expand into the aviation industry, and I am tasked to ensure a successful entry by identifying the lowest-risk aircraft options for both commercial and private operations.</a:t>
                </a:r>
              </a:p>
              <a:p>
                <a:pPr>
                  <a:lnSpc>
                    <a:spcPct val="150000"/>
                  </a:lnSpc>
                </a:pPr>
                <a:r>
                  <a:rPr lang="en-US" sz="1600" dirty="0">
                    <a:latin typeface="Segoe UI" panose="020B0502040204020203" pitchFamily="34" charset="0"/>
                    <a:cs typeface="Segoe UI" panose="020B0502040204020203" pitchFamily="34" charset="0"/>
                  </a:rPr>
                  <a:t> </a:t>
                </a:r>
              </a:p>
              <a:p>
                <a:pPr>
                  <a:lnSpc>
                    <a:spcPct val="150000"/>
                  </a:lnSpc>
                </a:pPr>
                <a:r>
                  <a:rPr lang="en-US" sz="1600" dirty="0">
                    <a:latin typeface="Segoe UI" panose="020B0502040204020203" pitchFamily="34" charset="0"/>
                    <a:cs typeface="Segoe UI" panose="020B0502040204020203" pitchFamily="34" charset="0"/>
                  </a:rPr>
                  <a:t>I need to delve into and analyze the potential risks associated with aircraft ownership and operation, and provide actionable insights to guide the head of the new aviation division in making informed decisions about aircraft purchases.</a:t>
                </a:r>
                <a:endParaRPr lang="en-GB" sz="1600" dirty="0">
                  <a:latin typeface="Segoe UI" panose="020B0502040204020203" pitchFamily="34" charset="0"/>
                  <a:cs typeface="Segoe UI" panose="020B0502040204020203" pitchFamily="34" charset="0"/>
                </a:endParaRPr>
              </a:p>
            </p:txBody>
          </p:sp>
        </p:grpSp>
      </p:grpSp>
      <p:pic>
        <p:nvPicPr>
          <p:cNvPr id="11" name="Picture 10">
            <a:extLst>
              <a:ext uri="{FF2B5EF4-FFF2-40B4-BE49-F238E27FC236}">
                <a16:creationId xmlns:a16="http://schemas.microsoft.com/office/drawing/2014/main" id="{33870343-4CCB-228C-95BA-D24831503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222" y="774055"/>
            <a:ext cx="5762157" cy="2902687"/>
          </a:xfrm>
          <a:prstGeom prst="rect">
            <a:avLst/>
          </a:prstGeom>
        </p:spPr>
      </p:pic>
    </p:spTree>
    <p:extLst>
      <p:ext uri="{BB962C8B-B14F-4D97-AF65-F5344CB8AC3E}">
        <p14:creationId xmlns:p14="http://schemas.microsoft.com/office/powerpoint/2010/main" val="1879824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4AD87F-D03D-1FD5-BB67-7E3B02107618}"/>
              </a:ext>
            </a:extLst>
          </p:cNvPr>
          <p:cNvSpPr/>
          <p:nvPr/>
        </p:nvSpPr>
        <p:spPr>
          <a:xfrm>
            <a:off x="-1" y="0"/>
            <a:ext cx="12192001" cy="6858000"/>
          </a:xfrm>
          <a:prstGeom prst="rect">
            <a:avLst/>
          </a:prstGeom>
          <a:gradFill>
            <a:gsLst>
              <a:gs pos="0">
                <a:schemeClr val="accent1">
                  <a:alpha val="90000"/>
                </a:schemeClr>
              </a:gs>
              <a:gs pos="100000">
                <a:schemeClr val="tx1">
                  <a:alpha val="8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DA816E1B-8ECF-4B89-95A2-6E9D7F1EE316}"/>
              </a:ext>
            </a:extLst>
          </p:cNvPr>
          <p:cNvGrpSpPr/>
          <p:nvPr/>
        </p:nvGrpSpPr>
        <p:grpSpPr>
          <a:xfrm>
            <a:off x="208138" y="592616"/>
            <a:ext cx="11775730" cy="1072965"/>
            <a:chOff x="208135" y="592616"/>
            <a:chExt cx="11775730" cy="1072965"/>
          </a:xfrm>
        </p:grpSpPr>
        <p:sp>
          <p:nvSpPr>
            <p:cNvPr id="23" name="TextBox 22">
              <a:extLst>
                <a:ext uri="{FF2B5EF4-FFF2-40B4-BE49-F238E27FC236}">
                  <a16:creationId xmlns:a16="http://schemas.microsoft.com/office/drawing/2014/main" id="{56AA4C8D-F2A0-13E6-6DB7-214B3F918EC5}"/>
                </a:ext>
              </a:extLst>
            </p:cNvPr>
            <p:cNvSpPr txBox="1"/>
            <p:nvPr/>
          </p:nvSpPr>
          <p:spPr>
            <a:xfrm>
              <a:off x="208135" y="592616"/>
              <a:ext cx="11775730" cy="646331"/>
            </a:xfrm>
            <a:prstGeom prst="rect">
              <a:avLst/>
            </a:prstGeom>
            <a:noFill/>
          </p:spPr>
          <p:txBody>
            <a:bodyPr wrap="square" rtlCol="0">
              <a:spAutoFit/>
            </a:bodyPr>
            <a:lstStyle/>
            <a:p>
              <a:pPr algn="ctr"/>
              <a:r>
                <a:rPr lang="en-GB" sz="3600" b="1" i="0" dirty="0">
                  <a:solidFill>
                    <a:schemeClr val="bg1"/>
                  </a:solidFill>
                  <a:effectLst/>
                  <a:latin typeface="Segoe UI" panose="020B0502040204020203" pitchFamily="34" charset="0"/>
                  <a:cs typeface="Segoe UI" panose="020B0502040204020203" pitchFamily="34" charset="0"/>
                </a:rPr>
                <a:t>Data Understanding</a:t>
              </a:r>
              <a:endParaRPr lang="en-GB" sz="3600" b="1"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12529842-61BC-17AE-210D-F7676BEC4CAF}"/>
                </a:ext>
              </a:extLst>
            </p:cNvPr>
            <p:cNvSpPr txBox="1"/>
            <p:nvPr/>
          </p:nvSpPr>
          <p:spPr>
            <a:xfrm>
              <a:off x="554180" y="1265471"/>
              <a:ext cx="11083635" cy="400110"/>
            </a:xfrm>
            <a:prstGeom prst="rect">
              <a:avLst/>
            </a:prstGeom>
            <a:noFill/>
          </p:spPr>
          <p:txBody>
            <a:bodyPr wrap="square" rtlCol="0">
              <a:spAutoFit/>
            </a:bodyPr>
            <a:lstStyle/>
            <a:p>
              <a:pPr marL="342900" indent="-342900">
                <a:buFont typeface="Arial" panose="020B0604020202020204" pitchFamily="34" charset="0"/>
                <a:buChar char="•"/>
              </a:pPr>
              <a:endParaRPr lang="en-GB" sz="2000" dirty="0">
                <a:solidFill>
                  <a:schemeClr val="bg1"/>
                </a:solidFill>
                <a:latin typeface="Segoe UI" panose="020B0502040204020203" pitchFamily="34" charset="0"/>
                <a:cs typeface="Segoe UI" panose="020B0502040204020203" pitchFamily="34" charset="0"/>
              </a:endParaRPr>
            </a:p>
          </p:txBody>
        </p:sp>
      </p:grpSp>
      <p:sp>
        <p:nvSpPr>
          <p:cNvPr id="26" name="Rectangle 25">
            <a:extLst>
              <a:ext uri="{FF2B5EF4-FFF2-40B4-BE49-F238E27FC236}">
                <a16:creationId xmlns:a16="http://schemas.microsoft.com/office/drawing/2014/main" id="{A52AC3EB-4FE5-3536-009B-52B80B666803}"/>
              </a:ext>
            </a:extLst>
          </p:cNvPr>
          <p:cNvSpPr/>
          <p:nvPr/>
        </p:nvSpPr>
        <p:spPr>
          <a:xfrm>
            <a:off x="1122736" y="1478348"/>
            <a:ext cx="9928441" cy="4799858"/>
          </a:xfrm>
          <a:prstGeom prst="rect">
            <a:avLst/>
          </a:prstGeom>
          <a:solidFill>
            <a:schemeClr val="bg1"/>
          </a:solidFill>
          <a:ln>
            <a:noFill/>
          </a:ln>
          <a:effectLst>
            <a:outerShdw blurRad="127000" sx="102000" sy="102000" algn="ctr"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84CFAACC-9955-9283-547D-6D0FE4DE29D2}"/>
              </a:ext>
            </a:extLst>
          </p:cNvPr>
          <p:cNvSpPr txBox="1"/>
          <p:nvPr/>
        </p:nvSpPr>
        <p:spPr>
          <a:xfrm>
            <a:off x="2002971" y="1831563"/>
            <a:ext cx="8247018" cy="409342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The data being used </a:t>
            </a:r>
            <a:r>
              <a:rPr lang="en-US" sz="2000" dirty="0">
                <a:latin typeface="Segoe UI" panose="020B0502040204020203" pitchFamily="34" charset="0"/>
                <a:cs typeface="Segoe UI" panose="020B0502040204020203" pitchFamily="34" charset="0"/>
              </a:rPr>
              <a:t>is from the National Transportation Safety Board (</a:t>
            </a:r>
            <a:r>
              <a:rPr lang="en-US" sz="2000" b="0" i="0" dirty="0">
                <a:effectLst/>
                <a:latin typeface="Segoe UI" panose="020B0502040204020203" pitchFamily="34" charset="0"/>
                <a:cs typeface="Segoe UI" panose="020B0502040204020203" pitchFamily="34" charset="0"/>
              </a:rPr>
              <a:t>NTSB) aviation accident database.</a:t>
            </a:r>
          </a:p>
          <a:p>
            <a:pPr marL="342900" indent="-342900">
              <a:buFont typeface="Arial" panose="020B0604020202020204" pitchFamily="34" charset="0"/>
              <a:buChar char="•"/>
            </a:pPr>
            <a:endParaRPr lang="en-US" sz="2000" b="0" i="0" dirty="0">
              <a:effectLst/>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It contains information from 1962 to 2023 about civil aviation accidents within the United States, its territories and possessions, and in international waters. </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r>
              <a:rPr lang="en-US" sz="2000" dirty="0">
                <a:solidFill>
                  <a:schemeClr val="accent1"/>
                </a:solidFill>
                <a:latin typeface="Segoe UI" panose="020B0502040204020203" pitchFamily="34" charset="0"/>
                <a:cs typeface="Segoe UI" panose="020B0502040204020203" pitchFamily="34" charset="0"/>
              </a:rPr>
              <a:t>The key variable used include</a:t>
            </a:r>
            <a:r>
              <a:rPr lang="en-US" sz="2000" dirty="0">
                <a:latin typeface="Segoe UI" panose="020B0502040204020203" pitchFamily="34" charset="0"/>
                <a:cs typeface="Segoe UI" panose="020B0502040204020203" pitchFamily="34" charset="0"/>
              </a:rPr>
              <a:t>:</a:t>
            </a:r>
          </a:p>
          <a:p>
            <a:pPr marL="457200" indent="-457200">
              <a:buFont typeface="+mj-lt"/>
              <a:buAutoNum type="arabicPeriod"/>
            </a:pPr>
            <a:r>
              <a:rPr lang="en-US" sz="2000" dirty="0">
                <a:latin typeface="Segoe UI" panose="020B0502040204020203" pitchFamily="34" charset="0"/>
                <a:cs typeface="Segoe UI" panose="020B0502040204020203" pitchFamily="34" charset="0"/>
              </a:rPr>
              <a:t>Make (Aircraft)</a:t>
            </a:r>
          </a:p>
          <a:p>
            <a:pPr marL="457200" indent="-457200">
              <a:buFont typeface="+mj-lt"/>
              <a:buAutoNum type="arabicPeriod"/>
            </a:pPr>
            <a:r>
              <a:rPr lang="en-US" sz="2000" dirty="0">
                <a:latin typeface="Segoe UI" panose="020B0502040204020203" pitchFamily="34" charset="0"/>
                <a:cs typeface="Segoe UI" panose="020B0502040204020203" pitchFamily="34" charset="0"/>
              </a:rPr>
              <a:t>Total Fatal Injuries</a:t>
            </a:r>
          </a:p>
          <a:p>
            <a:pPr marL="457200" indent="-457200">
              <a:buFont typeface="+mj-lt"/>
              <a:buAutoNum type="arabicPeriod"/>
            </a:pPr>
            <a:r>
              <a:rPr lang="en-US" sz="2000" dirty="0">
                <a:latin typeface="Segoe UI" panose="020B0502040204020203" pitchFamily="34" charset="0"/>
                <a:cs typeface="Segoe UI" panose="020B0502040204020203" pitchFamily="34" charset="0"/>
              </a:rPr>
              <a:t>Number of Injuries</a:t>
            </a:r>
          </a:p>
          <a:p>
            <a:pPr marL="342900" indent="-34290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81252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EAD7AD7-7E22-EA0F-A62C-440A269F9381}"/>
              </a:ext>
            </a:extLst>
          </p:cNvPr>
          <p:cNvPicPr>
            <a:picLocks noChangeAspect="1"/>
          </p:cNvPicPr>
          <p:nvPr/>
        </p:nvPicPr>
        <p:blipFill>
          <a:blip r:embed="rId2">
            <a:extLst>
              <a:ext uri="{28A0092B-C50C-407E-A947-70E740481C1C}">
                <a14:useLocalDpi xmlns:a14="http://schemas.microsoft.com/office/drawing/2010/main" val="0"/>
              </a:ext>
            </a:extLst>
          </a:blip>
          <a:srcRect t="42142" b="19510"/>
          <a:stretch>
            <a:fillRect/>
          </a:stretch>
        </p:blipFill>
        <p:spPr>
          <a:xfrm>
            <a:off x="0" y="-1"/>
            <a:ext cx="12192000" cy="2727345"/>
          </a:xfrm>
          <a:prstGeom prst="rect">
            <a:avLst/>
          </a:prstGeom>
        </p:spPr>
      </p:pic>
      <p:sp>
        <p:nvSpPr>
          <p:cNvPr id="12" name="Rectangle 11">
            <a:extLst>
              <a:ext uri="{FF2B5EF4-FFF2-40B4-BE49-F238E27FC236}">
                <a16:creationId xmlns:a16="http://schemas.microsoft.com/office/drawing/2014/main" id="{94A3A35F-307F-EF6F-FA41-7832EE060E43}"/>
              </a:ext>
            </a:extLst>
          </p:cNvPr>
          <p:cNvSpPr/>
          <p:nvPr/>
        </p:nvSpPr>
        <p:spPr>
          <a:xfrm>
            <a:off x="0" y="2343150"/>
            <a:ext cx="12192000" cy="45148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22E8A374-FBF9-A30B-3D33-74C13655CDDF}"/>
              </a:ext>
            </a:extLst>
          </p:cNvPr>
          <p:cNvSpPr txBox="1"/>
          <p:nvPr/>
        </p:nvSpPr>
        <p:spPr>
          <a:xfrm>
            <a:off x="0" y="2727345"/>
            <a:ext cx="12192000" cy="646331"/>
          </a:xfrm>
          <a:prstGeom prst="rect">
            <a:avLst/>
          </a:prstGeom>
          <a:noFill/>
        </p:spPr>
        <p:txBody>
          <a:bodyPr wrap="square" rtlCol="0">
            <a:spAutoFit/>
          </a:bodyPr>
          <a:lstStyle/>
          <a:p>
            <a:pPr algn="ctr"/>
            <a:r>
              <a:rPr lang="en-GB" sz="3600" b="1" dirty="0">
                <a:solidFill>
                  <a:schemeClr val="bg1"/>
                </a:solidFill>
                <a:latin typeface="Segoe UI" panose="020B0502040204020203" pitchFamily="34" charset="0"/>
                <a:cs typeface="Segoe UI" panose="020B0502040204020203" pitchFamily="34" charset="0"/>
              </a:rPr>
              <a:t>Data Preparation</a:t>
            </a:r>
          </a:p>
        </p:txBody>
      </p:sp>
      <p:grpSp>
        <p:nvGrpSpPr>
          <p:cNvPr id="3" name="Group 2">
            <a:extLst>
              <a:ext uri="{FF2B5EF4-FFF2-40B4-BE49-F238E27FC236}">
                <a16:creationId xmlns:a16="http://schemas.microsoft.com/office/drawing/2014/main" id="{865F4319-4068-E0E7-3818-E82FC62BE2B3}"/>
              </a:ext>
            </a:extLst>
          </p:cNvPr>
          <p:cNvGrpSpPr/>
          <p:nvPr/>
        </p:nvGrpSpPr>
        <p:grpSpPr>
          <a:xfrm>
            <a:off x="1777312" y="3801840"/>
            <a:ext cx="8728668" cy="2627995"/>
            <a:chOff x="1777313" y="2725055"/>
            <a:chExt cx="8728668" cy="2627995"/>
          </a:xfrm>
        </p:grpSpPr>
        <p:sp>
          <p:nvSpPr>
            <p:cNvPr id="4" name="Rectangle: Rounded Corners 3">
              <a:extLst>
                <a:ext uri="{FF2B5EF4-FFF2-40B4-BE49-F238E27FC236}">
                  <a16:creationId xmlns:a16="http://schemas.microsoft.com/office/drawing/2014/main" id="{C91615F3-BAB8-DE1A-ADF4-56E7AD374BC1}"/>
                </a:ext>
              </a:extLst>
            </p:cNvPr>
            <p:cNvSpPr/>
            <p:nvPr/>
          </p:nvSpPr>
          <p:spPr>
            <a:xfrm>
              <a:off x="1777313" y="2725056"/>
              <a:ext cx="2302180" cy="2627994"/>
            </a:xfrm>
            <a:prstGeom prst="roundRect">
              <a:avLst>
                <a:gd name="adj" fmla="val 9144"/>
              </a:avLst>
            </a:prstGeom>
            <a:solidFill>
              <a:schemeClr val="bg1"/>
            </a:solidFill>
            <a:ln>
              <a:noFill/>
            </a:ln>
            <a:effectLst>
              <a:outerShdw blurRad="127000" sx="102000" sy="102000" algn="ctr"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CE2E0DE6-15BF-07ED-2F71-67AFAC8F3654}"/>
                </a:ext>
              </a:extLst>
            </p:cNvPr>
            <p:cNvSpPr/>
            <p:nvPr/>
          </p:nvSpPr>
          <p:spPr>
            <a:xfrm>
              <a:off x="5000711" y="2725056"/>
              <a:ext cx="2302180" cy="2627994"/>
            </a:xfrm>
            <a:prstGeom prst="roundRect">
              <a:avLst>
                <a:gd name="adj" fmla="val 9144"/>
              </a:avLst>
            </a:prstGeom>
            <a:solidFill>
              <a:schemeClr val="bg1"/>
            </a:solidFill>
            <a:ln>
              <a:noFill/>
            </a:ln>
            <a:effectLst>
              <a:outerShdw blurRad="127000" sx="102000" sy="102000" algn="ctr"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395EC59-59D9-2B20-A729-0415EF9420D2}"/>
                </a:ext>
              </a:extLst>
            </p:cNvPr>
            <p:cNvSpPr/>
            <p:nvPr/>
          </p:nvSpPr>
          <p:spPr>
            <a:xfrm>
              <a:off x="8203801" y="2725055"/>
              <a:ext cx="2302180" cy="2627994"/>
            </a:xfrm>
            <a:prstGeom prst="roundRect">
              <a:avLst>
                <a:gd name="adj" fmla="val 9144"/>
              </a:avLst>
            </a:prstGeom>
            <a:solidFill>
              <a:schemeClr val="bg1"/>
            </a:solidFill>
            <a:ln>
              <a:noFill/>
            </a:ln>
            <a:effectLst>
              <a:outerShdw blurRad="127000" sx="102000" sy="102000" algn="ctr"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82EE8388-673A-F916-5F83-52A92F418764}"/>
                </a:ext>
              </a:extLst>
            </p:cNvPr>
            <p:cNvSpPr txBox="1"/>
            <p:nvPr/>
          </p:nvSpPr>
          <p:spPr>
            <a:xfrm>
              <a:off x="1924176" y="3208056"/>
              <a:ext cx="2008454" cy="1508105"/>
            </a:xfrm>
            <a:prstGeom prst="rect">
              <a:avLst/>
            </a:prstGeom>
            <a:noFill/>
          </p:spPr>
          <p:txBody>
            <a:bodyPr wrap="square">
              <a:spAutoFit/>
            </a:bodyPr>
            <a:lstStyle/>
            <a:p>
              <a:pPr algn="ctr"/>
              <a:r>
                <a:rPr lang="en-GB" b="1" i="0" dirty="0">
                  <a:solidFill>
                    <a:schemeClr val="accent1"/>
                  </a:solidFill>
                  <a:effectLst/>
                  <a:latin typeface="Segoe UI" panose="020B0502040204020203" pitchFamily="34" charset="0"/>
                  <a:cs typeface="Segoe UI" panose="020B0502040204020203" pitchFamily="34" charset="0"/>
                </a:rPr>
                <a:t>Data </a:t>
              </a:r>
            </a:p>
            <a:p>
              <a:pPr algn="ctr"/>
              <a:r>
                <a:rPr lang="en-GB" b="1" i="0" dirty="0">
                  <a:solidFill>
                    <a:schemeClr val="accent1"/>
                  </a:solidFill>
                  <a:effectLst/>
                  <a:latin typeface="Segoe UI" panose="020B0502040204020203" pitchFamily="34" charset="0"/>
                  <a:cs typeface="Segoe UI" panose="020B0502040204020203" pitchFamily="34" charset="0"/>
                </a:rPr>
                <a:t>Selection</a:t>
              </a:r>
            </a:p>
            <a:p>
              <a:pPr algn="ctr">
                <a:spcAft>
                  <a:spcPts val="1200"/>
                </a:spcAft>
              </a:pPr>
              <a:br>
                <a:rPr lang="en-GB" sz="1400" b="0" i="0" dirty="0">
                  <a:solidFill>
                    <a:schemeClr val="tx1">
                      <a:lumMod val="85000"/>
                      <a:lumOff val="15000"/>
                    </a:schemeClr>
                  </a:solidFill>
                  <a:effectLst/>
                  <a:latin typeface="Segoe UI" panose="020B0502040204020203" pitchFamily="34" charset="0"/>
                  <a:cs typeface="Segoe UI" panose="020B0502040204020203" pitchFamily="34" charset="0"/>
                </a:rPr>
              </a:br>
              <a:r>
                <a:rPr lang="en-GB" sz="1400" b="0" i="0" dirty="0">
                  <a:solidFill>
                    <a:schemeClr val="tx1">
                      <a:lumMod val="85000"/>
                      <a:lumOff val="15000"/>
                    </a:schemeClr>
                  </a:solidFill>
                  <a:effectLst/>
                  <a:latin typeface="Segoe UI" panose="020B0502040204020203" pitchFamily="34" charset="0"/>
                  <a:cs typeface="Segoe UI" panose="020B0502040204020203" pitchFamily="34" charset="0"/>
                </a:rPr>
                <a:t>Here I </a:t>
              </a:r>
              <a:r>
                <a:rPr lang="en-US" sz="1400" b="0" i="0" dirty="0">
                  <a:solidFill>
                    <a:srgbClr val="333333"/>
                  </a:solidFill>
                  <a:effectLst/>
                  <a:latin typeface="Segoe UI" panose="020B0502040204020203" pitchFamily="34" charset="0"/>
                  <a:cs typeface="Segoe UI" panose="020B0502040204020203" pitchFamily="34" charset="0"/>
                </a:rPr>
                <a:t>decided the data which I will use in the analysis.</a:t>
              </a:r>
              <a:endParaRPr lang="en-GB"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2DCEA2C-1EC5-64F9-EE77-7CCD4437DB2C}"/>
                </a:ext>
              </a:extLst>
            </p:cNvPr>
            <p:cNvSpPr txBox="1"/>
            <p:nvPr/>
          </p:nvSpPr>
          <p:spPr>
            <a:xfrm>
              <a:off x="5147574" y="3199569"/>
              <a:ext cx="2008454" cy="1661993"/>
            </a:xfrm>
            <a:prstGeom prst="rect">
              <a:avLst/>
            </a:prstGeom>
            <a:noFill/>
          </p:spPr>
          <p:txBody>
            <a:bodyPr wrap="square">
              <a:spAutoFit/>
            </a:bodyPr>
            <a:lstStyle/>
            <a:p>
              <a:pPr algn="ctr">
                <a:spcAft>
                  <a:spcPts val="1200"/>
                </a:spcAft>
              </a:pPr>
              <a:r>
                <a:rPr lang="en-GB" b="1" i="0" dirty="0">
                  <a:solidFill>
                    <a:schemeClr val="accent1"/>
                  </a:solidFill>
                  <a:effectLst/>
                  <a:latin typeface="Segoe UI" panose="020B0502040204020203" pitchFamily="34" charset="0"/>
                  <a:cs typeface="Segoe UI" panose="020B0502040204020203" pitchFamily="34" charset="0"/>
                </a:rPr>
                <a:t>Data </a:t>
              </a:r>
              <a:br>
                <a:rPr lang="en-GB" b="1" i="0" dirty="0">
                  <a:solidFill>
                    <a:schemeClr val="accent1"/>
                  </a:solidFill>
                  <a:effectLst/>
                  <a:latin typeface="Segoe UI" panose="020B0502040204020203" pitchFamily="34" charset="0"/>
                  <a:cs typeface="Segoe UI" panose="020B0502040204020203" pitchFamily="34" charset="0"/>
                </a:rPr>
              </a:br>
              <a:r>
                <a:rPr lang="en-GB" b="1" i="0" dirty="0">
                  <a:solidFill>
                    <a:schemeClr val="accent1"/>
                  </a:solidFill>
                  <a:effectLst/>
                  <a:latin typeface="Segoe UI" panose="020B0502040204020203" pitchFamily="34" charset="0"/>
                  <a:cs typeface="Segoe UI" panose="020B0502040204020203" pitchFamily="34" charset="0"/>
                </a:rPr>
                <a:t>Cleaning</a:t>
              </a:r>
              <a:endParaRPr lang="en-GB" b="1" dirty="0">
                <a:solidFill>
                  <a:schemeClr val="accent1"/>
                </a:solidFill>
                <a:latin typeface="Segoe UI" panose="020B0502040204020203" pitchFamily="34" charset="0"/>
                <a:cs typeface="Segoe UI" panose="020B0502040204020203" pitchFamily="34" charset="0"/>
              </a:endParaRPr>
            </a:p>
            <a:p>
              <a:pPr algn="ctr">
                <a:spcAft>
                  <a:spcPts val="1200"/>
                </a:spcAft>
              </a:pPr>
              <a:r>
                <a:rPr lang="en-GB" sz="1400" b="0" i="0" dirty="0">
                  <a:solidFill>
                    <a:schemeClr val="tx1">
                      <a:lumMod val="85000"/>
                      <a:lumOff val="15000"/>
                    </a:schemeClr>
                  </a:solidFill>
                  <a:effectLst/>
                  <a:latin typeface="Segoe UI" panose="020B0502040204020203" pitchFamily="34" charset="0"/>
                  <a:cs typeface="Segoe UI" panose="020B0502040204020203" pitchFamily="34" charset="0"/>
                </a:rPr>
                <a:t>Missing values where handled and irrelevant columns were removed.  </a:t>
              </a:r>
              <a:endParaRPr lang="en-GB"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6554927D-6C71-9329-A83A-5F3CE6978579}"/>
                </a:ext>
              </a:extLst>
            </p:cNvPr>
            <p:cNvSpPr txBox="1"/>
            <p:nvPr/>
          </p:nvSpPr>
          <p:spPr>
            <a:xfrm>
              <a:off x="8441959" y="3199568"/>
              <a:ext cx="1825867" cy="1877437"/>
            </a:xfrm>
            <a:prstGeom prst="rect">
              <a:avLst/>
            </a:prstGeom>
            <a:noFill/>
          </p:spPr>
          <p:txBody>
            <a:bodyPr wrap="square">
              <a:spAutoFit/>
            </a:bodyPr>
            <a:lstStyle/>
            <a:p>
              <a:pPr algn="ctr">
                <a:spcAft>
                  <a:spcPts val="1200"/>
                </a:spcAft>
              </a:pPr>
              <a:r>
                <a:rPr lang="en-GB" b="1" i="0" dirty="0">
                  <a:solidFill>
                    <a:schemeClr val="accent1"/>
                  </a:solidFill>
                  <a:effectLst/>
                  <a:latin typeface="Segoe UI" panose="020B0502040204020203" pitchFamily="34" charset="0"/>
                  <a:cs typeface="Segoe UI" panose="020B0502040204020203" pitchFamily="34" charset="0"/>
                </a:rPr>
                <a:t>Data Formatting</a:t>
              </a:r>
              <a:endParaRPr lang="en-GB" b="1" dirty="0">
                <a:solidFill>
                  <a:schemeClr val="accent1"/>
                </a:solidFill>
                <a:latin typeface="Segoe UI" panose="020B0502040204020203" pitchFamily="34" charset="0"/>
                <a:cs typeface="Segoe UI" panose="020B0502040204020203" pitchFamily="34" charset="0"/>
              </a:endParaRPr>
            </a:p>
            <a:p>
              <a:pPr algn="ctr">
                <a:spcAft>
                  <a:spcPts val="1200"/>
                </a:spcAft>
              </a:pPr>
              <a:r>
                <a:rPr lang="en-US" sz="1400" dirty="0">
                  <a:solidFill>
                    <a:srgbClr val="333333"/>
                  </a:solidFill>
                  <a:latin typeface="Segoe UI" panose="020B0502040204020203" pitchFamily="34" charset="0"/>
                  <a:cs typeface="Segoe UI" panose="020B0502040204020203" pitchFamily="34" charset="0"/>
                </a:rPr>
                <a:t>Made s</a:t>
              </a:r>
              <a:r>
                <a:rPr lang="en-US" sz="1400" b="0" i="0" dirty="0">
                  <a:solidFill>
                    <a:srgbClr val="333333"/>
                  </a:solidFill>
                  <a:effectLst/>
                  <a:latin typeface="Segoe UI" panose="020B0502040204020203" pitchFamily="34" charset="0"/>
                  <a:cs typeface="Segoe UI" panose="020B0502040204020203" pitchFamily="34" charset="0"/>
                </a:rPr>
                <a:t>yntactic modifications to the data without changing its meaning</a:t>
              </a:r>
              <a:r>
                <a:rPr lang="en-US" sz="1400" b="0" i="0" dirty="0">
                  <a:solidFill>
                    <a:srgbClr val="333333"/>
                  </a:solidFill>
                  <a:effectLst/>
                  <a:latin typeface="-apple-system"/>
                </a:rPr>
                <a:t>.</a:t>
              </a:r>
              <a:endParaRPr lang="en-GB"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564534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C79C8A-9F4C-E36E-957C-188E716DFA21}"/>
              </a:ext>
            </a:extLst>
          </p:cNvPr>
          <p:cNvGrpSpPr/>
          <p:nvPr/>
        </p:nvGrpSpPr>
        <p:grpSpPr>
          <a:xfrm>
            <a:off x="1785260" y="165463"/>
            <a:ext cx="9805849" cy="6026331"/>
            <a:chOff x="1407438" y="3076578"/>
            <a:chExt cx="4177437" cy="5468788"/>
          </a:xfrm>
        </p:grpSpPr>
        <p:sp>
          <p:nvSpPr>
            <p:cNvPr id="3" name="TextBox 2">
              <a:extLst>
                <a:ext uri="{FF2B5EF4-FFF2-40B4-BE49-F238E27FC236}">
                  <a16:creationId xmlns:a16="http://schemas.microsoft.com/office/drawing/2014/main" id="{1B476434-98AC-5EE4-FAB0-2EF992939CED}"/>
                </a:ext>
              </a:extLst>
            </p:cNvPr>
            <p:cNvSpPr txBox="1"/>
            <p:nvPr/>
          </p:nvSpPr>
          <p:spPr>
            <a:xfrm>
              <a:off x="1407438" y="3076578"/>
              <a:ext cx="4177437" cy="586534"/>
            </a:xfrm>
            <a:prstGeom prst="rect">
              <a:avLst/>
            </a:prstGeom>
            <a:noFill/>
          </p:spPr>
          <p:txBody>
            <a:bodyPr wrap="square" rtlCol="0">
              <a:spAutoFit/>
            </a:bodyPr>
            <a:lstStyle/>
            <a:p>
              <a:pPr algn="ctr"/>
              <a:r>
                <a:rPr lang="en-GB" sz="3600" b="1" i="0" dirty="0">
                  <a:solidFill>
                    <a:schemeClr val="accent1"/>
                  </a:solidFill>
                  <a:effectLst/>
                  <a:latin typeface="Segoe UI" panose="020B0502040204020203" pitchFamily="34" charset="0"/>
                  <a:cs typeface="Segoe UI" panose="020B0502040204020203" pitchFamily="34" charset="0"/>
                </a:rPr>
                <a:t>Recommendations</a:t>
              </a:r>
              <a:endParaRPr lang="en-GB" sz="3600" b="1" dirty="0">
                <a:solidFill>
                  <a:schemeClr val="accent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515C8BA-F737-B53A-E106-EDF275ED33D2}"/>
                </a:ext>
              </a:extLst>
            </p:cNvPr>
            <p:cNvSpPr txBox="1"/>
            <p:nvPr/>
          </p:nvSpPr>
          <p:spPr>
            <a:xfrm>
              <a:off x="1467825" y="3722909"/>
              <a:ext cx="4117050" cy="4822457"/>
            </a:xfrm>
            <a:prstGeom prst="rect">
              <a:avLst/>
            </a:prstGeom>
            <a:noFill/>
          </p:spPr>
          <p:txBody>
            <a:bodyPr wrap="square" rtlCol="0">
              <a:spAutoFit/>
            </a:bodyPr>
            <a:lstStyle/>
            <a:p>
              <a:pPr>
                <a:lnSpc>
                  <a:spcPct val="150000"/>
                </a:lnSpc>
              </a:pPr>
              <a:r>
                <a:rPr lang="en-US" sz="1600" dirty="0">
                  <a:latin typeface="Segoe UI" panose="020B0502040204020203" pitchFamily="34" charset="0"/>
                  <a:cs typeface="Segoe UI" panose="020B0502040204020203" pitchFamily="34" charset="0"/>
                </a:rPr>
                <a:t>Here are the key recommendations for the company based on the analysis made:</a:t>
              </a:r>
            </a:p>
            <a:p>
              <a:pPr marL="285750" indent="-285750">
                <a:lnSpc>
                  <a:spcPct val="150000"/>
                </a:lnSpc>
                <a:buFont typeface="Wingdings" panose="05000000000000000000" pitchFamily="2" charset="2"/>
                <a:buChar char="ü"/>
              </a:pPr>
              <a:r>
                <a:rPr lang="en-US" sz="1600" dirty="0">
                  <a:latin typeface="Segoe UI" panose="020B0502040204020203" pitchFamily="34" charset="0"/>
                  <a:cs typeface="Segoe UI" panose="020B0502040204020203" pitchFamily="34" charset="0"/>
                </a:rPr>
                <a:t>The company should consider purchasing aircrafts manufactured by Embraer because they were not involved in as many fatal injuries in accidents compared to other aircraft makes.</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Additionally, they are fuel-efficient, versatile, and well-suited for regional and short-haul operations.</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285750" indent="-285750">
                <a:lnSpc>
                  <a:spcPct val="150000"/>
                </a:lnSpc>
                <a:buFont typeface="Wingdings" panose="05000000000000000000" pitchFamily="2" charset="2"/>
                <a:buChar char="ü"/>
              </a:pPr>
              <a:r>
                <a:rPr lang="en-US" sz="1600" dirty="0">
                  <a:latin typeface="Segoe UI" panose="020B0502040204020203" pitchFamily="34" charset="0"/>
                  <a:cs typeface="Segoe UI" panose="020B0502040204020203" pitchFamily="34" charset="0"/>
                </a:rPr>
                <a:t>The company should also consider purchasing aircrafts manufactured by Airbus as they did not suffered fewer accidents leading to fatal injuries compared to other aircraft makes.</a:t>
              </a:r>
              <a:br>
                <a:rPr lang="en-GB" sz="1600" dirty="0">
                  <a:solidFill>
                    <a:schemeClr val="tx1">
                      <a:lumMod val="85000"/>
                      <a:lumOff val="15000"/>
                    </a:schemeClr>
                  </a:solidFill>
                  <a:latin typeface="Segoe UI" panose="020B0502040204020203" pitchFamily="34" charset="0"/>
                  <a:cs typeface="Segoe UI" panose="020B0502040204020203" pitchFamily="34" charset="0"/>
                </a:rPr>
              </a:br>
              <a:r>
                <a:rPr lang="en-GB" sz="1600" dirty="0">
                  <a:solidFill>
                    <a:schemeClr val="tx1">
                      <a:lumMod val="85000"/>
                      <a:lumOff val="15000"/>
                    </a:schemeClr>
                  </a:solidFill>
                  <a:latin typeface="Segoe UI" panose="020B0502040204020203" pitchFamily="34" charset="0"/>
                  <a:cs typeface="Segoe UI" panose="020B0502040204020203" pitchFamily="34" charset="0"/>
                </a:rPr>
                <a:t>Moreover, they are </a:t>
              </a:r>
              <a:r>
                <a:rPr lang="en-US" sz="1600" dirty="0">
                  <a:solidFill>
                    <a:schemeClr val="tx1">
                      <a:lumMod val="85000"/>
                      <a:lumOff val="15000"/>
                    </a:schemeClr>
                  </a:solidFill>
                  <a:latin typeface="Segoe UI" panose="020B0502040204020203" pitchFamily="34" charset="0"/>
                  <a:cs typeface="Segoe UI" panose="020B0502040204020203" pitchFamily="34" charset="0"/>
                </a:rPr>
                <a:t>renowned for r</a:t>
              </a:r>
              <a:r>
                <a:rPr lang="en-US" sz="1600" dirty="0">
                  <a:latin typeface="Segoe UI" panose="020B0502040204020203" pitchFamily="34" charset="0"/>
                  <a:cs typeface="Segoe UI" panose="020B0502040204020203" pitchFamily="34" charset="0"/>
                </a:rPr>
                <a:t>eliability, fuel-efficiency, and short-haul commercial flights.</a:t>
              </a:r>
            </a:p>
            <a:p>
              <a:pPr marL="285750" indent="-285750">
                <a:lnSpc>
                  <a:spcPct val="150000"/>
                </a:lnSpc>
                <a:buFont typeface="Wingdings" panose="05000000000000000000" pitchFamily="2" charset="2"/>
                <a:buChar char="ü"/>
              </a:pPr>
              <a:endParaRPr lang="en-US" sz="1600" dirty="0">
                <a:latin typeface="Segoe UI" panose="020B0502040204020203" pitchFamily="34" charset="0"/>
                <a:cs typeface="Segoe UI" panose="020B0502040204020203" pitchFamily="34" charset="0"/>
              </a:endParaRPr>
            </a:p>
            <a:p>
              <a:pPr marL="285750" indent="-285750">
                <a:lnSpc>
                  <a:spcPct val="150000"/>
                </a:lnSpc>
                <a:buFont typeface="Wingdings" panose="05000000000000000000" pitchFamily="2" charset="2"/>
                <a:buChar char="ü"/>
              </a:pPr>
              <a:r>
                <a:rPr lang="en-US" sz="1600" dirty="0">
                  <a:latin typeface="Segoe UI" panose="020B0502040204020203" pitchFamily="34" charset="0"/>
                  <a:cs typeface="Segoe UI" panose="020B0502040204020203" pitchFamily="34" charset="0"/>
                </a:rPr>
                <a:t>The company should consider purchasing twin-engine or quad-engine aircraft as they did not suffer as many accidents as single-engine aircraft, and they are commonly used today.</a:t>
              </a:r>
            </a:p>
            <a:p>
              <a:pPr marL="285750" indent="-285750">
                <a:lnSpc>
                  <a:spcPct val="150000"/>
                </a:lnSpc>
                <a:buFont typeface="Wingdings" panose="05000000000000000000" pitchFamily="2" charset="2"/>
                <a:buChar char="ü"/>
              </a:pPr>
              <a:endParaRPr lang="en-US" sz="1600" dirty="0">
                <a:latin typeface="Segoe UI" panose="020B0502040204020203" pitchFamily="34" charset="0"/>
                <a:cs typeface="Segoe UI" panose="020B0502040204020203" pitchFamily="34" charset="0"/>
              </a:endParaRPr>
            </a:p>
            <a:p>
              <a:pPr marL="285750" indent="-285750">
                <a:lnSpc>
                  <a:spcPct val="150000"/>
                </a:lnSpc>
                <a:buFont typeface="Wingdings" panose="05000000000000000000" pitchFamily="2" charset="2"/>
                <a:buChar char="ü"/>
              </a:pPr>
              <a:r>
                <a:rPr lang="en-US" sz="1600" dirty="0">
                  <a:latin typeface="Segoe UI" panose="020B0502040204020203" pitchFamily="34" charset="0"/>
                  <a:cs typeface="Segoe UI" panose="020B0502040204020203" pitchFamily="34" charset="0"/>
                </a:rPr>
                <a:t>The company should also consider selecting aircraft models with proven reliability and strong manufacturer support.</a:t>
              </a:r>
            </a:p>
          </p:txBody>
        </p:sp>
      </p:grpSp>
      <p:sp>
        <p:nvSpPr>
          <p:cNvPr id="12" name="Rectangle 11">
            <a:extLst>
              <a:ext uri="{FF2B5EF4-FFF2-40B4-BE49-F238E27FC236}">
                <a16:creationId xmlns:a16="http://schemas.microsoft.com/office/drawing/2014/main" id="{CBFA63C2-6E3A-589D-0DBF-B2D6DE5CCA2F}"/>
              </a:ext>
            </a:extLst>
          </p:cNvPr>
          <p:cNvSpPr/>
          <p:nvPr/>
        </p:nvSpPr>
        <p:spPr>
          <a:xfrm>
            <a:off x="1" y="0"/>
            <a:ext cx="152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7170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878C8C-E556-086A-7552-331D75D9EC8C}"/>
              </a:ext>
            </a:extLst>
          </p:cNvPr>
          <p:cNvSpPr/>
          <p:nvPr/>
        </p:nvSpPr>
        <p:spPr>
          <a:xfrm flipH="1">
            <a:off x="0" y="-1"/>
            <a:ext cx="12192002"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8FB7233-F65D-AB74-133B-2484F5D2A550}"/>
              </a:ext>
            </a:extLst>
          </p:cNvPr>
          <p:cNvPicPr>
            <a:picLocks noChangeAspect="1"/>
          </p:cNvPicPr>
          <p:nvPr/>
        </p:nvPicPr>
        <p:blipFill>
          <a:blip r:embed="rId2"/>
          <a:stretch>
            <a:fillRect/>
          </a:stretch>
        </p:blipFill>
        <p:spPr>
          <a:xfrm>
            <a:off x="1701574" y="1970464"/>
            <a:ext cx="8788852" cy="4438878"/>
          </a:xfrm>
          <a:prstGeom prst="rect">
            <a:avLst/>
          </a:prstGeom>
        </p:spPr>
      </p:pic>
      <p:sp>
        <p:nvSpPr>
          <p:cNvPr id="8" name="TextBox 7">
            <a:extLst>
              <a:ext uri="{FF2B5EF4-FFF2-40B4-BE49-F238E27FC236}">
                <a16:creationId xmlns:a16="http://schemas.microsoft.com/office/drawing/2014/main" id="{16E7CA0F-CD3E-59FF-95F1-E5CD87C74619}"/>
              </a:ext>
            </a:extLst>
          </p:cNvPr>
          <p:cNvSpPr txBox="1"/>
          <p:nvPr/>
        </p:nvSpPr>
        <p:spPr>
          <a:xfrm>
            <a:off x="269966" y="570329"/>
            <a:ext cx="11834948" cy="1200329"/>
          </a:xfrm>
          <a:prstGeom prst="rect">
            <a:avLst/>
          </a:prstGeom>
          <a:noFill/>
        </p:spPr>
        <p:txBody>
          <a:bodyPr wrap="square" rtlCol="0">
            <a:spAutoFit/>
          </a:bodyPr>
          <a:lstStyle/>
          <a:p>
            <a:pPr algn="ctr"/>
            <a:r>
              <a:rPr lang="en-GB" sz="3200" b="1" dirty="0">
                <a:solidFill>
                  <a:schemeClr val="bg1"/>
                </a:solidFill>
                <a:latin typeface="Segoe UI" panose="020B0502040204020203" pitchFamily="34" charset="0"/>
                <a:cs typeface="Segoe UI" panose="020B0502040204020203" pitchFamily="34" charset="0"/>
              </a:rPr>
              <a:t>Total Fatal Injuries By Aircraft Make</a:t>
            </a:r>
          </a:p>
          <a:p>
            <a:br>
              <a:rPr lang="en-GB" sz="2000" b="1" dirty="0">
                <a:solidFill>
                  <a:schemeClr val="bg1"/>
                </a:solidFill>
                <a:latin typeface="Segoe UI" panose="020B0502040204020203" pitchFamily="34" charset="0"/>
                <a:cs typeface="Segoe UI" panose="020B0502040204020203" pitchFamily="34" charset="0"/>
              </a:rPr>
            </a:br>
            <a:r>
              <a:rPr lang="en-GB" sz="2000" dirty="0">
                <a:solidFill>
                  <a:schemeClr val="bg1"/>
                </a:solidFill>
                <a:latin typeface="Segoe UI" panose="020B0502040204020203" pitchFamily="34" charset="0"/>
                <a:cs typeface="Segoe UI" panose="020B0502040204020203" pitchFamily="34" charset="0"/>
              </a:rPr>
              <a:t>The visualization shows the number of fatal injuries suffered per aircraft make</a:t>
            </a:r>
          </a:p>
        </p:txBody>
      </p:sp>
    </p:spTree>
    <p:extLst>
      <p:ext uri="{BB962C8B-B14F-4D97-AF65-F5344CB8AC3E}">
        <p14:creationId xmlns:p14="http://schemas.microsoft.com/office/powerpoint/2010/main" val="21789099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930A5-ABA0-9E44-F361-A1DFDF09041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9C9CF6-60CD-DFA8-2837-5FF6F4831CD6}"/>
              </a:ext>
            </a:extLst>
          </p:cNvPr>
          <p:cNvSpPr/>
          <p:nvPr/>
        </p:nvSpPr>
        <p:spPr>
          <a:xfrm flipH="1">
            <a:off x="0" y="-1"/>
            <a:ext cx="12192002"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6430A17-A3C3-11D1-529B-D77D2A349316}"/>
              </a:ext>
            </a:extLst>
          </p:cNvPr>
          <p:cNvSpPr txBox="1"/>
          <p:nvPr/>
        </p:nvSpPr>
        <p:spPr>
          <a:xfrm>
            <a:off x="269966" y="570329"/>
            <a:ext cx="11834948" cy="1200329"/>
          </a:xfrm>
          <a:prstGeom prst="rect">
            <a:avLst/>
          </a:prstGeom>
          <a:noFill/>
        </p:spPr>
        <p:txBody>
          <a:bodyPr wrap="square" rtlCol="0">
            <a:spAutoFit/>
          </a:bodyPr>
          <a:lstStyle/>
          <a:p>
            <a:pPr algn="ctr"/>
            <a:r>
              <a:rPr lang="en-GB" sz="3200" b="1" dirty="0">
                <a:solidFill>
                  <a:schemeClr val="bg1"/>
                </a:solidFill>
                <a:latin typeface="Segoe UI" panose="020B0502040204020203" pitchFamily="34" charset="0"/>
                <a:cs typeface="Segoe UI" panose="020B0502040204020203" pitchFamily="34" charset="0"/>
              </a:rPr>
              <a:t>Total Fatal Injuries By Year</a:t>
            </a:r>
          </a:p>
          <a:p>
            <a:br>
              <a:rPr lang="en-GB" sz="2000" b="1" dirty="0">
                <a:solidFill>
                  <a:schemeClr val="bg1"/>
                </a:solidFill>
                <a:latin typeface="Segoe UI" panose="020B0502040204020203" pitchFamily="34" charset="0"/>
                <a:cs typeface="Segoe UI" panose="020B0502040204020203" pitchFamily="34" charset="0"/>
              </a:rPr>
            </a:br>
            <a:r>
              <a:rPr lang="en-GB" sz="2000" dirty="0">
                <a:solidFill>
                  <a:schemeClr val="bg1"/>
                </a:solidFill>
                <a:latin typeface="Segoe UI" panose="020B0502040204020203" pitchFamily="34" charset="0"/>
                <a:cs typeface="Segoe UI" panose="020B0502040204020203" pitchFamily="34" charset="0"/>
              </a:rPr>
              <a:t>The visualization shows the number of fatal injuries suffered per year</a:t>
            </a:r>
          </a:p>
        </p:txBody>
      </p:sp>
      <p:pic>
        <p:nvPicPr>
          <p:cNvPr id="3" name="Picture 2">
            <a:extLst>
              <a:ext uri="{FF2B5EF4-FFF2-40B4-BE49-F238E27FC236}">
                <a16:creationId xmlns:a16="http://schemas.microsoft.com/office/drawing/2014/main" id="{764E5D69-F2E4-7498-3AF2-D4066D08635D}"/>
              </a:ext>
            </a:extLst>
          </p:cNvPr>
          <p:cNvPicPr>
            <a:picLocks noChangeAspect="1"/>
          </p:cNvPicPr>
          <p:nvPr/>
        </p:nvPicPr>
        <p:blipFill>
          <a:blip r:embed="rId2"/>
          <a:stretch>
            <a:fillRect/>
          </a:stretch>
        </p:blipFill>
        <p:spPr>
          <a:xfrm>
            <a:off x="1567543" y="1949788"/>
            <a:ext cx="9187544" cy="4633891"/>
          </a:xfrm>
          <a:prstGeom prst="rect">
            <a:avLst/>
          </a:prstGeom>
        </p:spPr>
      </p:pic>
    </p:spTree>
    <p:extLst>
      <p:ext uri="{BB962C8B-B14F-4D97-AF65-F5344CB8AC3E}">
        <p14:creationId xmlns:p14="http://schemas.microsoft.com/office/powerpoint/2010/main" val="27856717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7240E-AE13-3071-D3D8-64E8DB50541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31DAE7D-DFDE-A9EE-722A-F4C25A551FDD}"/>
              </a:ext>
            </a:extLst>
          </p:cNvPr>
          <p:cNvSpPr/>
          <p:nvPr/>
        </p:nvSpPr>
        <p:spPr>
          <a:xfrm flipH="1">
            <a:off x="0" y="-1"/>
            <a:ext cx="12192002"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9176942-7D0E-BFF0-8971-BBE2F4E4EEF1}"/>
              </a:ext>
            </a:extLst>
          </p:cNvPr>
          <p:cNvSpPr txBox="1"/>
          <p:nvPr/>
        </p:nvSpPr>
        <p:spPr>
          <a:xfrm>
            <a:off x="269966" y="570329"/>
            <a:ext cx="11834948" cy="1200329"/>
          </a:xfrm>
          <a:prstGeom prst="rect">
            <a:avLst/>
          </a:prstGeom>
          <a:noFill/>
        </p:spPr>
        <p:txBody>
          <a:bodyPr wrap="square" rtlCol="0">
            <a:spAutoFit/>
          </a:bodyPr>
          <a:lstStyle/>
          <a:p>
            <a:pPr algn="ctr"/>
            <a:r>
              <a:rPr lang="en-GB" sz="3200" b="1" dirty="0">
                <a:solidFill>
                  <a:schemeClr val="bg1"/>
                </a:solidFill>
                <a:latin typeface="Segoe UI" panose="020B0502040204020203" pitchFamily="34" charset="0"/>
                <a:cs typeface="Segoe UI" panose="020B0502040204020203" pitchFamily="34" charset="0"/>
              </a:rPr>
              <a:t>Total Fatal Injuries By Number of Engines</a:t>
            </a:r>
          </a:p>
          <a:p>
            <a:br>
              <a:rPr lang="en-GB" sz="2000" b="1" dirty="0">
                <a:solidFill>
                  <a:schemeClr val="bg1"/>
                </a:solidFill>
                <a:latin typeface="Segoe UI" panose="020B0502040204020203" pitchFamily="34" charset="0"/>
                <a:cs typeface="Segoe UI" panose="020B0502040204020203" pitchFamily="34" charset="0"/>
              </a:rPr>
            </a:br>
            <a:r>
              <a:rPr lang="en-GB" sz="2000" dirty="0">
                <a:solidFill>
                  <a:schemeClr val="bg1"/>
                </a:solidFill>
                <a:latin typeface="Segoe UI" panose="020B0502040204020203" pitchFamily="34" charset="0"/>
                <a:cs typeface="Segoe UI" panose="020B0502040204020203" pitchFamily="34" charset="0"/>
              </a:rPr>
              <a:t>The visualization shows the number of fatal injuries suffered per the number of engines in an aircraft</a:t>
            </a:r>
          </a:p>
        </p:txBody>
      </p:sp>
      <p:pic>
        <p:nvPicPr>
          <p:cNvPr id="3" name="Picture 2">
            <a:extLst>
              <a:ext uri="{FF2B5EF4-FFF2-40B4-BE49-F238E27FC236}">
                <a16:creationId xmlns:a16="http://schemas.microsoft.com/office/drawing/2014/main" id="{A6E18C32-B32F-B85F-2F57-24B6B8E74E06}"/>
              </a:ext>
            </a:extLst>
          </p:cNvPr>
          <p:cNvPicPr>
            <a:picLocks noChangeAspect="1"/>
          </p:cNvPicPr>
          <p:nvPr/>
        </p:nvPicPr>
        <p:blipFill>
          <a:blip r:embed="rId2"/>
          <a:stretch>
            <a:fillRect/>
          </a:stretch>
        </p:blipFill>
        <p:spPr>
          <a:xfrm>
            <a:off x="1602376" y="2069279"/>
            <a:ext cx="9135293" cy="4490099"/>
          </a:xfrm>
          <a:prstGeom prst="rect">
            <a:avLst/>
          </a:prstGeom>
        </p:spPr>
      </p:pic>
    </p:spTree>
    <p:extLst>
      <p:ext uri="{BB962C8B-B14F-4D97-AF65-F5344CB8AC3E}">
        <p14:creationId xmlns:p14="http://schemas.microsoft.com/office/powerpoint/2010/main" val="30993558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44546A"/>
      </a:dk2>
      <a:lt2>
        <a:srgbClr val="E7E6E6"/>
      </a:lt2>
      <a:accent1>
        <a:srgbClr val="264D73"/>
      </a:accent1>
      <a:accent2>
        <a:srgbClr val="006C4D"/>
      </a:accent2>
      <a:accent3>
        <a:srgbClr val="D4AE41"/>
      </a:accent3>
      <a:accent4>
        <a:srgbClr val="C61F3B"/>
      </a:accent4>
      <a:accent5>
        <a:srgbClr val="956B99"/>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500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Light</vt:lpstr>
      <vt:lpstr>Segoe</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Felix Mwendwa</cp:lastModifiedBy>
  <cp:revision>157</cp:revision>
  <dcterms:created xsi:type="dcterms:W3CDTF">2023-08-11T14:52:15Z</dcterms:created>
  <dcterms:modified xsi:type="dcterms:W3CDTF">2024-12-01T20:49:33Z</dcterms:modified>
</cp:coreProperties>
</file>