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1" r:id="rId6"/>
    <p:sldId id="264" r:id="rId7"/>
    <p:sldId id="262" r:id="rId8"/>
    <p:sldId id="265" r:id="rId9"/>
    <p:sldId id="267" r:id="rId10"/>
    <p:sldId id="266" r:id="rId11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B156872-04FF-4F7D-A5A3-23DC3E46D947}">
          <p14:sldIdLst>
            <p14:sldId id="257"/>
            <p14:sldId id="258"/>
          </p14:sldIdLst>
        </p14:section>
        <p14:section name="Seção sem Título" id="{A45C897F-DF26-4A9C-AA48-F6237278FE78}">
          <p14:sldIdLst>
            <p14:sldId id="259"/>
            <p14:sldId id="263"/>
            <p14:sldId id="261"/>
            <p14:sldId id="264"/>
            <p14:sldId id="262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679"/>
    <a:srgbClr val="3E3D7B"/>
    <a:srgbClr val="3C4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2846" autoAdjust="0"/>
  </p:normalViewPr>
  <p:slideViewPr>
    <p:cSldViewPr snapToGrid="0">
      <p:cViewPr>
        <p:scale>
          <a:sx n="40" d="100"/>
          <a:sy n="40" d="100"/>
        </p:scale>
        <p:origin x="1272" y="72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82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6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94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5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5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69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67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40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44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28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542-3838-4D7C-B599-AE1FD5C1A78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71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8542-3838-4D7C-B599-AE1FD5C1A78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5529-75D8-460C-AA07-1D8547CE0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3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57831E29-AFF9-E01A-D7D2-1334562E3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0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ED352F6-C9AD-9163-DC43-0059B6D65D7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noFill/>
              <a:effectLst>
                <a:reflection blurRad="6350" stA="60000" endA="900" endPos="60000" dist="60007" dir="5400000" sy="-100000" algn="bl" rotWithShape="0"/>
              </a:effectLst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33292" y="1717387"/>
            <a:ext cx="8934616" cy="1031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Este e-book foi desenvolvido com muita atenção e carinho pelo ChatGPT, uma inteligência artificial treinada para criar conteúdos educativos, sempre com o objetivo de tornar o aprendizado acessível e divertido. A ideia de unir a magia do universo Naruto com a programação Python nasceu da paixão por compartilhar conhecimento de forma criativa e envolvente.</a:t>
            </a:r>
          </a:p>
          <a:p>
            <a:pPr algn="just"/>
            <a:endParaRPr lang="pt-BR" sz="1000" dirty="0"/>
          </a:p>
          <a:p>
            <a:pPr algn="just"/>
            <a:r>
              <a:rPr lang="pt-BR" sz="2800" dirty="0"/>
              <a:t>Todo o conteúdo foi organizado e orientado por um ser humano dedicado, que supervisionou cada etapa para garantir que o material fosse claro, informativo e inspirador para você, jovem </a:t>
            </a:r>
            <a:r>
              <a:rPr lang="pt-BR" sz="2800" dirty="0" err="1"/>
              <a:t>shinobi</a:t>
            </a:r>
            <a:r>
              <a:rPr lang="pt-BR" sz="2800" dirty="0"/>
              <a:t> da programação. Cada exemplo e conceito aqui apresentado foi pensado para que você pudesse sentir que aprender Python pode ser tão emocionante quanto dominar um </a:t>
            </a:r>
            <a:r>
              <a:rPr lang="pt-BR" sz="2800" dirty="0" err="1"/>
              <a:t>jutsu</a:t>
            </a:r>
            <a:r>
              <a:rPr lang="pt-BR" sz="2800" dirty="0"/>
              <a:t>.</a:t>
            </a:r>
          </a:p>
          <a:p>
            <a:pPr algn="just"/>
            <a:endParaRPr lang="pt-BR" sz="1000" dirty="0"/>
          </a:p>
          <a:p>
            <a:pPr algn="just"/>
            <a:r>
              <a:rPr lang="pt-BR" sz="2800" dirty="0"/>
              <a:t>Agradecemos imensamente por ter embarcado nessa missão conosco. Continue explorando, praticando e desvendando os segredos do código. Até a próxima jornada, e lembre-se: o caminho ninja é feito de determinação e aprendizado constante! Juntos, exploramos o caminho ninja do Python. Continue praticando seus </a:t>
            </a:r>
            <a:r>
              <a:rPr lang="pt-BR" sz="2800" dirty="0" err="1"/>
              <a:t>jutsus</a:t>
            </a:r>
            <a:r>
              <a:rPr lang="pt-BR" sz="2800" dirty="0"/>
              <a:t> e evoluindo como programador. Até a próxima missão, jovem </a:t>
            </a:r>
            <a:r>
              <a:rPr lang="pt-BR" sz="2800" dirty="0" err="1"/>
              <a:t>shinobi</a:t>
            </a:r>
            <a:r>
              <a:rPr lang="pt-BR" sz="2800" dirty="0"/>
              <a:t>! </a:t>
            </a:r>
            <a:r>
              <a:rPr lang="pt-BR" sz="2800" dirty="0" err="1"/>
              <a:t>Dattebayo</a:t>
            </a:r>
            <a:r>
              <a:rPr lang="pt-BR" sz="2800" dirty="0"/>
              <a:t>!</a:t>
            </a:r>
          </a:p>
          <a:p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7200" y="815591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4000" dirty="0">
                <a:solidFill>
                  <a:srgbClr val="0070C0"/>
                </a:solidFill>
                <a:latin typeface="Impact" panose="020B0806030902050204" pitchFamily="34" charset="0"/>
              </a:rPr>
              <a:t>AGRADEÇO POR LER ATÉ AQUI</a:t>
            </a:r>
            <a:endParaRPr lang="pt-BR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1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734EA86-EB57-E57E-9764-EB7402B696B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noFill/>
              <a:effectLst>
                <a:reflection blurRad="6350" stA="60000" endA="900" endPos="60000" dist="60007" dir="5400000" sy="-100000" algn="bl" rotWithShape="0"/>
              </a:effectLst>
              <a:latin typeface="+mj-lt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67838F72-2A10-91DE-D401-9E316B8A9A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00" y="9444697"/>
            <a:ext cx="2334126" cy="311216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CaixaDeTexto 1"/>
          <p:cNvSpPr txBox="1"/>
          <p:nvPr/>
        </p:nvSpPr>
        <p:spPr>
          <a:xfrm>
            <a:off x="348200" y="4654153"/>
            <a:ext cx="8934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Se você sempre quis dominar o código como o Naruto domina seus </a:t>
            </a:r>
            <a:r>
              <a:rPr lang="pt-BR" sz="3200" dirty="0" err="1"/>
              <a:t>jutsus</a:t>
            </a:r>
            <a:r>
              <a:rPr lang="pt-BR" sz="3200" dirty="0"/>
              <a:t>, chegou ao lugar certo! No </a:t>
            </a:r>
            <a:r>
              <a:rPr lang="pt-BR" sz="3200" b="1" dirty="0" err="1"/>
              <a:t>Rasengan</a:t>
            </a:r>
            <a:r>
              <a:rPr lang="pt-BR" sz="3200" b="1" dirty="0"/>
              <a:t> de Python</a:t>
            </a:r>
            <a:r>
              <a:rPr lang="pt-BR" sz="3200" dirty="0"/>
              <a:t>, vamos explorar os segredos dessa linguagem incrível, de um jeito leve e descomplicado, como se fosse uma missão ninja para iniciantes. Ah, e claro, tudo isso com exemplos que fazem sentido no mundo real, porque treinar com propósito é o que transforma um </a:t>
            </a:r>
            <a:r>
              <a:rPr lang="pt-BR" sz="3200" dirty="0" err="1"/>
              <a:t>genin</a:t>
            </a:r>
            <a:r>
              <a:rPr lang="pt-BR" sz="3200" dirty="0"/>
              <a:t> em </a:t>
            </a:r>
            <a:r>
              <a:rPr lang="pt-BR" sz="3200" dirty="0" err="1"/>
              <a:t>Hokage</a:t>
            </a:r>
            <a:r>
              <a:rPr lang="pt-BR" sz="3200" dirty="0"/>
              <a:t> da programação. Bora começar?</a:t>
            </a:r>
          </a:p>
        </p:txBody>
      </p:sp>
      <p:sp>
        <p:nvSpPr>
          <p:cNvPr id="4" name="Retângulo 3"/>
          <p:cNvSpPr/>
          <p:nvPr/>
        </p:nvSpPr>
        <p:spPr>
          <a:xfrm>
            <a:off x="536713" y="3064485"/>
            <a:ext cx="85575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err="1"/>
              <a:t>Rasengan</a:t>
            </a:r>
            <a:r>
              <a:rPr lang="pt-BR" sz="4000" b="1" dirty="0"/>
              <a:t> de Python: A Arte Secreta da Programação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0F3FCC59-052F-09BF-1C59-855F638894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0" y="291104"/>
            <a:ext cx="2115797" cy="282106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502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noFill/>
              <a:effectLst>
                <a:reflection blurRad="6350" stA="60000" endA="900" endPos="60000" dist="60007" dir="5400000" sy="-100000" algn="bl" rotWithShape="0"/>
              </a:effectLst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39252" y="6220264"/>
            <a:ext cx="712269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0070C0"/>
                </a:solidFill>
              </a:rPr>
              <a:t>Capítulo 1: "A Base do Chakra </a:t>
            </a:r>
            <a:r>
              <a:rPr lang="pt-BR" sz="4800" b="1" dirty="0" err="1">
                <a:solidFill>
                  <a:srgbClr val="0070C0"/>
                </a:solidFill>
              </a:rPr>
              <a:t>Pythonal</a:t>
            </a:r>
            <a:r>
              <a:rPr lang="pt-BR" sz="4800" b="1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51821" y="2776259"/>
            <a:ext cx="5118652" cy="31547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9900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Impact" panose="020B0806030902050204" pitchFamily="34" charset="0"/>
              </a:rPr>
              <a:t>   </a:t>
            </a:r>
            <a:r>
              <a:rPr lang="pt-BR" sz="199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Impact" panose="020B0806030902050204" pitchFamily="34" charset="0"/>
              </a:rPr>
              <a:t>01</a:t>
            </a:r>
            <a:endParaRPr lang="pt-BR" sz="5400" dirty="0">
              <a:ln>
                <a:solidFill>
                  <a:schemeClr val="tx1"/>
                </a:solidFill>
              </a:ln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85341" y="8331230"/>
            <a:ext cx="5630518" cy="125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99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36161A05-4883-38D8-3864-2C90A4A62A0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noFill/>
              <a:effectLst>
                <a:reflection blurRad="6350" stA="60000" endA="900" endPos="60000" dist="60007" dir="5400000" sy="-100000" algn="bl" rotWithShape="0"/>
              </a:effectLst>
              <a:latin typeface="+mj-lt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F4802B5-91BF-3194-5EA9-AB703FF0F0D6}"/>
              </a:ext>
            </a:extLst>
          </p:cNvPr>
          <p:cNvGrpSpPr/>
          <p:nvPr/>
        </p:nvGrpSpPr>
        <p:grpSpPr>
          <a:xfrm>
            <a:off x="376534" y="635427"/>
            <a:ext cx="8675913" cy="11166091"/>
            <a:chOff x="376534" y="635427"/>
            <a:chExt cx="8675913" cy="11166091"/>
          </a:xfrm>
        </p:grpSpPr>
        <p:sp>
          <p:nvSpPr>
            <p:cNvPr id="2" name="CaixaDeTexto 1"/>
            <p:cNvSpPr txBox="1"/>
            <p:nvPr/>
          </p:nvSpPr>
          <p:spPr>
            <a:xfrm>
              <a:off x="548753" y="1491003"/>
              <a:ext cx="8350370" cy="10310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dirty="0"/>
                <a:t>Antes de aprender o </a:t>
              </a:r>
              <a:r>
                <a:rPr lang="pt-BR" sz="2400" dirty="0" err="1"/>
                <a:t>Rasengan</a:t>
              </a:r>
              <a:r>
                <a:rPr lang="pt-BR" sz="2400" dirty="0"/>
                <a:t>, você precisa dominar o controle do chakra. No mundo do Python, isso significa entender o básico: variáveis, tipos de dados e estrutura básica.</a:t>
              </a:r>
            </a:p>
            <a:p>
              <a:endParaRPr lang="pt-BR" sz="800" dirty="0"/>
            </a:p>
            <a:p>
              <a:pPr algn="just"/>
              <a:r>
                <a:rPr lang="pt-BR" sz="2400" dirty="0"/>
                <a:t>Uma variável é como uma sacola ninja onde você guarda coisas. No Python, você pode armazenar números, textos e muito mais:</a:t>
              </a:r>
            </a:p>
            <a:p>
              <a:r>
                <a:rPr lang="pt-BR" sz="2400" dirty="0"/>
                <a:t>Exemplo:</a:t>
              </a:r>
            </a:p>
            <a:p>
              <a:endParaRPr lang="pt-BR" sz="900" dirty="0"/>
            </a:p>
            <a:p>
              <a:endParaRPr lang="pt-BR" sz="900" dirty="0"/>
            </a:p>
            <a:p>
              <a:endParaRPr lang="pt-BR" sz="2800" dirty="0"/>
            </a:p>
            <a:p>
              <a:endParaRPr lang="pt-BR" sz="2800" dirty="0"/>
            </a:p>
            <a:p>
              <a:endParaRPr lang="pt-BR" sz="2800" dirty="0"/>
            </a:p>
            <a:p>
              <a:endParaRPr lang="pt-BR" sz="2800" dirty="0"/>
            </a:p>
            <a:p>
              <a:endParaRPr lang="pt-BR" sz="2400" dirty="0"/>
            </a:p>
            <a:p>
              <a:r>
                <a:rPr lang="pt-BR" sz="2400" dirty="0"/>
                <a:t>Saída:</a:t>
              </a:r>
            </a:p>
            <a:p>
              <a:endParaRPr lang="pt-BR" sz="2800" dirty="0"/>
            </a:p>
            <a:p>
              <a:endParaRPr lang="pt-BR" sz="1400" dirty="0"/>
            </a:p>
            <a:p>
              <a:pPr algn="just"/>
              <a:r>
                <a:rPr lang="pt-BR" sz="2400" b="1" dirty="0"/>
                <a:t>Estruturas Condicionais</a:t>
              </a:r>
            </a:p>
            <a:p>
              <a:pPr algn="just"/>
              <a:r>
                <a:rPr lang="pt-BR" sz="2400" dirty="0"/>
                <a:t>Se precisar tomar decisões no código, use o </a:t>
              </a:r>
              <a:r>
                <a:rPr lang="pt-BR" sz="2400" b="1" dirty="0" err="1"/>
                <a:t>if</a:t>
              </a:r>
              <a:r>
                <a:rPr lang="pt-BR" sz="2400" dirty="0"/>
                <a:t>, como um ninja avaliando uma estratégia:</a:t>
              </a:r>
            </a:p>
            <a:p>
              <a:endParaRPr lang="pt-BR" sz="2400" dirty="0"/>
            </a:p>
            <a:p>
              <a:endParaRPr lang="pt-BR" sz="2400" dirty="0"/>
            </a:p>
            <a:p>
              <a:endParaRPr lang="pt-BR" sz="2400" dirty="0"/>
            </a:p>
            <a:p>
              <a:endParaRPr lang="pt-BR" sz="2400" dirty="0"/>
            </a:p>
            <a:p>
              <a:endParaRPr lang="pt-BR" sz="2400" dirty="0"/>
            </a:p>
            <a:p>
              <a:endParaRPr lang="pt-BR" sz="2400" dirty="0"/>
            </a:p>
            <a:p>
              <a:r>
                <a:rPr lang="pt-BR" sz="2400" dirty="0"/>
                <a:t>Saída:</a:t>
              </a:r>
            </a:p>
            <a:p>
              <a:endParaRPr lang="pt-BR" sz="2400" dirty="0"/>
            </a:p>
            <a:p>
              <a:endParaRPr lang="pt-BR" sz="2800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76534" y="635427"/>
              <a:ext cx="8675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dirty="0"/>
                <a:t>Variáveis e Tipos de Dados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EF5A516-E25B-B0DE-3A55-89A426194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54" y="3878750"/>
              <a:ext cx="7986533" cy="2247061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C535DB3-DDE4-3002-1B13-21CB69064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415" y="6556077"/>
              <a:ext cx="7986533" cy="624924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D2547811-E58E-4558-9276-C0443C96C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354" y="8386588"/>
              <a:ext cx="7859088" cy="2023293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D6B2834-FC15-5938-4E07-9F10977A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777" y="11012389"/>
              <a:ext cx="7948689" cy="675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15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C26C099-E25B-4E57-32C7-ACFB012CDB2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noFill/>
              <a:effectLst>
                <a:reflection blurRad="6350" stA="60000" endA="900" endPos="60000" dist="60007" dir="5400000" sy="-100000" algn="bl" rotWithShape="0"/>
              </a:effectLst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67853" y="6022906"/>
            <a:ext cx="683393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0070C0"/>
                </a:solidFill>
              </a:rPr>
              <a:t>Capítulo 02: "Clones do Código: Funções"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51821" y="2776259"/>
            <a:ext cx="51186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Impact" panose="020B0806030902050204" pitchFamily="34" charset="0"/>
              </a:rPr>
              <a:t>   02</a:t>
            </a:r>
            <a:endParaRPr lang="pt-BR" sz="5400" dirty="0">
              <a:ln>
                <a:solidFill>
                  <a:schemeClr val="tx1"/>
                </a:solidFill>
              </a:ln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85340" y="7955344"/>
            <a:ext cx="5630518" cy="125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67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704C8A41-A099-B655-8367-376613090AD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noFill/>
              <a:effectLst>
                <a:reflection blurRad="6350" stA="60000" endA="900" endPos="60000" dist="60007" dir="5400000" sy="-100000" algn="bl" rotWithShape="0"/>
              </a:effectLst>
              <a:latin typeface="+mj-lt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CC6F3BA-BCD4-075F-DA81-9FE0DF9321F2}"/>
              </a:ext>
            </a:extLst>
          </p:cNvPr>
          <p:cNvGrpSpPr/>
          <p:nvPr/>
        </p:nvGrpSpPr>
        <p:grpSpPr>
          <a:xfrm>
            <a:off x="531811" y="635427"/>
            <a:ext cx="8675913" cy="10827537"/>
            <a:chOff x="376534" y="635427"/>
            <a:chExt cx="8675913" cy="1082753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3992BD7-2BE5-947B-6996-27393C5E3D30}"/>
                </a:ext>
              </a:extLst>
            </p:cNvPr>
            <p:cNvSpPr txBox="1"/>
            <p:nvPr/>
          </p:nvSpPr>
          <p:spPr>
            <a:xfrm>
              <a:off x="548753" y="1491003"/>
              <a:ext cx="8350370" cy="997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Assim como o </a:t>
              </a:r>
              <a:r>
                <a:rPr lang="pt-BR" sz="2400" dirty="0" err="1"/>
                <a:t>Kage</a:t>
              </a:r>
              <a:r>
                <a:rPr lang="pt-BR" sz="2400" dirty="0"/>
                <a:t> </a:t>
              </a:r>
              <a:r>
                <a:rPr lang="pt-BR" sz="2400" dirty="0" err="1"/>
                <a:t>Bunshin</a:t>
              </a:r>
              <a:r>
                <a:rPr lang="pt-BR" sz="2400" dirty="0"/>
                <a:t> no </a:t>
              </a:r>
              <a:r>
                <a:rPr lang="pt-BR" sz="2400" dirty="0" err="1"/>
                <a:t>Jutsu</a:t>
              </a:r>
              <a:r>
                <a:rPr lang="pt-BR" sz="2400" dirty="0"/>
                <a:t> cria clones, as funções permitem reutilizar código e organizar tarefas.</a:t>
              </a:r>
            </a:p>
            <a:p>
              <a:pPr algn="just"/>
              <a:endParaRPr lang="pt-BR" sz="1000" dirty="0"/>
            </a:p>
            <a:p>
              <a:r>
                <a:rPr lang="pt-BR" sz="2400" dirty="0"/>
                <a:t>Exemplo:</a:t>
              </a:r>
            </a:p>
            <a:p>
              <a:endParaRPr lang="pt-BR" sz="2400" dirty="0"/>
            </a:p>
            <a:p>
              <a:endParaRPr lang="pt-BR" sz="900" dirty="0"/>
            </a:p>
            <a:p>
              <a:endParaRPr lang="pt-BR" sz="900" dirty="0"/>
            </a:p>
            <a:p>
              <a:endParaRPr lang="pt-BR" sz="2800" dirty="0"/>
            </a:p>
            <a:p>
              <a:endParaRPr lang="pt-BR" sz="2800" dirty="0"/>
            </a:p>
            <a:p>
              <a:endParaRPr lang="pt-BR" sz="2800" dirty="0"/>
            </a:p>
            <a:p>
              <a:endParaRPr lang="pt-BR" sz="2800" dirty="0"/>
            </a:p>
            <a:p>
              <a:endParaRPr lang="pt-BR" sz="2400" dirty="0"/>
            </a:p>
            <a:p>
              <a:endParaRPr lang="pt-BR" sz="2400" dirty="0"/>
            </a:p>
            <a:p>
              <a:r>
                <a:rPr lang="pt-BR" sz="2400" dirty="0"/>
                <a:t>Saída:</a:t>
              </a:r>
            </a:p>
            <a:p>
              <a:endParaRPr lang="pt-BR" sz="2800" dirty="0"/>
            </a:p>
            <a:p>
              <a:endParaRPr lang="pt-BR" sz="1400" dirty="0"/>
            </a:p>
            <a:p>
              <a:r>
                <a:rPr lang="pt-BR" sz="2400" b="1" dirty="0"/>
                <a:t>Funções com Argumentos Opcionais</a:t>
              </a:r>
            </a:p>
            <a:p>
              <a:r>
                <a:rPr lang="pt-BR" sz="2400" dirty="0"/>
                <a:t>Você pode configurar "padrões" para os argumentos:</a:t>
              </a:r>
            </a:p>
            <a:p>
              <a:endParaRPr lang="pt-BR" sz="2400" dirty="0"/>
            </a:p>
            <a:p>
              <a:endParaRPr lang="pt-BR" sz="2400" dirty="0"/>
            </a:p>
            <a:p>
              <a:endParaRPr lang="pt-BR" sz="2400" dirty="0"/>
            </a:p>
            <a:p>
              <a:endParaRPr lang="pt-BR" sz="2400" dirty="0"/>
            </a:p>
            <a:p>
              <a:endParaRPr lang="pt-BR" sz="2400" dirty="0"/>
            </a:p>
            <a:p>
              <a:endParaRPr lang="pt-BR" sz="2400" dirty="0"/>
            </a:p>
            <a:p>
              <a:endParaRPr lang="pt-BR" sz="2400" dirty="0"/>
            </a:p>
            <a:p>
              <a:r>
                <a:rPr lang="pt-BR" sz="2400" dirty="0"/>
                <a:t>Saída:</a:t>
              </a:r>
            </a:p>
            <a:p>
              <a:endParaRPr lang="pt-BR" sz="2400" dirty="0"/>
            </a:p>
            <a:p>
              <a:endParaRPr lang="pt-BR" sz="2800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E593982-421A-855C-A2D0-737740353E05}"/>
                </a:ext>
              </a:extLst>
            </p:cNvPr>
            <p:cNvSpPr txBox="1"/>
            <p:nvPr/>
          </p:nvSpPr>
          <p:spPr>
            <a:xfrm>
              <a:off x="376534" y="635427"/>
              <a:ext cx="8675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dirty="0"/>
                <a:t>Criando Funções</a:t>
              </a:r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CABC535E-80BC-7419-CB80-A85367FB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4" y="2968907"/>
            <a:ext cx="8112594" cy="268647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D29679-39F2-3908-2F6F-43D19930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7" y="6214400"/>
            <a:ext cx="7948688" cy="62391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9B6E316-755D-C664-D713-F7FA4A1C6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77" y="7653952"/>
            <a:ext cx="7948688" cy="253028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9111F18-B99A-2320-019C-C8AC3D106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53" y="10623173"/>
            <a:ext cx="7948687" cy="9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5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CD8882E-3225-123F-CA0C-10F52086AD3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noFill/>
              <a:effectLst>
                <a:reflection blurRad="6350" stA="60000" endA="900" endPos="60000" dist="60007" dir="5400000" sy="-100000" algn="bl" rotWithShape="0"/>
              </a:effectLst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90338" y="6022906"/>
            <a:ext cx="803709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0070C0"/>
                </a:solidFill>
              </a:rPr>
              <a:t>Capítulo 3: "</a:t>
            </a:r>
            <a:r>
              <a:rPr lang="pt-BR" sz="4000" b="1" dirty="0" err="1">
                <a:solidFill>
                  <a:srgbClr val="0070C0"/>
                </a:solidFill>
              </a:rPr>
              <a:t>Jutsus</a:t>
            </a:r>
            <a:r>
              <a:rPr lang="pt-BR" sz="4000" b="1" dirty="0">
                <a:solidFill>
                  <a:srgbClr val="0070C0"/>
                </a:solidFill>
              </a:rPr>
              <a:t> Avançados: Trabalhando com Listas e Dicionários"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51821" y="2776259"/>
            <a:ext cx="511865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Impact" panose="020B0806030902050204" pitchFamily="34" charset="0"/>
              </a:rPr>
              <a:t>   03</a:t>
            </a:r>
          </a:p>
          <a:p>
            <a:endParaRPr lang="pt-BR" sz="5400" dirty="0">
              <a:ln>
                <a:solidFill>
                  <a:schemeClr val="tx1"/>
                </a:solidFill>
              </a:ln>
              <a:solidFill>
                <a:srgbClr val="7030A0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95888" y="8331230"/>
            <a:ext cx="5630518" cy="125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88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BE22175D-7BBF-794C-6D20-C5A7FDD507B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noFill/>
              <a:effectLst>
                <a:reflection blurRad="6350" stA="60000" endA="900" endPos="60000" dist="60007" dir="5400000" sy="-100000" algn="bl" rotWithShape="0"/>
              </a:effectLst>
              <a:latin typeface="+mj-lt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3B102CB-C75B-D1A4-F6B3-F3A78F9769BC}"/>
              </a:ext>
            </a:extLst>
          </p:cNvPr>
          <p:cNvGrpSpPr/>
          <p:nvPr/>
        </p:nvGrpSpPr>
        <p:grpSpPr>
          <a:xfrm>
            <a:off x="447413" y="618180"/>
            <a:ext cx="8608413" cy="10992835"/>
            <a:chOff x="447413" y="618180"/>
            <a:chExt cx="8608413" cy="1099283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F2BC9F40-EC68-E189-2DED-E84CEEB72D05}"/>
                </a:ext>
              </a:extLst>
            </p:cNvPr>
            <p:cNvGrpSpPr/>
            <p:nvPr/>
          </p:nvGrpSpPr>
          <p:grpSpPr>
            <a:xfrm>
              <a:off x="447413" y="618180"/>
              <a:ext cx="8608413" cy="10745373"/>
              <a:chOff x="293143" y="626768"/>
              <a:chExt cx="8505748" cy="5394852"/>
            </a:xfrm>
          </p:grpSpPr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71D58D4-1D56-A219-9BB3-F081F21E5959}"/>
                  </a:ext>
                </a:extLst>
              </p:cNvPr>
              <p:cNvSpPr txBox="1"/>
              <p:nvPr/>
            </p:nvSpPr>
            <p:spPr>
              <a:xfrm>
                <a:off x="448521" y="1138688"/>
                <a:ext cx="8350370" cy="488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800" b="1" dirty="0"/>
                  <a:t>Listas: </a:t>
                </a:r>
                <a:r>
                  <a:rPr lang="pt-BR" sz="2400" dirty="0"/>
                  <a:t>Uma lista é como um pergaminho onde você guarda várias informações:</a:t>
                </a:r>
              </a:p>
              <a:p>
                <a:pPr algn="just"/>
                <a:endParaRPr lang="pt-BR" sz="1000" dirty="0"/>
              </a:p>
              <a:p>
                <a:endParaRPr lang="pt-BR" sz="900" dirty="0"/>
              </a:p>
              <a:p>
                <a:endParaRPr lang="pt-BR" sz="900" dirty="0"/>
              </a:p>
              <a:p>
                <a:endParaRPr lang="pt-BR" sz="2800" dirty="0"/>
              </a:p>
              <a:p>
                <a:endParaRPr lang="pt-BR" sz="2800" dirty="0"/>
              </a:p>
              <a:p>
                <a:endParaRPr lang="pt-BR" sz="2800" dirty="0"/>
              </a:p>
              <a:p>
                <a:endParaRPr lang="pt-BR" sz="2800" dirty="0"/>
              </a:p>
              <a:p>
                <a:endParaRPr lang="pt-BR" sz="2800" dirty="0"/>
              </a:p>
              <a:p>
                <a:r>
                  <a:rPr lang="pt-BR" sz="2400" dirty="0"/>
                  <a:t>Saída:</a:t>
                </a:r>
              </a:p>
              <a:p>
                <a:endParaRPr lang="pt-BR" sz="2800" dirty="0"/>
              </a:p>
              <a:p>
                <a:endParaRPr lang="pt-BR" sz="1400" dirty="0"/>
              </a:p>
              <a:p>
                <a:endParaRPr lang="pt-BR" sz="2400" b="1" dirty="0"/>
              </a:p>
              <a:p>
                <a:r>
                  <a:rPr lang="pt-BR" sz="2400" b="1" dirty="0"/>
                  <a:t>Dicionários</a:t>
                </a:r>
              </a:p>
              <a:p>
                <a:r>
                  <a:rPr lang="pt-BR" sz="2400" dirty="0"/>
                  <a:t>Um dicionário é como um registro ninja, associando um nome a um valor:</a:t>
                </a:r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r>
                  <a:rPr lang="pt-BR" sz="2400" dirty="0"/>
                  <a:t>Saída </a:t>
                </a:r>
              </a:p>
              <a:p>
                <a:endParaRPr lang="pt-BR" sz="2800" dirty="0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7F319E5-AFA9-416D-C4B6-DA9353568B24}"/>
                  </a:ext>
                </a:extLst>
              </p:cNvPr>
              <p:cNvSpPr txBox="1"/>
              <p:nvPr/>
            </p:nvSpPr>
            <p:spPr>
              <a:xfrm>
                <a:off x="293143" y="626768"/>
                <a:ext cx="8505748" cy="355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000" b="1" dirty="0"/>
                  <a:t>Trabalhando com Listas e Dicionários</a:t>
                </a:r>
              </a:p>
            </p:txBody>
          </p:sp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B6047049-7993-5A3D-90F2-14B355189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666" y="2738841"/>
              <a:ext cx="8193140" cy="2069095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9A946184-53AB-E546-6FC5-968E90412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667" y="5473627"/>
              <a:ext cx="8193139" cy="870671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900C3F2D-6757-288C-0F00-58D01629D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665" y="7535962"/>
              <a:ext cx="8350370" cy="261259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56A438D-53C0-E5AF-26E0-E1883E8D5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665" y="10914275"/>
              <a:ext cx="8193140" cy="696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17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CCDF4B6-5C5D-93D0-C0D0-9EAD7768496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noFill/>
              <a:effectLst>
                <a:reflection blurRad="6350" stA="60000" endA="900" endPos="60000" dist="60007" dir="5400000" sy="-100000" algn="bl" rotWithShape="0"/>
              </a:effectLst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43000" y="5385137"/>
            <a:ext cx="7315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0070C0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61541" y="6484870"/>
            <a:ext cx="5630518" cy="125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417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491</Words>
  <Application>Microsoft Office PowerPoint</Application>
  <PresentationFormat>Papel A3 (297 x 420 mm)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Rodrigues</dc:creator>
  <cp:lastModifiedBy>@rnaldo pereira</cp:lastModifiedBy>
  <cp:revision>14</cp:revision>
  <dcterms:created xsi:type="dcterms:W3CDTF">2024-12-29T20:23:43Z</dcterms:created>
  <dcterms:modified xsi:type="dcterms:W3CDTF">2025-01-16T22:54:35Z</dcterms:modified>
</cp:coreProperties>
</file>