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notesMasterIdLst>
    <p:notesMasterId r:id="rId5"/>
  </p:notesMasterIdLst>
  <p:sldIdLst>
    <p:sldId id="261" r:id="rId2"/>
    <p:sldId id="292" r:id="rId3"/>
    <p:sldId id="302" r:id="rId4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B00"/>
    <a:srgbClr val="A9177F"/>
    <a:srgbClr val="EC06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81003"/>
  </p:normalViewPr>
  <p:slideViewPr>
    <p:cSldViewPr snapToGrid="0" snapToObjects="1">
      <p:cViewPr varScale="1">
        <p:scale>
          <a:sx n="91" d="100"/>
          <a:sy n="91" d="100"/>
        </p:scale>
        <p:origin x="113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D7454-4E99-D048-9F9C-0D0C1E37B00E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ACC95-260E-5742-926F-2D216D20A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79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ACC95-260E-5742-926F-2D216D20A6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78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https://www.toptal.com/designers/product-design/design-problem-statement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ACC95-260E-5742-926F-2D216D20A66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918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FB4A96-8F99-4712-921D-46F8343B16C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8443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10/31/20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614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95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091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624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400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50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963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010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34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72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65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10/31/20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81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2" r:id="rId10"/>
    <p:sldLayoutId id="214748372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2C82FF8-D37B-A049-9E0F-1C062378BE4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4375"/>
            <a:ext cx="12472415" cy="83157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F41982-5E92-6C4D-897C-A20758EC17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469" y="2436385"/>
            <a:ext cx="11548532" cy="4229305"/>
          </a:xfrm>
        </p:spPr>
        <p:txBody>
          <a:bodyPr anchor="t">
            <a:normAutofit/>
          </a:bodyPr>
          <a:lstStyle/>
          <a:p>
            <a:r>
              <a:rPr lang="en-US" sz="11500" dirty="0">
                <a:solidFill>
                  <a:schemeClr val="bg1"/>
                </a:solidFill>
              </a:rPr>
              <a:t>Design</a:t>
            </a:r>
            <a:r>
              <a:rPr lang="en-US" sz="11500" dirty="0"/>
              <a:t> </a:t>
            </a:r>
            <a:br>
              <a:rPr lang="en-US" sz="11500" dirty="0"/>
            </a:br>
            <a:r>
              <a:rPr lang="en-US" sz="1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Thinking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B5ABA20-1CD1-C74F-AD16-0BD6F27056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339" y="5796725"/>
            <a:ext cx="10908792" cy="548640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By </a:t>
            </a:r>
            <a:r>
              <a:rPr lang="en-US" sz="2400" b="1" dirty="0" err="1">
                <a:solidFill>
                  <a:schemeClr val="bg1"/>
                </a:solidFill>
              </a:rPr>
              <a:t>Jarazet</a:t>
            </a:r>
            <a:r>
              <a:rPr lang="en-US" sz="2400" b="1" dirty="0">
                <a:solidFill>
                  <a:schemeClr val="bg1"/>
                </a:solidFill>
              </a:rPr>
              <a:t> Altamirano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601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2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5780AD"/>
          </a:solidFill>
          <a:ln w="38100" cap="rnd">
            <a:solidFill>
              <a:srgbClr val="5780AD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98" y="-104244"/>
            <a:ext cx="12996189" cy="6962244"/>
          </a:xfrm>
        </p:spPr>
      </p:pic>
    </p:spTree>
    <p:extLst>
      <p:ext uri="{BB962C8B-B14F-4D97-AF65-F5344CB8AC3E}">
        <p14:creationId xmlns:p14="http://schemas.microsoft.com/office/powerpoint/2010/main" val="3925241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" name="Rectangle 2047"/>
          <p:cNvSpPr/>
          <p:nvPr/>
        </p:nvSpPr>
        <p:spPr>
          <a:xfrm>
            <a:off x="2645075" y="158772"/>
            <a:ext cx="62071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e Hand"/>
                <a:ea typeface="+mn-ea"/>
                <a:cs typeface="+mn-cs"/>
              </a:rPr>
              <a:t>Challenge Definition /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A5AB"/>
                </a:solidFill>
                <a:effectLst/>
                <a:uLnTx/>
                <a:uFillTx/>
                <a:latin typeface="The Hand"/>
                <a:ea typeface="+mn-ea"/>
                <a:cs typeface="+mn-cs"/>
              </a:rPr>
              <a:t>“C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srgbClr val="00A5AB"/>
                </a:solidFill>
                <a:effectLst/>
                <a:uLnTx/>
                <a:uFillTx/>
                <a:latin typeface="The Hand"/>
                <a:ea typeface="+mn-ea"/>
                <a:cs typeface="+mn-cs"/>
              </a:rPr>
              <a:t>D”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A5AB"/>
                </a:solidFill>
                <a:effectLst/>
                <a:uLnTx/>
                <a:uFillTx/>
                <a:latin typeface="The Hand"/>
                <a:ea typeface="+mn-ea"/>
                <a:cs typeface="+mn-cs"/>
              </a:rPr>
              <a:t> Canvas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A5AB"/>
              </a:solidFill>
              <a:effectLst/>
              <a:uLnTx/>
              <a:uFillTx/>
              <a:latin typeface="The Hand"/>
              <a:ea typeface="+mn-ea"/>
              <a:cs typeface="+mn-cs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 flipH="1" flipV="1">
            <a:off x="6599271" y="3604411"/>
            <a:ext cx="5592729" cy="32428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6609934" y="0"/>
            <a:ext cx="5582066" cy="359171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0" y="0"/>
            <a:ext cx="5274375" cy="360480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0" y="3531803"/>
            <a:ext cx="5018898" cy="339547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0723" y="1699943"/>
            <a:ext cx="27682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e Hand"/>
                <a:ea typeface="+mn-ea"/>
                <a:cs typeface="+mn-cs"/>
              </a:rPr>
              <a:t>3. Define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he Hand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A5AB"/>
                </a:solidFill>
                <a:effectLst/>
                <a:uLnTx/>
                <a:uFillTx/>
                <a:latin typeface="The Hand"/>
                <a:ea typeface="+mn-ea"/>
                <a:cs typeface="+mn-cs"/>
              </a:rPr>
              <a:t>How might we 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e Hand"/>
                <a:ea typeface="+mn-ea"/>
                <a:cs typeface="+mn-cs"/>
              </a:rPr>
              <a:t>convert the needs into opportunities?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he Hand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57006" y="242759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e Hand"/>
                <a:ea typeface="+mn-ea"/>
                <a:cs typeface="+mn-cs"/>
              </a:rPr>
              <a:t>     </a:t>
            </a:r>
          </a:p>
        </p:txBody>
      </p:sp>
      <p:sp>
        <p:nvSpPr>
          <p:cNvPr id="2049" name="Rectangle 2048"/>
          <p:cNvSpPr/>
          <p:nvPr/>
        </p:nvSpPr>
        <p:spPr>
          <a:xfrm>
            <a:off x="3398271" y="685733"/>
            <a:ext cx="570054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287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The Hand"/>
              </a:rPr>
              <a:t>1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e Hand"/>
                <a:ea typeface="+mn-ea"/>
                <a:cs typeface="+mn-cs"/>
              </a:rPr>
              <a:t>. </a:t>
            </a:r>
            <a:r>
              <a:rPr lang="en-US" b="1" dirty="0">
                <a:solidFill>
                  <a:prstClr val="black"/>
                </a:solidFill>
                <a:latin typeface="The Hand"/>
              </a:rPr>
              <a:t>Understand</a:t>
            </a:r>
            <a:endParaRPr lang="en-US" sz="1400" b="1" dirty="0">
              <a:solidFill>
                <a:schemeClr val="accent2"/>
              </a:solidFill>
            </a:endParaRPr>
          </a:p>
          <a:p>
            <a:pPr marL="102870" lvl="0">
              <a:defRPr/>
            </a:pPr>
            <a:r>
              <a:rPr lang="en-US" sz="1600" dirty="0">
                <a:solidFill>
                  <a:prstClr val="black"/>
                </a:solidFill>
              </a:rPr>
              <a:t>Gap between the current state &amp; the desired state:</a:t>
            </a:r>
            <a:r>
              <a:rPr lang="en-US" sz="1600" b="1" dirty="0">
                <a:solidFill>
                  <a:schemeClr val="accent2"/>
                </a:solidFill>
              </a:rPr>
              <a:t> Pains</a:t>
            </a:r>
          </a:p>
          <a:p>
            <a:pPr marL="102870" lvl="0">
              <a:defRPr/>
            </a:pPr>
            <a:r>
              <a:rPr lang="en-US" sz="1400" dirty="0"/>
              <a:t> </a:t>
            </a:r>
          </a:p>
          <a:p>
            <a:pPr marL="102870">
              <a:defRPr/>
            </a:pPr>
            <a:endParaRPr lang="en-US" sz="1400" dirty="0"/>
          </a:p>
          <a:p>
            <a:pPr marL="445770" indent="-342900">
              <a:buFontTx/>
              <a:buAutoNum type="arabicPeriod"/>
              <a:defRPr/>
            </a:pPr>
            <a:endParaRPr lang="en-US" sz="1400" dirty="0"/>
          </a:p>
          <a:p>
            <a:pPr marL="102870">
              <a:defRPr/>
            </a:pPr>
            <a:endParaRPr lang="en-US" sz="1400" dirty="0"/>
          </a:p>
          <a:p>
            <a:pPr marL="102870"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he Hand"/>
              <a:ea typeface="+mn-ea"/>
              <a:cs typeface="+mn-c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024870" y="2419737"/>
            <a:ext cx="4167129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287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e Hand"/>
                <a:ea typeface="+mn-ea"/>
                <a:cs typeface="+mn-cs"/>
              </a:rPr>
              <a:t>4. Reframe</a:t>
            </a:r>
          </a:p>
          <a:p>
            <a:pPr marL="10287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e Hand"/>
                <a:ea typeface="+mn-ea"/>
                <a:cs typeface="+mn-cs"/>
              </a:rPr>
              <a:t>Zoom out of the challenge:</a:t>
            </a:r>
            <a:r>
              <a:rPr lang="en-US" sz="1600" dirty="0">
                <a:solidFill>
                  <a:prstClr val="black"/>
                </a:solidFill>
                <a:latin typeface="The Hand"/>
              </a:rPr>
              <a:t>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A5AB"/>
                </a:solidFill>
                <a:effectLst/>
                <a:uLnTx/>
                <a:uFillTx/>
                <a:latin typeface="The Hand"/>
                <a:ea typeface="+mn-ea"/>
                <a:cs typeface="+mn-cs"/>
              </a:rPr>
              <a:t>Ask</a:t>
            </a:r>
            <a:r>
              <a:rPr kumimoji="0" lang="en-US" sz="1600" b="1" i="0" u="none" strike="noStrike" kern="1200" cap="none" spc="0" normalizeH="0" noProof="0" dirty="0">
                <a:ln>
                  <a:noFill/>
                </a:ln>
                <a:solidFill>
                  <a:srgbClr val="00A5AB"/>
                </a:solidFill>
                <a:effectLst/>
                <a:uLnTx/>
                <a:uFillTx/>
                <a:latin typeface="The Hand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A5AB"/>
                </a:solidFill>
                <a:effectLst/>
                <a:uLnTx/>
                <a:uFillTx/>
                <a:latin typeface="The Hand"/>
                <a:ea typeface="+mn-ea"/>
                <a:cs typeface="+mn-cs"/>
              </a:rPr>
              <a:t>What if? </a:t>
            </a:r>
          </a:p>
          <a:p>
            <a:pPr marL="10287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noProof="0" dirty="0">
              <a:solidFill>
                <a:prstClr val="black"/>
              </a:solidFill>
              <a:latin typeface="The Hand"/>
            </a:endParaRPr>
          </a:p>
          <a:p>
            <a:pPr marL="10287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he Hand"/>
              <a:ea typeface="+mn-ea"/>
              <a:cs typeface="+mn-cs"/>
            </a:endParaRPr>
          </a:p>
        </p:txBody>
      </p:sp>
      <p:sp>
        <p:nvSpPr>
          <p:cNvPr id="52" name="Google Shape;278;p4"/>
          <p:cNvSpPr txBox="1"/>
          <p:nvPr/>
        </p:nvSpPr>
        <p:spPr>
          <a:xfrm>
            <a:off x="10447078" y="1035227"/>
            <a:ext cx="1010156" cy="240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ckwel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ckwell"/>
                <a:ea typeface="Rockwell"/>
                <a:cs typeface="Rockwell"/>
                <a:sym typeface="Rockwell"/>
              </a:rPr>
              <a:t>Expand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he Hand"/>
              <a:ea typeface="+mn-ea"/>
              <a:cs typeface="+mn-cs"/>
            </a:endParaRPr>
          </a:p>
        </p:txBody>
      </p:sp>
      <p:pic>
        <p:nvPicPr>
          <p:cNvPr id="53" name="Picture 2" descr="See the source ima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43" r="55706" b="7364"/>
          <a:stretch/>
        </p:blipFill>
        <p:spPr bwMode="auto">
          <a:xfrm>
            <a:off x="6521243" y="2755362"/>
            <a:ext cx="1190093" cy="1646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See the source ima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0643" b="16020"/>
          <a:stretch/>
        </p:blipFill>
        <p:spPr bwMode="auto">
          <a:xfrm>
            <a:off x="3989566" y="2663898"/>
            <a:ext cx="1515440" cy="1661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3989566" y="4325325"/>
            <a:ext cx="371801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e Hand"/>
              </a:rPr>
              <a:t>2 . Explore</a:t>
            </a:r>
          </a:p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Explicit &amp; implicit wants: </a:t>
            </a:r>
            <a:r>
              <a:rPr lang="en-US" b="1" dirty="0">
                <a:solidFill>
                  <a:srgbClr val="00A5AB"/>
                </a:solidFill>
              </a:rPr>
              <a:t>5 </a:t>
            </a:r>
            <a:r>
              <a:rPr lang="en-US" sz="1600" b="1" dirty="0">
                <a:solidFill>
                  <a:srgbClr val="00A5AB"/>
                </a:solidFill>
              </a:rPr>
              <a:t>Whys</a:t>
            </a:r>
          </a:p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he Hand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he Hand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he Hand"/>
              <a:ea typeface="+mn-ea"/>
              <a:cs typeface="+mn-cs"/>
            </a:endParaRPr>
          </a:p>
        </p:txBody>
      </p:sp>
      <p:sp>
        <p:nvSpPr>
          <p:cNvPr id="2" name="Oval 1"/>
          <p:cNvSpPr/>
          <p:nvPr/>
        </p:nvSpPr>
        <p:spPr>
          <a:xfrm>
            <a:off x="5031597" y="2884883"/>
            <a:ext cx="1580373" cy="13628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he Hand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85836" y="3039360"/>
            <a:ext cx="18842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LnTx/>
                <a:uFillTx/>
                <a:latin typeface="The Hand"/>
                <a:ea typeface="+mn-ea"/>
                <a:cs typeface="+mn-cs"/>
              </a:rPr>
              <a:t>Connecting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LnTx/>
                <a:uFillTx/>
                <a:latin typeface="The Hand"/>
                <a:ea typeface="+mn-ea"/>
                <a:cs typeface="+mn-cs"/>
              </a:rPr>
              <a:t>Dots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90000"/>
                </a:schemeClr>
              </a:solidFill>
              <a:effectLst/>
              <a:uLnTx/>
              <a:uFillTx/>
              <a:latin typeface="The Hand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he Hand"/>
                <a:ea typeface="+mn-ea"/>
                <a:cs typeface="+mn-cs"/>
              </a:rPr>
              <a:t>___________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he Hand"/>
              <a:ea typeface="+mn-ea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58596" y="6631834"/>
            <a:ext cx="1085570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/>
                <a:ea typeface="Arial"/>
                <a:cs typeface="Arial"/>
              </a:rPr>
              <a:t>Designed by Jarazet Altamirano based on the steps of the Design Thinking Methodology</a:t>
            </a: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/>
                <a:ea typeface="Arial"/>
                <a:cs typeface="Arial"/>
              </a:rPr>
              <a:t>License: </a:t>
            </a:r>
            <a:r>
              <a:rPr kumimoji="0" lang="mr-IN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4"/>
              </a:rPr>
              <a:t>CC BY-SA 3.0</a:t>
            </a:r>
            <a:endParaRPr kumimoji="0" lang="mr-IN" sz="800" b="0" i="0" u="none" strike="noStrike" kern="120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155826" y="4960896"/>
            <a:ext cx="38690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lang="en-US" sz="1400" dirty="0">
              <a:solidFill>
                <a:prstClr val="black"/>
              </a:solidFill>
            </a:endParaRPr>
          </a:p>
          <a:p>
            <a:pPr lvl="0">
              <a:defRPr/>
            </a:pPr>
            <a:endParaRPr lang="en-US" sz="14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508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2211</TotalTime>
  <Words>106</Words>
  <Application>Microsoft Macintosh PowerPoint</Application>
  <PresentationFormat>Widescreen</PresentationFormat>
  <Paragraphs>26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Modern Love</vt:lpstr>
      <vt:lpstr>Rockwell</vt:lpstr>
      <vt:lpstr>The Hand</vt:lpstr>
      <vt:lpstr>SketchyVTI</vt:lpstr>
      <vt:lpstr>Design  Thinking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Thinking &amp; How to Pitch</dc:title>
  <dc:creator>Pfeiffer, Elisabeth</dc:creator>
  <cp:lastModifiedBy>Pfeiffer, Elisabeth</cp:lastModifiedBy>
  <cp:revision>108</cp:revision>
  <dcterms:created xsi:type="dcterms:W3CDTF">2020-10-21T13:55:41Z</dcterms:created>
  <dcterms:modified xsi:type="dcterms:W3CDTF">2020-10-31T09:15:01Z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169261</vt:lpwstr>
  </property>
  <property fmtid="{D5CDD505-2E9C-101B-9397-08002B2CF9AE}" pid="3" name="NXPowerLiteSettings">
    <vt:lpwstr>C7000400038000</vt:lpwstr>
  </property>
  <property fmtid="{D5CDD505-2E9C-101B-9397-08002B2CF9AE}" pid="4" name="NXPowerLiteVersion">
    <vt:lpwstr>S9.0.1</vt:lpwstr>
  </property>
</Properties>
</file>