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9" r:id="rId2"/>
    <p:sldId id="295" r:id="rId3"/>
    <p:sldId id="296" r:id="rId4"/>
    <p:sldId id="306" r:id="rId5"/>
    <p:sldId id="297" r:id="rId6"/>
    <p:sldId id="277" r:id="rId7"/>
    <p:sldId id="280" r:id="rId8"/>
    <p:sldId id="281" r:id="rId9"/>
    <p:sldId id="283" r:id="rId10"/>
    <p:sldId id="301" r:id="rId11"/>
    <p:sldId id="299" r:id="rId12"/>
    <p:sldId id="300" r:id="rId13"/>
    <p:sldId id="289" r:id="rId14"/>
    <p:sldId id="290" r:id="rId15"/>
    <p:sldId id="307" r:id="rId16"/>
    <p:sldId id="293" r:id="rId17"/>
    <p:sldId id="308" r:id="rId18"/>
    <p:sldId id="303" r:id="rId19"/>
    <p:sldId id="302" r:id="rId20"/>
    <p:sldId id="310" r:id="rId21"/>
    <p:sldId id="309" r:id="rId22"/>
    <p:sldId id="3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olfo Montero" userId="2687191c0260c409" providerId="LiveId" clId="{98CAF7D9-30E5-4598-9C71-729A4718D01E}"/>
    <pc:docChg chg="custSel modSld">
      <pc:chgData name="Adolfo Montero" userId="2687191c0260c409" providerId="LiveId" clId="{98CAF7D9-30E5-4598-9C71-729A4718D01E}" dt="2020-04-10T19:18:29.782" v="8" actId="478"/>
      <pc:docMkLst>
        <pc:docMk/>
      </pc:docMkLst>
      <pc:sldChg chg="delSp">
        <pc:chgData name="Adolfo Montero" userId="2687191c0260c409" providerId="LiveId" clId="{98CAF7D9-30E5-4598-9C71-729A4718D01E}" dt="2020-04-10T19:17:45.638" v="0" actId="478"/>
        <pc:sldMkLst>
          <pc:docMk/>
          <pc:sldMk cId="3243267449" sldId="277"/>
        </pc:sldMkLst>
        <pc:spChg chg="del">
          <ac:chgData name="Adolfo Montero" userId="2687191c0260c409" providerId="LiveId" clId="{98CAF7D9-30E5-4598-9C71-729A4718D01E}" dt="2020-04-10T19:17:45.638" v="0" actId="478"/>
          <ac:spMkLst>
            <pc:docMk/>
            <pc:sldMk cId="3243267449" sldId="277"/>
            <ac:spMk id="3" creationId="{00000000-0000-0000-0000-000000000000}"/>
          </ac:spMkLst>
        </pc:spChg>
      </pc:sldChg>
      <pc:sldChg chg="delSp">
        <pc:chgData name="Adolfo Montero" userId="2687191c0260c409" providerId="LiveId" clId="{98CAF7D9-30E5-4598-9C71-729A4718D01E}" dt="2020-04-10T19:17:48.424" v="1" actId="478"/>
        <pc:sldMkLst>
          <pc:docMk/>
          <pc:sldMk cId="3622524533" sldId="283"/>
        </pc:sldMkLst>
        <pc:spChg chg="del">
          <ac:chgData name="Adolfo Montero" userId="2687191c0260c409" providerId="LiveId" clId="{98CAF7D9-30E5-4598-9C71-729A4718D01E}" dt="2020-04-10T19:17:48.424" v="1" actId="478"/>
          <ac:spMkLst>
            <pc:docMk/>
            <pc:sldMk cId="3622524533" sldId="283"/>
            <ac:spMk id="3" creationId="{00000000-0000-0000-0000-000000000000}"/>
          </ac:spMkLst>
        </pc:spChg>
      </pc:sldChg>
      <pc:sldChg chg="delSp">
        <pc:chgData name="Adolfo Montero" userId="2687191c0260c409" providerId="LiveId" clId="{98CAF7D9-30E5-4598-9C71-729A4718D01E}" dt="2020-04-10T19:18:07.128" v="5" actId="478"/>
        <pc:sldMkLst>
          <pc:docMk/>
          <pc:sldMk cId="882939912" sldId="289"/>
        </pc:sldMkLst>
        <pc:spChg chg="del">
          <ac:chgData name="Adolfo Montero" userId="2687191c0260c409" providerId="LiveId" clId="{98CAF7D9-30E5-4598-9C71-729A4718D01E}" dt="2020-04-10T19:18:07.128" v="5" actId="478"/>
          <ac:spMkLst>
            <pc:docMk/>
            <pc:sldMk cId="882939912" sldId="289"/>
            <ac:spMk id="3" creationId="{00000000-0000-0000-0000-000000000000}"/>
          </ac:spMkLst>
        </pc:spChg>
      </pc:sldChg>
      <pc:sldChg chg="delSp modSp">
        <pc:chgData name="Adolfo Montero" userId="2687191c0260c409" providerId="LiveId" clId="{98CAF7D9-30E5-4598-9C71-729A4718D01E}" dt="2020-04-10T19:18:03.346" v="4" actId="478"/>
        <pc:sldMkLst>
          <pc:docMk/>
          <pc:sldMk cId="4180392881" sldId="299"/>
        </pc:sldMkLst>
        <pc:spChg chg="del">
          <ac:chgData name="Adolfo Montero" userId="2687191c0260c409" providerId="LiveId" clId="{98CAF7D9-30E5-4598-9C71-729A4718D01E}" dt="2020-04-10T19:18:03.346" v="4" actId="478"/>
          <ac:spMkLst>
            <pc:docMk/>
            <pc:sldMk cId="4180392881" sldId="299"/>
            <ac:spMk id="3" creationId="{00000000-0000-0000-0000-000000000000}"/>
          </ac:spMkLst>
        </pc:spChg>
        <pc:spChg chg="ord">
          <ac:chgData name="Adolfo Montero" userId="2687191c0260c409" providerId="LiveId" clId="{98CAF7D9-30E5-4598-9C71-729A4718D01E}" dt="2020-04-10T19:17:59.040" v="3" actId="167"/>
          <ac:spMkLst>
            <pc:docMk/>
            <pc:sldMk cId="4180392881" sldId="299"/>
            <ac:spMk id="5" creationId="{00000000-0000-0000-0000-000000000000}"/>
          </ac:spMkLst>
        </pc:spChg>
      </pc:sldChg>
      <pc:sldChg chg="delSp">
        <pc:chgData name="Adolfo Montero" userId="2687191c0260c409" providerId="LiveId" clId="{98CAF7D9-30E5-4598-9C71-729A4718D01E}" dt="2020-04-10T19:17:50.012" v="2" actId="478"/>
        <pc:sldMkLst>
          <pc:docMk/>
          <pc:sldMk cId="2386285486" sldId="301"/>
        </pc:sldMkLst>
        <pc:spChg chg="del">
          <ac:chgData name="Adolfo Montero" userId="2687191c0260c409" providerId="LiveId" clId="{98CAF7D9-30E5-4598-9C71-729A4718D01E}" dt="2020-04-10T19:17:50.012" v="2" actId="478"/>
          <ac:spMkLst>
            <pc:docMk/>
            <pc:sldMk cId="2386285486" sldId="301"/>
            <ac:spMk id="3" creationId="{00000000-0000-0000-0000-000000000000}"/>
          </ac:spMkLst>
        </pc:spChg>
      </pc:sldChg>
      <pc:sldChg chg="delSp">
        <pc:chgData name="Adolfo Montero" userId="2687191c0260c409" providerId="LiveId" clId="{98CAF7D9-30E5-4598-9C71-729A4718D01E}" dt="2020-04-10T19:18:15.386" v="7" actId="478"/>
        <pc:sldMkLst>
          <pc:docMk/>
          <pc:sldMk cId="3850582912" sldId="303"/>
        </pc:sldMkLst>
        <pc:spChg chg="del">
          <ac:chgData name="Adolfo Montero" userId="2687191c0260c409" providerId="LiveId" clId="{98CAF7D9-30E5-4598-9C71-729A4718D01E}" dt="2020-04-10T19:18:13.124" v="6" actId="478"/>
          <ac:spMkLst>
            <pc:docMk/>
            <pc:sldMk cId="3850582912" sldId="303"/>
            <ac:spMk id="2" creationId="{00000000-0000-0000-0000-000000000000}"/>
          </ac:spMkLst>
        </pc:spChg>
        <pc:spChg chg="del">
          <ac:chgData name="Adolfo Montero" userId="2687191c0260c409" providerId="LiveId" clId="{98CAF7D9-30E5-4598-9C71-729A4718D01E}" dt="2020-04-10T19:18:15.386" v="7" actId="478"/>
          <ac:spMkLst>
            <pc:docMk/>
            <pc:sldMk cId="3850582912" sldId="303"/>
            <ac:spMk id="3" creationId="{00000000-0000-0000-0000-000000000000}"/>
          </ac:spMkLst>
        </pc:spChg>
      </pc:sldChg>
      <pc:sldChg chg="delSp">
        <pc:chgData name="Adolfo Montero" userId="2687191c0260c409" providerId="LiveId" clId="{98CAF7D9-30E5-4598-9C71-729A4718D01E}" dt="2020-04-10T19:18:29.782" v="8" actId="478"/>
        <pc:sldMkLst>
          <pc:docMk/>
          <pc:sldMk cId="2633198579" sldId="305"/>
        </pc:sldMkLst>
        <pc:spChg chg="del">
          <ac:chgData name="Adolfo Montero" userId="2687191c0260c409" providerId="LiveId" clId="{98CAF7D9-30E5-4598-9C71-729A4718D01E}" dt="2020-04-10T19:18:29.782" v="8" actId="478"/>
          <ac:spMkLst>
            <pc:docMk/>
            <pc:sldMk cId="2633198579" sldId="30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83886-E5BE-447D-80BF-7737A38D3506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62585-9E51-4EB1-8470-41A5B0E11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33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698500"/>
            <a:ext cx="6197600" cy="34861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741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Skip to the next section, go to slide 51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4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Skip to the next section, go to slide 51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9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803A-F9FF-44C4-A3D7-2CABF6D21B64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4593/5463 Cloud and Big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56EF-1E8C-4CE1-AE07-B522475D229E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4593/5463 Cloud and Big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2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0C09-702A-4322-865C-E07EC81F1887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4593/5463 Cloud and Big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8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17E-31ED-454D-BF7D-E34B3D5642A2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4593/5463 Cloud and Big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5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F0AA-0A6D-4D9F-AC10-860C95020E1A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4593/5463 Cloud and Big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8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C0EB-4E89-43BF-BE53-85134A8B8EF4}" type="datetime1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4593/5463 Cloud and Big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B671-5CB7-4A98-A42A-C75CA82BAC2B}" type="datetime1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4593/5463 Cloud and Big Data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4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715D-D5C2-40CA-A3CE-3BEF74C7D5AB}" type="datetime1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4593/5463 Cloud and Big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3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1A1-6D2D-44A0-9FBE-136C6DC4C2DB}" type="datetime1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4593/5463 Cloud and Big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1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464-B098-4ECB-A000-5BFE9F6408C7}" type="datetime1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4593/5463 Cloud and Big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1058-82EC-45FB-88B8-0D4E917265DB}" type="datetime1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4593/5463 Cloud and Big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42F9-D781-4A32-A94E-A03B08F70027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4593/5463 Cloud and Big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C302-D2B6-4B92-BF7C-EAC424D3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chive.ics.uci.edu/ml/datasets/Breast+Cancer+Wisconsin+(Original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breast-cancer-wisconsin/breast-cancer-wisconsin.dat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6889" y="2093914"/>
            <a:ext cx="8626475" cy="7191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b="1" dirty="0">
                <a:solidFill>
                  <a:schemeClr val="accent1"/>
                </a:solidFill>
              </a:rPr>
              <a:t>CS 4843 Cloud Computing</a:t>
            </a:r>
            <a:br>
              <a:rPr lang="en-US" sz="4400" b="1" dirty="0">
                <a:solidFill>
                  <a:schemeClr val="accent1"/>
                </a:solidFill>
              </a:rPr>
            </a:br>
            <a:r>
              <a:rPr lang="en-US" sz="4400" b="1" dirty="0">
                <a:solidFill>
                  <a:schemeClr val="accent1"/>
                </a:solidFill>
              </a:rPr>
              <a:t>Machine Learning with Spark</a:t>
            </a: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1724026" y="5661026"/>
            <a:ext cx="85709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bg2"/>
              </a:buClr>
              <a:buSzPct val="9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336699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200"/>
              </a:spcBef>
              <a:buClr>
                <a:srgbClr val="99CCFF"/>
              </a:buClr>
              <a:buSzPct val="75000"/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100" b="1" dirty="0">
                <a:latin typeface="Verdana" panose="020B0604030504040204" pitchFamily="34" charset="0"/>
              </a:rPr>
              <a:t>Palden Lama, PhD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100" b="1" dirty="0">
                <a:latin typeface="Verdana" panose="020B0604030504040204" pitchFamily="34" charset="0"/>
              </a:rPr>
              <a:t>Department of Computer Science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100" b="1" dirty="0">
                <a:latin typeface="Verdana" panose="020B0604030504040204" pitchFamily="34" charset="0"/>
              </a:rPr>
              <a:t>University of Texas at San Antonio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9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Example: K-means with Spark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10</a:t>
            </a:fld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68662" y="4001294"/>
            <a:ext cx="1928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75701" y="2263004"/>
            <a:ext cx="20562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Input Data</a:t>
            </a:r>
          </a:p>
          <a:p>
            <a:r>
              <a:rPr lang="en-US" dirty="0"/>
              <a:t>(kmeans_data.txt)</a:t>
            </a:r>
          </a:p>
          <a:p>
            <a:r>
              <a:rPr lang="en-US" dirty="0"/>
              <a:t>-------------------------</a:t>
            </a:r>
          </a:p>
          <a:p>
            <a:r>
              <a:rPr lang="en-US" dirty="0"/>
              <a:t>0.0 0.0 0.0</a:t>
            </a:r>
          </a:p>
          <a:p>
            <a:r>
              <a:rPr lang="en-US" dirty="0"/>
              <a:t>0.1 0.1 0.1</a:t>
            </a:r>
          </a:p>
          <a:p>
            <a:r>
              <a:rPr lang="en-US" dirty="0"/>
              <a:t>0.2 0.2 0.2</a:t>
            </a:r>
          </a:p>
          <a:p>
            <a:r>
              <a:rPr lang="en-US" dirty="0"/>
              <a:t>9.0 9.0 9.0</a:t>
            </a:r>
          </a:p>
          <a:p>
            <a:r>
              <a:rPr lang="en-US" dirty="0"/>
              <a:t>9.1 9.1 9.1</a:t>
            </a:r>
          </a:p>
          <a:p>
            <a:r>
              <a:rPr lang="en-US" dirty="0"/>
              <a:t>9.2 9.2 9.2</a:t>
            </a:r>
          </a:p>
        </p:txBody>
      </p:sp>
      <p:sp>
        <p:nvSpPr>
          <p:cNvPr id="6" name="Rectangle 5"/>
          <p:cNvSpPr/>
          <p:nvPr/>
        </p:nvSpPr>
        <p:spPr>
          <a:xfrm>
            <a:off x="8202893" y="2540002"/>
            <a:ext cx="31509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Kmeans</a:t>
            </a:r>
            <a:r>
              <a:rPr lang="en-US" dirty="0"/>
              <a:t> model with K=2</a:t>
            </a:r>
          </a:p>
          <a:p>
            <a:r>
              <a:rPr lang="en-US" dirty="0"/>
              <a:t>---------------------------------------</a:t>
            </a:r>
          </a:p>
          <a:p>
            <a:r>
              <a:rPr lang="en-US" dirty="0"/>
              <a:t>1) Shows Cluster Centers</a:t>
            </a:r>
          </a:p>
          <a:p>
            <a:r>
              <a:rPr lang="en-US" dirty="0"/>
              <a:t>[array([ 0.1,  0.1,  0.1]), </a:t>
            </a:r>
          </a:p>
          <a:p>
            <a:r>
              <a:rPr lang="en-US" dirty="0"/>
              <a:t>array([ 9.1,  9.1,  9.1])]</a:t>
            </a:r>
          </a:p>
          <a:p>
            <a:endParaRPr lang="en-US" dirty="0"/>
          </a:p>
          <a:p>
            <a:r>
              <a:rPr lang="en-US" dirty="0"/>
              <a:t>2) It can predict which cluster will a new data point belong to.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1279" y="2385467"/>
            <a:ext cx="1126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Parse the data into a suitable format</a:t>
            </a:r>
          </a:p>
          <a:p>
            <a:endParaRPr lang="en-US" i="1" dirty="0"/>
          </a:p>
        </p:txBody>
      </p:sp>
      <p:sp>
        <p:nvSpPr>
          <p:cNvPr id="17" name="Rectangle 16"/>
          <p:cNvSpPr/>
          <p:nvPr/>
        </p:nvSpPr>
        <p:spPr>
          <a:xfrm>
            <a:off x="4090213" y="3124131"/>
            <a:ext cx="24431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[array([ 0.,  0.,  0.]), array([ 0.1,  0.1,  0.1]), array([ 0.2,  0.2,  0.2]), array([ 9.,  9.,  9.]), array([ 9.1,  9.1,  9.1]), array([ 9.2,  9.2,  9.2])]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294922" y="4001294"/>
            <a:ext cx="1928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26466" y="3300624"/>
            <a:ext cx="1126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Train the model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8628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792" y="812165"/>
            <a:ext cx="1159574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mllib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clustering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KMeans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SparkContext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appName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PythonKMeans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setLogLevel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Load and parse the data (convert input string to an array of floating points)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u="sng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file:///usr/local/spark-1.6.1-bin-hadoop1/data/mllib/kmeans_data.txt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parsedData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line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)]))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Build the model (cluster the data)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KMeans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parsedData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maxIterations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initializationMode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"random"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Cluster centers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"cluster centers: ",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clusterCenters</a:t>
            </a:r>
            <a:endParaRPr lang="en-US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"number of clusters="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model.k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Assign clusters for new data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[2,3,4] belongs to cluster :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[8,5,4] belongs to cluster :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92407" y="-36354"/>
            <a:ext cx="4618193" cy="848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K-means in Spark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9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CFED-09A4-40D8-B287-5FFCA007C1CD}" type="slidenum">
              <a:rPr lang="en-US"/>
              <a:pPr/>
              <a:t>12</a:t>
            </a:fld>
            <a:endParaRPr lang="en-US"/>
          </a:p>
        </p:txBody>
      </p:sp>
      <p:sp>
        <p:nvSpPr>
          <p:cNvPr id="146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719" y="1779587"/>
            <a:ext cx="11304103" cy="457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/local/spark-1.6.1-bin-hadoop1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bin/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spark-submit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--master spark://IPADDRESS:7077 /home/cc/kmeans.py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2719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Running the K-means program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6100354" y="2991394"/>
            <a:ext cx="822960" cy="103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67006" y="3762103"/>
            <a:ext cx="223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private </a:t>
            </a:r>
            <a:r>
              <a:rPr lang="en-US" dirty="0" err="1"/>
              <a:t>ip</a:t>
            </a:r>
            <a:r>
              <a:rPr lang="en-US" dirty="0"/>
              <a:t> address of master VM</a:t>
            </a:r>
          </a:p>
        </p:txBody>
      </p:sp>
    </p:spTree>
    <p:extLst>
      <p:ext uri="{BB962C8B-B14F-4D97-AF65-F5344CB8AC3E}">
        <p14:creationId xmlns:p14="http://schemas.microsoft.com/office/powerpoint/2010/main" val="3847917167"/>
      </p:ext>
    </p:extLst>
  </p:cSld>
  <p:clrMapOvr>
    <a:masterClrMapping/>
  </p:clrMapOvr>
  <p:transition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Logistic Regression</a:t>
            </a:r>
            <a:br>
              <a:rPr lang="en-US" dirty="0"/>
            </a:br>
            <a:r>
              <a:rPr lang="en-US" dirty="0"/>
              <a:t>(Supervised machine 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machine learning algorithm that predicts binary response.</a:t>
            </a:r>
          </a:p>
          <a:p>
            <a:pPr lvl="1"/>
            <a:r>
              <a:rPr lang="en-US" dirty="0"/>
              <a:t>simple and widely used machine learning technique</a:t>
            </a:r>
          </a:p>
          <a:p>
            <a:pPr lvl="1"/>
            <a:r>
              <a:rPr lang="en-US" dirty="0"/>
              <a:t>popular in most medical fields, and social sciences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2277"/>
            <a:ext cx="2667000" cy="1962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0700" y="3759934"/>
            <a:ext cx="2639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Is a patient likely to have diabetes ? </a:t>
            </a:r>
          </a:p>
          <a:p>
            <a:endParaRPr lang="en-US" dirty="0"/>
          </a:p>
          <a:p>
            <a:r>
              <a:rPr lang="en-US" dirty="0"/>
              <a:t>YES/NO</a:t>
            </a:r>
          </a:p>
          <a:p>
            <a:r>
              <a:rPr lang="en-US" dirty="0"/>
              <a:t>(Binary response)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14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4833352"/>
            <a:ext cx="425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61361" y="4391582"/>
            <a:ext cx="1353787" cy="10450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</a:t>
            </a:r>
          </a:p>
          <a:p>
            <a:pPr algn="ctr"/>
            <a:r>
              <a:rPr lang="en-US" dirty="0"/>
              <a:t>Regression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51321" y="4819147"/>
            <a:ext cx="425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71309" y="4303793"/>
            <a:ext cx="16955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probability that a patient has diabetes.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66892" y="4833352"/>
            <a:ext cx="425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99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Applications of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Medical field</a:t>
            </a:r>
          </a:p>
          <a:p>
            <a:pPr lvl="1"/>
            <a:r>
              <a:rPr lang="en-US" dirty="0"/>
              <a:t>predict the risk of developing a given disease (e.g. diabetes, coronary heart disease) , based on observed characteristics of the patient (age, gender, body mass index, results of various blood tests, etc.)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predict the likelihood of a homeowner defaulting on a mortgage</a:t>
            </a:r>
          </a:p>
          <a:p>
            <a:pPr lvl="1"/>
            <a:r>
              <a:rPr lang="en-US" dirty="0"/>
              <a:t>predict whether a customer is likely to purchase a product or halt a subscription</a:t>
            </a:r>
          </a:p>
          <a:p>
            <a:pPr lvl="1"/>
            <a:r>
              <a:rPr lang="en-US" dirty="0"/>
              <a:t>predict whether a voter will vote for Democratic or Republican party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dirty="0"/>
              <a:t>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Logistic Regression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that a dependent variable (y) is true or false is given by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21" y="4102723"/>
            <a:ext cx="2571750" cy="1390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690" y="4336153"/>
            <a:ext cx="3060542" cy="11572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52725" y="2779508"/>
            <a:ext cx="92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 =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933" y="2494729"/>
            <a:ext cx="3954438" cy="1031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1417" y="5695406"/>
            <a:ext cx="451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Sigmoid function </a:t>
            </a:r>
            <a:r>
              <a:rPr lang="el-GR" dirty="0"/>
              <a:t>θ</a:t>
            </a:r>
            <a:r>
              <a:rPr lang="en-US" dirty="0"/>
              <a:t>(s) ranges from 0 to 1.</a:t>
            </a:r>
          </a:p>
          <a:p>
            <a:r>
              <a:rPr lang="en-US" dirty="0"/>
              <a:t>the shape of the function is determined by </a:t>
            </a:r>
            <a:r>
              <a:rPr lang="en-US" b="1" dirty="0"/>
              <a:t>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6232" y="2711557"/>
            <a:ext cx="3538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: input features (known)</a:t>
            </a:r>
          </a:p>
          <a:p>
            <a:endParaRPr lang="en-US" dirty="0"/>
          </a:p>
          <a:p>
            <a:r>
              <a:rPr lang="en-US" dirty="0"/>
              <a:t>w: weights applied on each feature</a:t>
            </a:r>
          </a:p>
          <a:p>
            <a:r>
              <a:rPr lang="en-US" dirty="0"/>
              <a:t>      (needs to be learned)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7862" y="4589584"/>
                <a:ext cx="2965938" cy="94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Here,</a:t>
                </a:r>
              </a:p>
              <a:p>
                <a:r>
                  <a:rPr lang="en-US" dirty="0"/>
                  <a:t>s = </a:t>
                </a:r>
                <a:r>
                  <a:rPr lang="en-US" dirty="0" err="1"/>
                  <a:t>w</a:t>
                </a:r>
                <a:r>
                  <a:rPr lang="en-US" baseline="30000" dirty="0" err="1"/>
                  <a:t>T</a:t>
                </a:r>
                <a:r>
                  <a:rPr lang="en-US" dirty="0" err="1"/>
                  <a:t>x</a:t>
                </a:r>
                <a:endParaRPr lang="en-US" dirty="0"/>
              </a:p>
              <a:p>
                <a:r>
                  <a:rPr lang="en-US" dirty="0"/>
                  <a:t>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862" y="4589584"/>
                <a:ext cx="2965938" cy="945772"/>
              </a:xfrm>
              <a:prstGeom prst="rect">
                <a:avLst/>
              </a:prstGeom>
              <a:blipFill rotWithShape="0">
                <a:blip r:embed="rId5"/>
                <a:stretch>
                  <a:fillRect l="-1848" t="-3871" b="-7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59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557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Logistic Regression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9985"/>
            <a:ext cx="10515600" cy="4946978"/>
          </a:xfrm>
        </p:spPr>
        <p:txBody>
          <a:bodyPr>
            <a:normAutofit/>
          </a:bodyPr>
          <a:lstStyle/>
          <a:p>
            <a:r>
              <a:rPr lang="en-US" dirty="0"/>
              <a:t>Initialize </a:t>
            </a:r>
            <a:r>
              <a:rPr lang="en-US" b="1" dirty="0"/>
              <a:t>w </a:t>
            </a:r>
            <a:r>
              <a:rPr lang="en-US" dirty="0"/>
              <a:t>randomly</a:t>
            </a:r>
          </a:p>
          <a:p>
            <a:endParaRPr lang="en-US" dirty="0"/>
          </a:p>
          <a:p>
            <a:r>
              <a:rPr lang="en-US" dirty="0"/>
              <a:t>Iteratively update </a:t>
            </a:r>
            <a:r>
              <a:rPr lang="en-US" b="1" dirty="0"/>
              <a:t>w </a:t>
            </a:r>
            <a:r>
              <a:rPr lang="en-US" dirty="0"/>
              <a:t>to minimize the logistic loss function, where the loss function captures the penalty for making incorrect predictions.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solution: Gradient Descent technique guides </a:t>
            </a:r>
          </a:p>
          <a:p>
            <a:pPr marL="0" indent="0">
              <a:buNone/>
            </a:pPr>
            <a:r>
              <a:rPr lang="en-US" dirty="0"/>
              <a:t>   how to update </a:t>
            </a:r>
            <a:r>
              <a:rPr lang="en-US" b="1" dirty="0"/>
              <a:t>w</a:t>
            </a:r>
            <a:r>
              <a:rPr lang="en-US" dirty="0"/>
              <a:t> in each iteration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117" y="3223249"/>
            <a:ext cx="3352800" cy="5308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3754140"/>
            <a:ext cx="3302430" cy="26022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1699" y="1438037"/>
            <a:ext cx="92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 =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399" y="1153259"/>
            <a:ext cx="3954438" cy="103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4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400175"/>
            <a:ext cx="80391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82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Logistic Regression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breast cancer based on Wisconsin Diagnostic breast cancer data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2410" y="2599245"/>
            <a:ext cx="8177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https://archive.ics.uci.edu/ml/datasets/Breast+Cancer+Wisconsin+(Original)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10" y="3380513"/>
            <a:ext cx="2600325" cy="2247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21084" y="3158113"/>
            <a:ext cx="34899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342245,1,1,3,1,2,1,1,1,1,2</a:t>
            </a:r>
          </a:p>
          <a:p>
            <a:r>
              <a:rPr lang="en-US" sz="1600" dirty="0"/>
              <a:t>1016634,2,3,1,1,2,1,2,1,1,2</a:t>
            </a:r>
          </a:p>
          <a:p>
            <a:r>
              <a:rPr lang="en-US" sz="1600" dirty="0"/>
              <a:t>1116192,1,1,1,1,2,1,2,1,1,2</a:t>
            </a:r>
          </a:p>
          <a:p>
            <a:r>
              <a:rPr lang="en-US" sz="1600" dirty="0"/>
              <a:t>535331,3,1,1,1,3,1,2,1,1,2</a:t>
            </a:r>
          </a:p>
          <a:p>
            <a:r>
              <a:rPr lang="en-US" sz="1600" dirty="0"/>
              <a:t>1221863,10,10,10,10,7,10,7,10,4,4</a:t>
            </a:r>
          </a:p>
          <a:p>
            <a:r>
              <a:rPr lang="en-US" sz="1600" dirty="0"/>
              <a:t>1294562,10,8,10,1,3,10,5,1,1,4</a:t>
            </a:r>
          </a:p>
          <a:p>
            <a:r>
              <a:rPr lang="en-US" sz="1600" dirty="0"/>
              <a:t>1320077,1,1,1,1,1,1,2,1,1,2</a:t>
            </a:r>
          </a:p>
          <a:p>
            <a:r>
              <a:rPr lang="en-US" sz="1600" dirty="0"/>
              <a:t>1324572,5,1,1,1,2,1,2,2,1,2</a:t>
            </a:r>
          </a:p>
          <a:p>
            <a:r>
              <a:rPr lang="en-US" sz="1600" dirty="0"/>
              <a:t>1285531,1,1,1,1,2,1,3,1,1,2</a:t>
            </a:r>
          </a:p>
          <a:p>
            <a:r>
              <a:rPr lang="en-US" sz="1600" dirty="0"/>
              <a:t>1131294,1,1,2,1,2,2,4,2,1,2</a:t>
            </a:r>
          </a:p>
          <a:p>
            <a:r>
              <a:rPr lang="en-US" sz="1600" dirty="0"/>
              <a:t>95719,6,10,10,10,8,10,7,10,7,4</a:t>
            </a:r>
          </a:p>
          <a:p>
            <a:r>
              <a:rPr lang="en-US" sz="1600" dirty="0"/>
              <a:t>1206089,2,1,1,1,1,1,3,1,1,2</a:t>
            </a:r>
          </a:p>
        </p:txBody>
      </p:sp>
    </p:spTree>
    <p:extLst>
      <p:ext uri="{BB962C8B-B14F-4D97-AF65-F5344CB8AC3E}">
        <p14:creationId xmlns:p14="http://schemas.microsoft.com/office/powerpoint/2010/main" val="224147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294"/>
            <a:ext cx="10515600" cy="4585669"/>
          </a:xfrm>
        </p:spPr>
        <p:txBody>
          <a:bodyPr>
            <a:normAutofit/>
          </a:bodyPr>
          <a:lstStyle/>
          <a:p>
            <a:r>
              <a:rPr lang="en-US" dirty="0"/>
              <a:t>The science of getting computers to accomplish a task without being explicitly programmed about how to do the task. It is a key technique used in the field of Artificial Intelligence (AI).</a:t>
            </a:r>
          </a:p>
          <a:p>
            <a:endParaRPr lang="en-US" dirty="0"/>
          </a:p>
          <a:p>
            <a:r>
              <a:rPr lang="en-US" dirty="0"/>
              <a:t>Example applications: </a:t>
            </a:r>
          </a:p>
          <a:p>
            <a:pPr lvl="1"/>
            <a:r>
              <a:rPr lang="en-US" dirty="0"/>
              <a:t>Spam email detection, face recognition, voice recognition, detection of credit card frauds, self-driving cars, autonomous drones, etc.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985" y="4690753"/>
            <a:ext cx="5341912" cy="17575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49682" y="5107862"/>
            <a:ext cx="3729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Machine Learning algorithms learn from data to make predictions and decisions.</a:t>
            </a:r>
          </a:p>
        </p:txBody>
      </p:sp>
    </p:spTree>
    <p:extLst>
      <p:ext uri="{BB962C8B-B14F-4D97-AF65-F5344CB8AC3E}">
        <p14:creationId xmlns:p14="http://schemas.microsoft.com/office/powerpoint/2010/main" val="123055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3" y="32067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Breast Cancer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522" y="1825625"/>
            <a:ext cx="11641015" cy="4351338"/>
          </a:xfrm>
        </p:spPr>
        <p:txBody>
          <a:bodyPr/>
          <a:lstStyle/>
          <a:p>
            <a:r>
              <a:rPr lang="en-US" dirty="0"/>
              <a:t>Login to you master VM and download the Wisconsin breast cancer data set.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https://archive.ics.uci.edu/ml/machine-learning-databases/breast-cancer-wisconsin/breast-cancer-wisconsin.data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Upload the dataset to HDFS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$HADOOP_PREFIX/bin/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hadoop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-put /home/cc/breast-cancer-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wisconsin.data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wisconsin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4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Logistic Regression with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Steps involved</a:t>
            </a:r>
          </a:p>
          <a:p>
            <a:pPr lvl="1"/>
            <a:r>
              <a:rPr lang="en-US" dirty="0"/>
              <a:t>Create an RDD of training data set (by reading from HDFS or local </a:t>
            </a:r>
            <a:r>
              <a:rPr lang="en-US" dirty="0" err="1"/>
              <a:t>filesystem</a:t>
            </a:r>
            <a:r>
              <a:rPr lang="en-US" dirty="0"/>
              <a:t>). Each line of data from the data set will become one element of the RDD.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Filter out non-numeric data from the dataset.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Transform the RDD so that each data element is reformatted as an object of a special class called </a:t>
            </a:r>
            <a:r>
              <a:rPr lang="en-US" dirty="0" err="1"/>
              <a:t>LabeledPoint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Call the train( ) method of the </a:t>
            </a:r>
            <a:r>
              <a:rPr lang="en-US" dirty="0" err="1"/>
              <a:t>LogisticRegression</a:t>
            </a:r>
            <a:r>
              <a:rPr lang="en-US" dirty="0"/>
              <a:t> class, while passing the </a:t>
            </a:r>
            <a:r>
              <a:rPr lang="en-US" dirty="0" err="1"/>
              <a:t>LabeledPoint</a:t>
            </a:r>
            <a:r>
              <a:rPr lang="en-US" dirty="0"/>
              <a:t> dataset as input parameter.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Call the predict( ) method of the </a:t>
            </a:r>
            <a:r>
              <a:rPr lang="en-US" dirty="0" err="1"/>
              <a:t>LogisticRegression</a:t>
            </a:r>
            <a:r>
              <a:rPr lang="en-US" dirty="0"/>
              <a:t> class, to make predictions for any new data sample.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3021"/>
            <a:ext cx="7116702" cy="29790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Logistic Regression with Spark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6104" y="719832"/>
            <a:ext cx="107176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mllib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classification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LogisticRegressionWithLBFGS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mllib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regression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LabeledPoint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SparkContext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mport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SparkContext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appName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LogisticRegression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Load and parse the data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u="sng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hdfs</a:t>
            </a:r>
            <a:r>
              <a:rPr lang="en-US" sz="1600" u="sng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600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1600" u="sng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:54310/</a:t>
            </a:r>
            <a:r>
              <a:rPr lang="en-US" sz="1600" u="sng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wisconsin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filter out non-numeric data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data.filter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(lambda line: not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re.search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(r"[^0-9,]",line))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parsePoint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values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label =1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values[10] == 4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LabeledPoint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values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parsedData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parsePoint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Build the model (train the model with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parsedDatas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LogisticRegressionWithLBFGS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parsedData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Evaluating the model on training data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labelsAndPreds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parsedData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features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trainErr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labelsAndPreds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parsedData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"Training Error =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trainErr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9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Machine Learning Types: 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813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Supervised Learning : learn through examples</a:t>
            </a:r>
          </a:p>
          <a:p>
            <a:pPr lvl="1"/>
            <a:endParaRPr lang="en-US" dirty="0"/>
          </a:p>
          <a:p>
            <a:r>
              <a:rPr lang="en-US" dirty="0"/>
              <a:t>Classification: determining what category something belongs to, after seeing a number of examples of things belonging to several categories.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spam detection, face detection etc. </a:t>
            </a:r>
          </a:p>
          <a:p>
            <a:pPr lvl="1"/>
            <a:endParaRPr lang="en-US" dirty="0"/>
          </a:p>
          <a:p>
            <a:r>
              <a:rPr lang="en-US" dirty="0"/>
              <a:t>Regression: learn a function that describes the relationship between inputs and outputs, and predicting how the output change with change in inputs.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predict housing price, stock price, etc. 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Machine Learning Types: Unsupervised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Learning: learn without examples</a:t>
            </a:r>
          </a:p>
          <a:p>
            <a:pPr lvl="1"/>
            <a:r>
              <a:rPr lang="en-US" dirty="0"/>
              <a:t>Finding patterns in data without explicit labels in the training examples</a:t>
            </a:r>
          </a:p>
          <a:p>
            <a:pPr lvl="1"/>
            <a:r>
              <a:rPr lang="en-US" dirty="0"/>
              <a:t>Often used in data mining</a:t>
            </a:r>
          </a:p>
          <a:p>
            <a:pPr lvl="1"/>
            <a:endParaRPr lang="en-US" dirty="0"/>
          </a:p>
          <a:p>
            <a:r>
              <a:rPr lang="en-US" dirty="0"/>
              <a:t>Unsupervised classification of data</a:t>
            </a:r>
          </a:p>
          <a:p>
            <a:pPr lvl="1">
              <a:lnSpc>
                <a:spcPct val="110000"/>
              </a:lnSpc>
            </a:pPr>
            <a:r>
              <a:rPr lang="en-US" sz="2000" u="sng" dirty="0"/>
              <a:t>Cyber security</a:t>
            </a:r>
            <a:r>
              <a:rPr lang="en-US" sz="2000" dirty="0"/>
              <a:t>: Detecting suspicious activities (potential cyber attacks) recorded in log files.</a:t>
            </a:r>
          </a:p>
          <a:p>
            <a:pPr lvl="1">
              <a:lnSpc>
                <a:spcPct val="110000"/>
              </a:lnSpc>
            </a:pPr>
            <a:r>
              <a:rPr lang="en-US" sz="2000" u="sng" dirty="0"/>
              <a:t>Marketing:</a:t>
            </a:r>
            <a:r>
              <a:rPr lang="en-US" sz="2000" dirty="0"/>
              <a:t> Help marketers discover distinct groups in their customer bases, and then use this knowledge to develop targeted marketing programs</a:t>
            </a:r>
          </a:p>
          <a:p>
            <a:pPr lvl="1">
              <a:lnSpc>
                <a:spcPct val="110000"/>
              </a:lnSpc>
            </a:pPr>
            <a:r>
              <a:rPr lang="en-US" sz="2000" u="sng" dirty="0"/>
              <a:t>Banking:</a:t>
            </a:r>
            <a:r>
              <a:rPr lang="en-US" sz="2000" dirty="0"/>
              <a:t> Identifying fraudulent credit card transactions, risky loan applications, etc.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Many more..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6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Spark and Machine Learning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Spark for Machine Learning ?</a:t>
            </a:r>
          </a:p>
          <a:p>
            <a:pPr lvl="1"/>
            <a:r>
              <a:rPr lang="en-US" dirty="0"/>
              <a:t>Parallel data access and computation for faster learning</a:t>
            </a:r>
          </a:p>
          <a:p>
            <a:pPr lvl="1"/>
            <a:r>
              <a:rPr lang="en-US" dirty="0"/>
              <a:t>Iterative re-use of data in memory </a:t>
            </a:r>
          </a:p>
          <a:p>
            <a:pPr lvl="1"/>
            <a:endParaRPr lang="en-US" dirty="0"/>
          </a:p>
          <a:p>
            <a:r>
              <a:rPr lang="en-US" dirty="0"/>
              <a:t>Spark Machine Learning library (included with Spark installation)</a:t>
            </a:r>
          </a:p>
          <a:p>
            <a:pPr lvl="1"/>
            <a:r>
              <a:rPr lang="en-US" dirty="0" err="1"/>
              <a:t>MLlib</a:t>
            </a:r>
            <a:r>
              <a:rPr lang="en-US" dirty="0"/>
              <a:t> : uses RDDs</a:t>
            </a:r>
          </a:p>
          <a:p>
            <a:pPr lvl="1"/>
            <a:r>
              <a:rPr lang="en-US" dirty="0"/>
              <a:t>ML : used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Pre-requisites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numpy</a:t>
            </a:r>
            <a:r>
              <a:rPr lang="en-US" dirty="0"/>
              <a:t> on every node in the Spark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4297" y="6176963"/>
            <a:ext cx="598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apt-get install python-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60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K-means clustering </a:t>
            </a:r>
            <a:br>
              <a:rPr lang="en-US" dirty="0"/>
            </a:br>
            <a:r>
              <a:rPr lang="en-US" dirty="0"/>
              <a:t>(Unsupervised machine 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6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Unsupervised Machine Learning Algorithm</a:t>
            </a:r>
          </a:p>
          <a:p>
            <a:endParaRPr lang="en-US" dirty="0"/>
          </a:p>
          <a:p>
            <a:r>
              <a:rPr lang="en-US" dirty="0"/>
              <a:t>Groups objects (data points) based on similarity of attributes/features into K groups.</a:t>
            </a:r>
          </a:p>
          <a:p>
            <a:endParaRPr lang="en-US" dirty="0"/>
          </a:p>
          <a:p>
            <a:r>
              <a:rPr lang="en-US" dirty="0"/>
              <a:t>The value of K is specified by the user</a:t>
            </a:r>
          </a:p>
          <a:p>
            <a:endParaRPr lang="en-US" dirty="0"/>
          </a:p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Online advertisement targeting (marketing), detecting suspicious credit card transactions, etc.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0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CFED-09A4-40D8-B287-5FFCA007C1CD}" type="slidenum">
              <a:rPr lang="en-US"/>
              <a:pPr/>
              <a:t>8</a:t>
            </a:fld>
            <a:endParaRPr lang="en-US"/>
          </a:p>
        </p:txBody>
      </p:sp>
      <p:sp>
        <p:nvSpPr>
          <p:cNvPr id="146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4704" y="1828801"/>
            <a:ext cx="9044659" cy="4576763"/>
          </a:xfrm>
        </p:spPr>
        <p:txBody>
          <a:bodyPr/>
          <a:lstStyle/>
          <a:p>
            <a:r>
              <a:rPr lang="en-US" dirty="0"/>
              <a:t>Given </a:t>
            </a:r>
            <a:r>
              <a:rPr lang="en-US" i="1" dirty="0"/>
              <a:t>k</a:t>
            </a:r>
            <a:r>
              <a:rPr lang="en-US" dirty="0"/>
              <a:t>, the </a:t>
            </a:r>
            <a:r>
              <a:rPr lang="en-US" i="1" dirty="0"/>
              <a:t>k-means</a:t>
            </a:r>
            <a:r>
              <a:rPr lang="en-US" dirty="0"/>
              <a:t> algorithm consists of four steps: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Select initial centroids (cluster centers) at random.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Assign each data point to the cluster with the nearest centroid.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Compute new centroids as the mean of the data points assigned to each cluster.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Repeat previous 2 steps until convergence is reached.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2719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Basic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85891"/>
      </p:ext>
    </p:extLst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Example: K-means (k=3)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C302-D2B6-4B92-BF7C-EAC424D38685}" type="slidenum">
              <a:rPr lang="en-US" smtClean="0"/>
              <a:t>9</a:t>
            </a:fld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27301" y="2127249"/>
            <a:ext cx="1326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91375" y="3194049"/>
            <a:ext cx="0" cy="3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88343" y="4778062"/>
            <a:ext cx="1265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249697"/>
            <a:ext cx="2247900" cy="1857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1167258"/>
            <a:ext cx="2247900" cy="18764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25" y="3691160"/>
            <a:ext cx="2228850" cy="18383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943" y="3703805"/>
            <a:ext cx="2209800" cy="18764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496291" y="3194049"/>
            <a:ext cx="2542309" cy="3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496291" y="1400063"/>
            <a:ext cx="0" cy="1793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871609" y="1453468"/>
                <a:ext cx="2945081" cy="1436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Euclidean distance between data points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</a:t>
                </a:r>
                <a:r>
                  <a:rPr lang="en-US" sz="160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y</a:t>
                </a:r>
                <a:r>
                  <a:rPr lang="en-US" sz="160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and (x</a:t>
                </a:r>
                <a:r>
                  <a:rPr lang="en-US" sz="160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y</a:t>
                </a:r>
                <a:r>
                  <a:rPr lang="en-US" sz="160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1600" b="0" i="0" baseline="-2500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1600" b="0" i="0" baseline="-2500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+ </m:t>
                        </m:r>
                        <m:sSup>
                          <m:s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(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𝑦</m:t>
                            </m:r>
                            <m:r>
                              <a:rPr lang="en-US" sz="1600" b="0" i="1" baseline="-25000" dirty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−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𝑦</m:t>
                            </m:r>
                            <m:r>
                              <a:rPr lang="en-US" sz="1600" b="0" i="1" baseline="-25000" dirty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09" y="1453468"/>
                <a:ext cx="2945081" cy="1436932"/>
              </a:xfrm>
              <a:prstGeom prst="rect">
                <a:avLst/>
              </a:prstGeom>
              <a:blipFill rotWithShape="0">
                <a:blip r:embed="rId6"/>
                <a:stretch>
                  <a:fillRect l="-1656" t="-2119" b="-3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871609" y="3928708"/>
                <a:ext cx="2945081" cy="1209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Mean of data points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</a:t>
                </a:r>
                <a:r>
                  <a:rPr lang="en-US" sz="160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y</a:t>
                </a:r>
                <a:r>
                  <a:rPr lang="en-US" sz="160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and (x</a:t>
                </a:r>
                <a:r>
                  <a:rPr lang="en-US" sz="160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y</a:t>
                </a:r>
                <a:r>
                  <a:rPr lang="en-US" sz="1600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  <m:r>
                          <a:rPr lang="en-US" sz="1600" b="0" i="1" baseline="-2500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  <m:r>
                          <a:rPr lang="en-US" sz="1600" b="0" i="1" baseline="-2500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,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  <m:r>
                          <a:rPr lang="en-US" sz="1600" b="0" i="1" baseline="-2500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  <m:r>
                          <a:rPr lang="en-US" sz="1600" b="0" i="1" baseline="-2500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)</m:t>
                    </m:r>
                  </m:oMath>
                </a14:m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09" y="3928708"/>
                <a:ext cx="2945081" cy="1209947"/>
              </a:xfrm>
              <a:prstGeom prst="rect">
                <a:avLst/>
              </a:prstGeom>
              <a:blipFill rotWithShape="0">
                <a:blip r:embed="rId7"/>
                <a:stretch>
                  <a:fillRect l="-1656" t="-2513" b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52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1512</Words>
  <Application>Microsoft Office PowerPoint</Application>
  <PresentationFormat>Widescreen</PresentationFormat>
  <Paragraphs>249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Verdana</vt:lpstr>
      <vt:lpstr>Office Theme</vt:lpstr>
      <vt:lpstr>CS 4843 Cloud Computing Machine Learning with Spark</vt:lpstr>
      <vt:lpstr>Machine Learning</vt:lpstr>
      <vt:lpstr>Machine Learning Types: Supervised</vt:lpstr>
      <vt:lpstr>Machine Learning Types: Unsupervised</vt:lpstr>
      <vt:lpstr>Spark and Machine Learning</vt:lpstr>
      <vt:lpstr>Example:  K-means clustering  (Unsupervised machine learning)</vt:lpstr>
      <vt:lpstr>K-Means Clustering</vt:lpstr>
      <vt:lpstr>PowerPoint Presentation</vt:lpstr>
      <vt:lpstr>Example: K-means (k=3)</vt:lpstr>
      <vt:lpstr>Example: K-means with Spark </vt:lpstr>
      <vt:lpstr>PowerPoint Presentation</vt:lpstr>
      <vt:lpstr>PowerPoint Presentation</vt:lpstr>
      <vt:lpstr>Example:  Logistic Regression (Supervised machine learning)</vt:lpstr>
      <vt:lpstr>Logistic Regression</vt:lpstr>
      <vt:lpstr>Applications of Logistic Regression</vt:lpstr>
      <vt:lpstr>Logistic Regression (cont’d)</vt:lpstr>
      <vt:lpstr>Logistic Regression (cont’d)</vt:lpstr>
      <vt:lpstr>PowerPoint Presentation</vt:lpstr>
      <vt:lpstr>Logistic Regression Case Study</vt:lpstr>
      <vt:lpstr>Breast Cancer Dataset</vt:lpstr>
      <vt:lpstr>Logistic Regression with Spark</vt:lpstr>
      <vt:lpstr>Logistic Regression with 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Examples</dc:title>
  <dc:creator>lamapalden</dc:creator>
  <cp:lastModifiedBy>Adolfo Montero</cp:lastModifiedBy>
  <cp:revision>256</cp:revision>
  <dcterms:created xsi:type="dcterms:W3CDTF">2015-11-11T19:29:30Z</dcterms:created>
  <dcterms:modified xsi:type="dcterms:W3CDTF">2020-04-10T19:18:40Z</dcterms:modified>
</cp:coreProperties>
</file>