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64" r:id="rId3"/>
    <p:sldId id="304" r:id="rId4"/>
    <p:sldId id="305" r:id="rId5"/>
    <p:sldId id="352" r:id="rId6"/>
    <p:sldId id="353" r:id="rId7"/>
    <p:sldId id="259" r:id="rId8"/>
    <p:sldId id="260" r:id="rId9"/>
    <p:sldId id="351" r:id="rId10"/>
    <p:sldId id="354" r:id="rId11"/>
    <p:sldId id="350" r:id="rId12"/>
    <p:sldId id="261" r:id="rId13"/>
    <p:sldId id="263" r:id="rId14"/>
    <p:sldId id="391" r:id="rId15"/>
    <p:sldId id="394" r:id="rId16"/>
    <p:sldId id="395" r:id="rId17"/>
    <p:sldId id="392" r:id="rId18"/>
    <p:sldId id="266" r:id="rId19"/>
    <p:sldId id="357" r:id="rId20"/>
    <p:sldId id="358" r:id="rId21"/>
    <p:sldId id="272" r:id="rId22"/>
    <p:sldId id="396" r:id="rId23"/>
    <p:sldId id="397" r:id="rId24"/>
    <p:sldId id="398" r:id="rId25"/>
    <p:sldId id="417" r:id="rId26"/>
    <p:sldId id="399" r:id="rId27"/>
    <p:sldId id="400" r:id="rId28"/>
    <p:sldId id="401" r:id="rId29"/>
    <p:sldId id="402" r:id="rId30"/>
    <p:sldId id="403" r:id="rId31"/>
    <p:sldId id="404" r:id="rId32"/>
    <p:sldId id="405" r:id="rId33"/>
    <p:sldId id="406" r:id="rId34"/>
    <p:sldId id="407" r:id="rId35"/>
    <p:sldId id="408" r:id="rId36"/>
    <p:sldId id="420" r:id="rId37"/>
    <p:sldId id="409" r:id="rId38"/>
    <p:sldId id="410" r:id="rId39"/>
    <p:sldId id="419" r:id="rId40"/>
    <p:sldId id="412" r:id="rId41"/>
    <p:sldId id="413" r:id="rId42"/>
    <p:sldId id="414" r:id="rId43"/>
    <p:sldId id="415" r:id="rId44"/>
    <p:sldId id="267" r:id="rId45"/>
    <p:sldId id="269" r:id="rId46"/>
    <p:sldId id="375" r:id="rId47"/>
    <p:sldId id="42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snapToGrid="0">
      <p:cViewPr varScale="1">
        <p:scale>
          <a:sx n="88" d="100"/>
          <a:sy n="88" d="100"/>
        </p:scale>
        <p:origin x="19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olfo Montero" userId="2687191c0260c409" providerId="LiveId" clId="{53C29A21-DAEC-4446-9120-063AD1739DB2}"/>
    <pc:docChg chg="undo custSel modSld">
      <pc:chgData name="Adolfo Montero" userId="2687191c0260c409" providerId="LiveId" clId="{53C29A21-DAEC-4446-9120-063AD1739DB2}" dt="2020-04-10T18:56:30.252" v="16" actId="478"/>
      <pc:docMkLst>
        <pc:docMk/>
      </pc:docMkLst>
      <pc:sldChg chg="delSp">
        <pc:chgData name="Adolfo Montero" userId="2687191c0260c409" providerId="LiveId" clId="{53C29A21-DAEC-4446-9120-063AD1739DB2}" dt="2020-04-10T18:55:19.399" v="7" actId="478"/>
        <pc:sldMkLst>
          <pc:docMk/>
          <pc:sldMk cId="2613011268" sldId="261"/>
        </pc:sldMkLst>
        <pc:spChg chg="del">
          <ac:chgData name="Adolfo Montero" userId="2687191c0260c409" providerId="LiveId" clId="{53C29A21-DAEC-4446-9120-063AD1739DB2}" dt="2020-04-10T18:55:19.399" v="7" actId="478"/>
          <ac:spMkLst>
            <pc:docMk/>
            <pc:sldMk cId="2613011268" sldId="261"/>
            <ac:spMk id="3" creationId="{00000000-0000-0000-0000-000000000000}"/>
          </ac:spMkLst>
        </pc:spChg>
      </pc:sldChg>
      <pc:sldChg chg="delSp">
        <pc:chgData name="Adolfo Montero" userId="2687191c0260c409" providerId="LiveId" clId="{53C29A21-DAEC-4446-9120-063AD1739DB2}" dt="2020-04-10T18:56:28.664" v="15" actId="478"/>
        <pc:sldMkLst>
          <pc:docMk/>
          <pc:sldMk cId="1527055317" sldId="269"/>
        </pc:sldMkLst>
        <pc:spChg chg="del">
          <ac:chgData name="Adolfo Montero" userId="2687191c0260c409" providerId="LiveId" clId="{53C29A21-DAEC-4446-9120-063AD1739DB2}" dt="2020-04-10T18:56:28.664" v="15" actId="478"/>
          <ac:spMkLst>
            <pc:docMk/>
            <pc:sldMk cId="1527055317" sldId="269"/>
            <ac:spMk id="3" creationId="{00000000-0000-0000-0000-000000000000}"/>
          </ac:spMkLst>
        </pc:spChg>
      </pc:sldChg>
      <pc:sldChg chg="delSp">
        <pc:chgData name="Adolfo Montero" userId="2687191c0260c409" providerId="LiveId" clId="{53C29A21-DAEC-4446-9120-063AD1739DB2}" dt="2020-04-10T18:55:29.137" v="9" actId="478"/>
        <pc:sldMkLst>
          <pc:docMk/>
          <pc:sldMk cId="2419264082" sldId="272"/>
        </pc:sldMkLst>
        <pc:spChg chg="del">
          <ac:chgData name="Adolfo Montero" userId="2687191c0260c409" providerId="LiveId" clId="{53C29A21-DAEC-4446-9120-063AD1739DB2}" dt="2020-04-10T18:55:29.137" v="9" actId="478"/>
          <ac:spMkLst>
            <pc:docMk/>
            <pc:sldMk cId="2419264082" sldId="272"/>
            <ac:spMk id="3" creationId="{00000000-0000-0000-0000-000000000000}"/>
          </ac:spMkLst>
        </pc:spChg>
      </pc:sldChg>
      <pc:sldChg chg="delSp">
        <pc:chgData name="Adolfo Montero" userId="2687191c0260c409" providerId="LiveId" clId="{53C29A21-DAEC-4446-9120-063AD1739DB2}" dt="2020-04-10T18:55:02.910" v="0" actId="478"/>
        <pc:sldMkLst>
          <pc:docMk/>
          <pc:sldMk cId="94769352" sldId="304"/>
        </pc:sldMkLst>
        <pc:spChg chg="del">
          <ac:chgData name="Adolfo Montero" userId="2687191c0260c409" providerId="LiveId" clId="{53C29A21-DAEC-4446-9120-063AD1739DB2}" dt="2020-04-10T18:55:02.910" v="0" actId="478"/>
          <ac:spMkLst>
            <pc:docMk/>
            <pc:sldMk cId="94769352" sldId="304"/>
            <ac:spMk id="3" creationId="{00000000-0000-0000-0000-000000000000}"/>
          </ac:spMkLst>
        </pc:spChg>
      </pc:sldChg>
      <pc:sldChg chg="delSp">
        <pc:chgData name="Adolfo Montero" userId="2687191c0260c409" providerId="LiveId" clId="{53C29A21-DAEC-4446-9120-063AD1739DB2}" dt="2020-04-10T18:55:04.573" v="1" actId="478"/>
        <pc:sldMkLst>
          <pc:docMk/>
          <pc:sldMk cId="1823233742" sldId="305"/>
        </pc:sldMkLst>
        <pc:spChg chg="del">
          <ac:chgData name="Adolfo Montero" userId="2687191c0260c409" providerId="LiveId" clId="{53C29A21-DAEC-4446-9120-063AD1739DB2}" dt="2020-04-10T18:55:04.573" v="1" actId="478"/>
          <ac:spMkLst>
            <pc:docMk/>
            <pc:sldMk cId="1823233742" sldId="305"/>
            <ac:spMk id="3" creationId="{00000000-0000-0000-0000-000000000000}"/>
          </ac:spMkLst>
        </pc:spChg>
      </pc:sldChg>
      <pc:sldChg chg="delSp">
        <pc:chgData name="Adolfo Montero" userId="2687191c0260c409" providerId="LiveId" clId="{53C29A21-DAEC-4446-9120-063AD1739DB2}" dt="2020-04-10T18:55:15.146" v="6" actId="478"/>
        <pc:sldMkLst>
          <pc:docMk/>
          <pc:sldMk cId="304337302" sldId="350"/>
        </pc:sldMkLst>
        <pc:spChg chg="del">
          <ac:chgData name="Adolfo Montero" userId="2687191c0260c409" providerId="LiveId" clId="{53C29A21-DAEC-4446-9120-063AD1739DB2}" dt="2020-04-10T18:55:15.146" v="6" actId="478"/>
          <ac:spMkLst>
            <pc:docMk/>
            <pc:sldMk cId="304337302" sldId="350"/>
            <ac:spMk id="3" creationId="{00000000-0000-0000-0000-000000000000}"/>
          </ac:spMkLst>
        </pc:spChg>
      </pc:sldChg>
      <pc:sldChg chg="delSp">
        <pc:chgData name="Adolfo Montero" userId="2687191c0260c409" providerId="LiveId" clId="{53C29A21-DAEC-4446-9120-063AD1739DB2}" dt="2020-04-10T18:55:12.400" v="4" actId="478"/>
        <pc:sldMkLst>
          <pc:docMk/>
          <pc:sldMk cId="3610435596" sldId="351"/>
        </pc:sldMkLst>
        <pc:spChg chg="del">
          <ac:chgData name="Adolfo Montero" userId="2687191c0260c409" providerId="LiveId" clId="{53C29A21-DAEC-4446-9120-063AD1739DB2}" dt="2020-04-10T18:55:12.400" v="4" actId="478"/>
          <ac:spMkLst>
            <pc:docMk/>
            <pc:sldMk cId="3610435596" sldId="351"/>
            <ac:spMk id="3" creationId="{00000000-0000-0000-0000-000000000000}"/>
          </ac:spMkLst>
        </pc:spChg>
      </pc:sldChg>
      <pc:sldChg chg="delSp">
        <pc:chgData name="Adolfo Montero" userId="2687191c0260c409" providerId="LiveId" clId="{53C29A21-DAEC-4446-9120-063AD1739DB2}" dt="2020-04-10T18:55:05.615" v="2" actId="478"/>
        <pc:sldMkLst>
          <pc:docMk/>
          <pc:sldMk cId="1599517570" sldId="352"/>
        </pc:sldMkLst>
        <pc:spChg chg="del">
          <ac:chgData name="Adolfo Montero" userId="2687191c0260c409" providerId="LiveId" clId="{53C29A21-DAEC-4446-9120-063AD1739DB2}" dt="2020-04-10T18:55:05.615" v="2" actId="478"/>
          <ac:spMkLst>
            <pc:docMk/>
            <pc:sldMk cId="1599517570" sldId="352"/>
            <ac:spMk id="3" creationId="{00000000-0000-0000-0000-000000000000}"/>
          </ac:spMkLst>
        </pc:spChg>
      </pc:sldChg>
      <pc:sldChg chg="delSp">
        <pc:chgData name="Adolfo Montero" userId="2687191c0260c409" providerId="LiveId" clId="{53C29A21-DAEC-4446-9120-063AD1739DB2}" dt="2020-04-10T18:55:06.813" v="3" actId="478"/>
        <pc:sldMkLst>
          <pc:docMk/>
          <pc:sldMk cId="3140918245" sldId="353"/>
        </pc:sldMkLst>
        <pc:spChg chg="del">
          <ac:chgData name="Adolfo Montero" userId="2687191c0260c409" providerId="LiveId" clId="{53C29A21-DAEC-4446-9120-063AD1739DB2}" dt="2020-04-10T18:55:06.813" v="3" actId="478"/>
          <ac:spMkLst>
            <pc:docMk/>
            <pc:sldMk cId="3140918245" sldId="353"/>
            <ac:spMk id="3" creationId="{00000000-0000-0000-0000-000000000000}"/>
          </ac:spMkLst>
        </pc:spChg>
      </pc:sldChg>
      <pc:sldChg chg="delSp">
        <pc:chgData name="Adolfo Montero" userId="2687191c0260c409" providerId="LiveId" clId="{53C29A21-DAEC-4446-9120-063AD1739DB2}" dt="2020-04-10T18:55:13.892" v="5" actId="478"/>
        <pc:sldMkLst>
          <pc:docMk/>
          <pc:sldMk cId="1651661616" sldId="354"/>
        </pc:sldMkLst>
        <pc:spChg chg="del">
          <ac:chgData name="Adolfo Montero" userId="2687191c0260c409" providerId="LiveId" clId="{53C29A21-DAEC-4446-9120-063AD1739DB2}" dt="2020-04-10T18:55:13.892" v="5" actId="478"/>
          <ac:spMkLst>
            <pc:docMk/>
            <pc:sldMk cId="1651661616" sldId="354"/>
            <ac:spMk id="3" creationId="{00000000-0000-0000-0000-000000000000}"/>
          </ac:spMkLst>
        </pc:spChg>
      </pc:sldChg>
      <pc:sldChg chg="delSp">
        <pc:chgData name="Adolfo Montero" userId="2687191c0260c409" providerId="LiveId" clId="{53C29A21-DAEC-4446-9120-063AD1739DB2}" dt="2020-04-10T18:56:30.252" v="16" actId="478"/>
        <pc:sldMkLst>
          <pc:docMk/>
          <pc:sldMk cId="2730320603" sldId="375"/>
        </pc:sldMkLst>
        <pc:spChg chg="del">
          <ac:chgData name="Adolfo Montero" userId="2687191c0260c409" providerId="LiveId" clId="{53C29A21-DAEC-4446-9120-063AD1739DB2}" dt="2020-04-10T18:56:30.252" v="16" actId="478"/>
          <ac:spMkLst>
            <pc:docMk/>
            <pc:sldMk cId="2730320603" sldId="375"/>
            <ac:spMk id="3" creationId="{00000000-0000-0000-0000-000000000000}"/>
          </ac:spMkLst>
        </pc:spChg>
      </pc:sldChg>
      <pc:sldChg chg="delSp">
        <pc:chgData name="Adolfo Montero" userId="2687191c0260c409" providerId="LiveId" clId="{53C29A21-DAEC-4446-9120-063AD1739DB2}" dt="2020-04-10T18:55:22.683" v="8" actId="478"/>
        <pc:sldMkLst>
          <pc:docMk/>
          <pc:sldMk cId="2378234698" sldId="391"/>
        </pc:sldMkLst>
        <pc:spChg chg="del">
          <ac:chgData name="Adolfo Montero" userId="2687191c0260c409" providerId="LiveId" clId="{53C29A21-DAEC-4446-9120-063AD1739DB2}" dt="2020-04-10T18:55:22.683" v="8" actId="478"/>
          <ac:spMkLst>
            <pc:docMk/>
            <pc:sldMk cId="2378234698" sldId="391"/>
            <ac:spMk id="3" creationId="{00000000-0000-0000-0000-000000000000}"/>
          </ac:spMkLst>
        </pc:spChg>
      </pc:sldChg>
      <pc:sldChg chg="delSp">
        <pc:chgData name="Adolfo Montero" userId="2687191c0260c409" providerId="LiveId" clId="{53C29A21-DAEC-4446-9120-063AD1739DB2}" dt="2020-04-10T18:56:12.552" v="10" actId="478"/>
        <pc:sldMkLst>
          <pc:docMk/>
          <pc:sldMk cId="321827654" sldId="412"/>
        </pc:sldMkLst>
        <pc:spChg chg="del">
          <ac:chgData name="Adolfo Montero" userId="2687191c0260c409" providerId="LiveId" clId="{53C29A21-DAEC-4446-9120-063AD1739DB2}" dt="2020-04-10T18:56:12.552" v="10" actId="478"/>
          <ac:spMkLst>
            <pc:docMk/>
            <pc:sldMk cId="321827654" sldId="412"/>
            <ac:spMk id="7" creationId="{00000000-0000-0000-0000-000000000000}"/>
          </ac:spMkLst>
        </pc:spChg>
      </pc:sldChg>
      <pc:sldChg chg="delSp">
        <pc:chgData name="Adolfo Montero" userId="2687191c0260c409" providerId="LiveId" clId="{53C29A21-DAEC-4446-9120-063AD1739DB2}" dt="2020-04-10T18:56:15.125" v="11" actId="478"/>
        <pc:sldMkLst>
          <pc:docMk/>
          <pc:sldMk cId="1396456308" sldId="413"/>
        </pc:sldMkLst>
        <pc:spChg chg="del">
          <ac:chgData name="Adolfo Montero" userId="2687191c0260c409" providerId="LiveId" clId="{53C29A21-DAEC-4446-9120-063AD1739DB2}" dt="2020-04-10T18:56:15.125" v="11" actId="478"/>
          <ac:spMkLst>
            <pc:docMk/>
            <pc:sldMk cId="1396456308" sldId="413"/>
            <ac:spMk id="3" creationId="{00000000-0000-0000-0000-000000000000}"/>
          </ac:spMkLst>
        </pc:spChg>
      </pc:sldChg>
      <pc:sldChg chg="addSp delSp">
        <pc:chgData name="Adolfo Montero" userId="2687191c0260c409" providerId="LiveId" clId="{53C29A21-DAEC-4446-9120-063AD1739DB2}" dt="2020-04-10T18:56:25.631" v="14" actId="478"/>
        <pc:sldMkLst>
          <pc:docMk/>
          <pc:sldMk cId="1294176915" sldId="414"/>
        </pc:sldMkLst>
        <pc:spChg chg="del">
          <ac:chgData name="Adolfo Montero" userId="2687191c0260c409" providerId="LiveId" clId="{53C29A21-DAEC-4446-9120-063AD1739DB2}" dt="2020-04-10T18:56:25.631" v="14" actId="478"/>
          <ac:spMkLst>
            <pc:docMk/>
            <pc:sldMk cId="1294176915" sldId="414"/>
            <ac:spMk id="3" creationId="{00000000-0000-0000-0000-000000000000}"/>
          </ac:spMkLst>
        </pc:spChg>
        <pc:spChg chg="add del">
          <ac:chgData name="Adolfo Montero" userId="2687191c0260c409" providerId="LiveId" clId="{53C29A21-DAEC-4446-9120-063AD1739DB2}" dt="2020-04-10T18:56:19.867" v="13" actId="478"/>
          <ac:spMkLst>
            <pc:docMk/>
            <pc:sldMk cId="1294176915" sldId="414"/>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97F48-3982-4380-B302-C546399CB366}"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6B954-E43D-49F7-B6CE-E4FFCE1EDAF3}" type="slidenum">
              <a:rPr lang="en-US" smtClean="0"/>
              <a:t>‹#›</a:t>
            </a:fld>
            <a:endParaRPr lang="en-US"/>
          </a:p>
        </p:txBody>
      </p:sp>
    </p:spTree>
    <p:extLst>
      <p:ext uri="{BB962C8B-B14F-4D97-AF65-F5344CB8AC3E}">
        <p14:creationId xmlns:p14="http://schemas.microsoft.com/office/powerpoint/2010/main" val="1565763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iki.apache.org/hadoop/AmazonS3"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hadoop.apache.org/docs/stable/api/org/apache/hadoop/mapred/InputFormat.html"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iki.apache.org/hadoop/AmazonS3"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hadoop.apache.org/docs/stable/api/org/apache/hadoop/mapred/InputFormat.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344488" y="698500"/>
            <a:ext cx="6197600" cy="3486150"/>
          </a:xfrm>
          <a:ln/>
        </p:spPr>
      </p:sp>
      <p:sp>
        <p:nvSpPr>
          <p:cNvPr id="5123" name="Rectangle 3"/>
          <p:cNvSpPr>
            <a:spLocks noGrp="1" noChangeArrowheads="1"/>
          </p:cNvSpPr>
          <p:nvPr>
            <p:ph type="body" idx="1"/>
          </p:nvPr>
        </p:nvSpPr>
        <p:spPr>
          <a:xfrm>
            <a:off x="917575" y="4416425"/>
            <a:ext cx="5046663" cy="418147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78877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21</a:t>
            </a:fld>
            <a:endParaRPr lang="en-US"/>
          </a:p>
        </p:txBody>
      </p:sp>
    </p:spTree>
    <p:extLst>
      <p:ext uri="{BB962C8B-B14F-4D97-AF65-F5344CB8AC3E}">
        <p14:creationId xmlns:p14="http://schemas.microsoft.com/office/powerpoint/2010/main" val="1406240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err="1"/>
              <a:t>appName</a:t>
            </a:r>
            <a:r>
              <a:rPr lang="en-US" sz="1200" b="0" i="0" kern="1200" dirty="0">
                <a:solidFill>
                  <a:schemeClr val="tx1"/>
                </a:solidFill>
                <a:effectLst/>
                <a:latin typeface="+mn-lt"/>
                <a:ea typeface="+mn-ea"/>
                <a:cs typeface="+mn-cs"/>
              </a:rPr>
              <a:t> parameter is a name for your application to show on the cluster UI</a:t>
            </a:r>
          </a:p>
          <a:p>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22</a:t>
            </a:fld>
            <a:endParaRPr lang="en-US"/>
          </a:p>
        </p:txBody>
      </p:sp>
    </p:spTree>
    <p:extLst>
      <p:ext uri="{BB962C8B-B14F-4D97-AF65-F5344CB8AC3E}">
        <p14:creationId xmlns:p14="http://schemas.microsoft.com/office/powerpoint/2010/main" val="2752890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err="1"/>
              <a:t>appName</a:t>
            </a:r>
            <a:r>
              <a:rPr lang="en-US" sz="1200" b="0" i="0" kern="1200" dirty="0">
                <a:solidFill>
                  <a:schemeClr val="tx1"/>
                </a:solidFill>
                <a:effectLst/>
                <a:latin typeface="+mn-lt"/>
                <a:ea typeface="+mn-ea"/>
                <a:cs typeface="+mn-cs"/>
              </a:rPr>
              <a:t> parameter is a name for your application to show on the cluster UI</a:t>
            </a:r>
          </a:p>
          <a:p>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23</a:t>
            </a:fld>
            <a:endParaRPr lang="en-US"/>
          </a:p>
        </p:txBody>
      </p:sp>
    </p:spTree>
    <p:extLst>
      <p:ext uri="{BB962C8B-B14F-4D97-AF65-F5344CB8AC3E}">
        <p14:creationId xmlns:p14="http://schemas.microsoft.com/office/powerpoint/2010/main" val="1361376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calling </a:t>
            </a:r>
            <a:r>
              <a:rPr lang="en-US" dirty="0" err="1"/>
              <a:t>SparkContext</a:t>
            </a:r>
            <a:r>
              <a:rPr lang="en-US" sz="1200" b="0" i="0" kern="1200" dirty="0" err="1">
                <a:solidFill>
                  <a:schemeClr val="tx1"/>
                </a:solidFill>
                <a:effectLst/>
                <a:latin typeface="+mn-lt"/>
                <a:ea typeface="+mn-ea"/>
                <a:cs typeface="+mn-cs"/>
              </a:rPr>
              <a:t>’s</a:t>
            </a:r>
            <a:r>
              <a:rPr lang="en-US" sz="1200" b="0" i="0" kern="1200" dirty="0">
                <a:solidFill>
                  <a:schemeClr val="tx1"/>
                </a:solidFill>
                <a:effectLst/>
                <a:latin typeface="+mn-lt"/>
                <a:ea typeface="+mn-ea"/>
                <a:cs typeface="+mn-cs"/>
              </a:rPr>
              <a:t> </a:t>
            </a:r>
            <a:r>
              <a:rPr lang="en-US" dirty="0"/>
              <a:t>parallelize</a:t>
            </a:r>
            <a:r>
              <a:rPr lang="en-US" sz="1200" b="0" i="0" kern="1200" dirty="0">
                <a:solidFill>
                  <a:schemeClr val="tx1"/>
                </a:solidFill>
                <a:effectLst/>
                <a:latin typeface="+mn-lt"/>
                <a:ea typeface="+mn-ea"/>
                <a:cs typeface="+mn-cs"/>
              </a:rPr>
              <a:t> method on an existing collection</a:t>
            </a:r>
          </a:p>
          <a:p>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24</a:t>
            </a:fld>
            <a:endParaRPr lang="en-US"/>
          </a:p>
        </p:txBody>
      </p:sp>
    </p:spTree>
    <p:extLst>
      <p:ext uri="{BB962C8B-B14F-4D97-AF65-F5344CB8AC3E}">
        <p14:creationId xmlns:p14="http://schemas.microsoft.com/office/powerpoint/2010/main" val="2924337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function is called with the first two elements from the list, </a:t>
            </a:r>
          </a:p>
          <a:p>
            <a:r>
              <a:rPr lang="en-US" sz="1200" b="0" i="0" kern="1200" dirty="0">
                <a:solidFill>
                  <a:schemeClr val="tx1"/>
                </a:solidFill>
                <a:effectLst/>
                <a:latin typeface="+mn-lt"/>
                <a:ea typeface="+mn-ea"/>
                <a:cs typeface="+mn-cs"/>
              </a:rPr>
              <a:t>then with the result of that call and the third element, and so on, until all of the list elements have been handled</a:t>
            </a:r>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25</a:t>
            </a:fld>
            <a:endParaRPr lang="en-US"/>
          </a:p>
        </p:txBody>
      </p:sp>
    </p:spTree>
    <p:extLst>
      <p:ext uri="{BB962C8B-B14F-4D97-AF65-F5344CB8AC3E}">
        <p14:creationId xmlns:p14="http://schemas.microsoft.com/office/powerpoint/2010/main" val="3431599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function is called with the first two elements from the list, </a:t>
            </a:r>
          </a:p>
          <a:p>
            <a:r>
              <a:rPr lang="en-US" sz="1200" b="0" i="0" kern="1200" dirty="0">
                <a:solidFill>
                  <a:schemeClr val="tx1"/>
                </a:solidFill>
                <a:effectLst/>
                <a:latin typeface="+mn-lt"/>
                <a:ea typeface="+mn-ea"/>
                <a:cs typeface="+mn-cs"/>
              </a:rPr>
              <a:t>then with the result of that call and the third element, and so on, until all of the list elements have been handled</a:t>
            </a:r>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26</a:t>
            </a:fld>
            <a:endParaRPr lang="en-US"/>
          </a:p>
        </p:txBody>
      </p:sp>
    </p:spTree>
    <p:extLst>
      <p:ext uri="{BB962C8B-B14F-4D97-AF65-F5344CB8AC3E}">
        <p14:creationId xmlns:p14="http://schemas.microsoft.com/office/powerpoint/2010/main" val="3431599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create distributed datasets from any storage source supported by </a:t>
            </a:r>
            <a:r>
              <a:rPr lang="en-US" sz="1200" b="0" i="0" kern="1200" dirty="0" err="1">
                <a:solidFill>
                  <a:schemeClr val="tx1"/>
                </a:solidFill>
                <a:effectLst/>
                <a:latin typeface="+mn-lt"/>
                <a:ea typeface="+mn-ea"/>
                <a:cs typeface="+mn-cs"/>
              </a:rPr>
              <a:t>Hadoop</a:t>
            </a:r>
            <a:r>
              <a:rPr lang="en-US" sz="1200" b="0" i="0" kern="1200" dirty="0">
                <a:solidFill>
                  <a:schemeClr val="tx1"/>
                </a:solidFill>
                <a:effectLst/>
                <a:latin typeface="+mn-lt"/>
                <a:ea typeface="+mn-ea"/>
                <a:cs typeface="+mn-cs"/>
              </a:rPr>
              <a:t>, including your local file system, HDFS, Cassandra, </a:t>
            </a:r>
            <a:r>
              <a:rPr lang="en-US" sz="1200" b="0" i="0" kern="1200" dirty="0" err="1">
                <a:solidFill>
                  <a:schemeClr val="tx1"/>
                </a:solidFill>
                <a:effectLst/>
                <a:latin typeface="+mn-lt"/>
                <a:ea typeface="+mn-ea"/>
                <a:cs typeface="+mn-cs"/>
              </a:rPr>
              <a:t>HBase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Amazon S3</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any other </a:t>
            </a:r>
            <a:r>
              <a:rPr lang="en-US" sz="1200" b="0" i="0" kern="1200" dirty="0" err="1">
                <a:solidFill>
                  <a:schemeClr val="tx1"/>
                </a:solidFill>
                <a:effectLst/>
                <a:latin typeface="+mn-lt"/>
                <a:ea typeface="+mn-ea"/>
                <a:cs typeface="+mn-cs"/>
              </a:rPr>
              <a:t>Hadoop</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hlinkClick r:id="rId4"/>
              </a:rPr>
              <a:t>InputFormat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27</a:t>
            </a:fld>
            <a:endParaRPr lang="en-US"/>
          </a:p>
        </p:txBody>
      </p:sp>
    </p:spTree>
    <p:extLst>
      <p:ext uri="{BB962C8B-B14F-4D97-AF65-F5344CB8AC3E}">
        <p14:creationId xmlns:p14="http://schemas.microsoft.com/office/powerpoint/2010/main" val="4101898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create distributed datasets from any storage source supported by </a:t>
            </a:r>
            <a:r>
              <a:rPr lang="en-US" sz="1200" b="0" i="0" kern="1200" dirty="0" err="1">
                <a:solidFill>
                  <a:schemeClr val="tx1"/>
                </a:solidFill>
                <a:effectLst/>
                <a:latin typeface="+mn-lt"/>
                <a:ea typeface="+mn-ea"/>
                <a:cs typeface="+mn-cs"/>
              </a:rPr>
              <a:t>Hadoop</a:t>
            </a:r>
            <a:r>
              <a:rPr lang="en-US" sz="1200" b="0" i="0" kern="1200" dirty="0">
                <a:solidFill>
                  <a:schemeClr val="tx1"/>
                </a:solidFill>
                <a:effectLst/>
                <a:latin typeface="+mn-lt"/>
                <a:ea typeface="+mn-ea"/>
                <a:cs typeface="+mn-cs"/>
              </a:rPr>
              <a:t>, including your local file system, HDFS, Cassandra, </a:t>
            </a:r>
            <a:r>
              <a:rPr lang="en-US" sz="1200" b="0" i="0" kern="1200" dirty="0" err="1">
                <a:solidFill>
                  <a:schemeClr val="tx1"/>
                </a:solidFill>
                <a:effectLst/>
                <a:latin typeface="+mn-lt"/>
                <a:ea typeface="+mn-ea"/>
                <a:cs typeface="+mn-cs"/>
              </a:rPr>
              <a:t>HBase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Amazon S3</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any other </a:t>
            </a:r>
            <a:r>
              <a:rPr lang="en-US" sz="1200" b="0" i="0" kern="1200" dirty="0" err="1">
                <a:solidFill>
                  <a:schemeClr val="tx1"/>
                </a:solidFill>
                <a:effectLst/>
                <a:latin typeface="+mn-lt"/>
                <a:ea typeface="+mn-ea"/>
                <a:cs typeface="+mn-cs"/>
              </a:rPr>
              <a:t>Hadoop</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hlinkClick r:id="rId4"/>
              </a:rPr>
              <a:t>InputFormat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28</a:t>
            </a:fld>
            <a:endParaRPr lang="en-US"/>
          </a:p>
        </p:txBody>
      </p:sp>
    </p:spTree>
    <p:extLst>
      <p:ext uri="{BB962C8B-B14F-4D97-AF65-F5344CB8AC3E}">
        <p14:creationId xmlns:p14="http://schemas.microsoft.com/office/powerpoint/2010/main" val="2893910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31</a:t>
            </a:fld>
            <a:endParaRPr lang="en-US"/>
          </a:p>
        </p:txBody>
      </p:sp>
    </p:spTree>
    <p:extLst>
      <p:ext uri="{BB962C8B-B14F-4D97-AF65-F5344CB8AC3E}">
        <p14:creationId xmlns:p14="http://schemas.microsoft.com/office/powerpoint/2010/main" val="2162284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lazy</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37</a:t>
            </a:fld>
            <a:endParaRPr lang="en-US"/>
          </a:p>
        </p:txBody>
      </p:sp>
    </p:spTree>
    <p:extLst>
      <p:ext uri="{BB962C8B-B14F-4D97-AF65-F5344CB8AC3E}">
        <p14:creationId xmlns:p14="http://schemas.microsoft.com/office/powerpoint/2010/main" val="1557550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Interactive data mining - user runs multiple </a:t>
            </a:r>
            <a:r>
              <a:rPr lang="en-US" sz="1200" b="0" i="0" u="none" strike="noStrike" kern="1200" baseline="0" dirty="0" err="1">
                <a:solidFill>
                  <a:schemeClr val="tx1"/>
                </a:solidFill>
                <a:latin typeface="+mn-lt"/>
                <a:ea typeface="+mn-ea"/>
                <a:cs typeface="+mn-cs"/>
              </a:rPr>
              <a:t>adhoc</a:t>
            </a:r>
            <a:r>
              <a:rPr lang="en-US" sz="1200" b="0" i="0" u="none" strike="noStrike" kern="1200" baseline="0" dirty="0">
                <a:solidFill>
                  <a:schemeClr val="tx1"/>
                </a:solidFill>
                <a:latin typeface="+mn-lt"/>
                <a:ea typeface="+mn-ea"/>
                <a:cs typeface="+mn-cs"/>
              </a:rPr>
              <a:t> queries on the same subset of the data</a:t>
            </a:r>
          </a:p>
          <a:p>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2</a:t>
            </a:fld>
            <a:endParaRPr lang="en-US"/>
          </a:p>
        </p:txBody>
      </p:sp>
    </p:spTree>
    <p:extLst>
      <p:ext uri="{BB962C8B-B14F-4D97-AF65-F5344CB8AC3E}">
        <p14:creationId xmlns:p14="http://schemas.microsoft.com/office/powerpoint/2010/main" val="3672917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a:t>
            </a:r>
            <a:r>
              <a:rPr lang="en-US" baseline="0" dirty="0"/>
              <a:t> computations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38</a:t>
            </a:fld>
            <a:endParaRPr lang="en-US"/>
          </a:p>
        </p:txBody>
      </p:sp>
    </p:spTree>
    <p:extLst>
      <p:ext uri="{BB962C8B-B14F-4D97-AF65-F5344CB8AC3E}">
        <p14:creationId xmlns:p14="http://schemas.microsoft.com/office/powerpoint/2010/main" val="3871853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Similar to map, but each input item can be mapped to 0 or more output items (so </a:t>
            </a:r>
            <a:r>
              <a:rPr lang="en-US" sz="1200" b="0" i="1" kern="1200" dirty="0" err="1">
                <a:solidFill>
                  <a:schemeClr val="tx1"/>
                </a:solidFill>
                <a:effectLst/>
                <a:latin typeface="+mn-lt"/>
                <a:ea typeface="+mn-ea"/>
                <a:cs typeface="+mn-cs"/>
              </a:rPr>
              <a:t>func</a:t>
            </a:r>
            <a:r>
              <a:rPr lang="en-US" sz="1200" b="0" i="0" kern="1200" dirty="0">
                <a:solidFill>
                  <a:schemeClr val="tx1"/>
                </a:solidFill>
                <a:effectLst/>
                <a:latin typeface="+mn-lt"/>
                <a:ea typeface="+mn-ea"/>
                <a:cs typeface="+mn-cs"/>
              </a:rPr>
              <a:t> should return a </a:t>
            </a:r>
            <a:r>
              <a:rPr lang="en-US" sz="1200" b="0" i="0" kern="1200" dirty="0" err="1">
                <a:solidFill>
                  <a:schemeClr val="tx1"/>
                </a:solidFill>
                <a:effectLst/>
                <a:latin typeface="+mn-lt"/>
                <a:ea typeface="+mn-ea"/>
                <a:cs typeface="+mn-cs"/>
              </a:rPr>
              <a:t>Seq</a:t>
            </a:r>
            <a:r>
              <a:rPr lang="en-US" sz="1200" b="0" i="0" kern="1200" dirty="0">
                <a:solidFill>
                  <a:schemeClr val="tx1"/>
                </a:solidFill>
                <a:effectLst/>
                <a:latin typeface="+mn-lt"/>
                <a:ea typeface="+mn-ea"/>
                <a:cs typeface="+mn-cs"/>
              </a:rPr>
              <a:t> rather than a single item).</a:t>
            </a:r>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41</a:t>
            </a:fld>
            <a:endParaRPr lang="en-US"/>
          </a:p>
        </p:txBody>
      </p:sp>
    </p:spTree>
    <p:extLst>
      <p:ext uri="{BB962C8B-B14F-4D97-AF65-F5344CB8AC3E}">
        <p14:creationId xmlns:p14="http://schemas.microsoft.com/office/powerpoint/2010/main" val="1525285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43</a:t>
            </a:fld>
            <a:endParaRPr lang="en-US"/>
          </a:p>
        </p:txBody>
      </p:sp>
    </p:spTree>
    <p:extLst>
      <p:ext uri="{BB962C8B-B14F-4D97-AF65-F5344CB8AC3E}">
        <p14:creationId xmlns:p14="http://schemas.microsoft.com/office/powerpoint/2010/main" val="1191317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 </a:t>
            </a:r>
            <a:r>
              <a:rPr lang="en-US" dirty="0" err="1"/>
              <a:t>tranformation</a:t>
            </a:r>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44</a:t>
            </a:fld>
            <a:endParaRPr lang="en-US"/>
          </a:p>
        </p:txBody>
      </p:sp>
    </p:spTree>
    <p:extLst>
      <p:ext uri="{BB962C8B-B14F-4D97-AF65-F5344CB8AC3E}">
        <p14:creationId xmlns:p14="http://schemas.microsoft.com/office/powerpoint/2010/main" val="1738120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first action is encountered, spark applies</a:t>
            </a:r>
            <a:r>
              <a:rPr lang="en-US" baseline="0" dirty="0"/>
              <a:t> transformations..</a:t>
            </a:r>
          </a:p>
          <a:p>
            <a:endParaRPr lang="en-US" baseline="0" dirty="0"/>
          </a:p>
          <a:p>
            <a:r>
              <a:rPr lang="en-US" baseline="0" dirty="0"/>
              <a:t>If a partition of errors is lost, spark rebuilds it by applying filter on only the corresponding partition of </a:t>
            </a:r>
            <a:r>
              <a:rPr lang="en-US" b="1" baseline="0" dirty="0"/>
              <a:t>lines</a:t>
            </a:r>
            <a:endParaRPr lang="en-US" b="1" dirty="0"/>
          </a:p>
        </p:txBody>
      </p:sp>
      <p:sp>
        <p:nvSpPr>
          <p:cNvPr id="4" name="Slide Number Placeholder 3"/>
          <p:cNvSpPr>
            <a:spLocks noGrp="1"/>
          </p:cNvSpPr>
          <p:nvPr>
            <p:ph type="sldNum" sz="quarter" idx="10"/>
          </p:nvPr>
        </p:nvSpPr>
        <p:spPr/>
        <p:txBody>
          <a:bodyPr/>
          <a:lstStyle/>
          <a:p>
            <a:fld id="{CE16B954-E43D-49F7-B6CE-E4FFCE1EDAF3}" type="slidenum">
              <a:rPr lang="en-US" smtClean="0"/>
              <a:t>45</a:t>
            </a:fld>
            <a:endParaRPr lang="en-US"/>
          </a:p>
        </p:txBody>
      </p:sp>
    </p:spTree>
    <p:extLst>
      <p:ext uri="{BB962C8B-B14F-4D97-AF65-F5344CB8AC3E}">
        <p14:creationId xmlns:p14="http://schemas.microsoft.com/office/powerpoint/2010/main" val="3260559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ＭＳ Ｐゴシック" pitchFamily="-65" charset="-128"/>
                <a:cs typeface="ＭＳ Ｐゴシック" pitchFamily="-65" charset="-128"/>
              </a:rPr>
              <a:t>generalized execution model to support a wide variety of applications</a:t>
            </a:r>
          </a:p>
          <a:p>
            <a:r>
              <a:rPr lang="en-US" sz="1200" b="0" i="0" kern="1200" dirty="0">
                <a:solidFill>
                  <a:schemeClr val="tx1"/>
                </a:solidFill>
                <a:effectLst/>
                <a:latin typeface="+mn-lt"/>
                <a:ea typeface="ＭＳ Ｐゴシック" pitchFamily="-65" charset="-128"/>
              </a:rPr>
              <a:t>In-memory</a:t>
            </a:r>
            <a:r>
              <a:rPr lang="en-US" sz="1200" b="0" i="0" kern="1200" baseline="0" dirty="0">
                <a:solidFill>
                  <a:schemeClr val="tx1"/>
                </a:solidFill>
                <a:effectLst/>
                <a:latin typeface="+mn-lt"/>
                <a:ea typeface="ＭＳ Ｐゴシック" pitchFamily="-65" charset="-128"/>
              </a:rPr>
              <a:t> -&gt; good for interactive data mining, and iterative algorithms</a:t>
            </a:r>
            <a:endParaRPr lang="en-US" dirty="0"/>
          </a:p>
          <a:p>
            <a:endParaRPr lang="en-US" dirty="0"/>
          </a:p>
        </p:txBody>
      </p:sp>
      <p:sp>
        <p:nvSpPr>
          <p:cNvPr id="4" name="Slide Number Placeholder 3"/>
          <p:cNvSpPr>
            <a:spLocks noGrp="1"/>
          </p:cNvSpPr>
          <p:nvPr>
            <p:ph type="sldNum" sz="quarter" idx="10"/>
          </p:nvPr>
        </p:nvSpPr>
        <p:spPr/>
        <p:txBody>
          <a:bodyPr/>
          <a:lstStyle/>
          <a:p>
            <a:fld id="{B135B260-FE6E-D048-9DA9-096E9E98A9DF}" type="slidenum">
              <a:rPr lang="en-US" smtClean="0"/>
              <a:t>7</a:t>
            </a:fld>
            <a:endParaRPr lang="en-US"/>
          </a:p>
        </p:txBody>
      </p:sp>
    </p:spTree>
    <p:extLst>
      <p:ext uri="{BB962C8B-B14F-4D97-AF65-F5344CB8AC3E}">
        <p14:creationId xmlns:p14="http://schemas.microsoft.com/office/powerpoint/2010/main" val="4251175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15</a:t>
            </a:fld>
            <a:endParaRPr lang="en-US"/>
          </a:p>
        </p:txBody>
      </p:sp>
    </p:spTree>
    <p:extLst>
      <p:ext uri="{BB962C8B-B14F-4D97-AF65-F5344CB8AC3E}">
        <p14:creationId xmlns:p14="http://schemas.microsoft.com/office/powerpoint/2010/main" val="294542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16</a:t>
            </a:fld>
            <a:endParaRPr lang="en-US"/>
          </a:p>
        </p:txBody>
      </p:sp>
    </p:spTree>
    <p:extLst>
      <p:ext uri="{BB962C8B-B14F-4D97-AF65-F5344CB8AC3E}">
        <p14:creationId xmlns:p14="http://schemas.microsoft.com/office/powerpoint/2010/main" val="2475102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17</a:t>
            </a:fld>
            <a:endParaRPr lang="en-US"/>
          </a:p>
        </p:txBody>
      </p:sp>
    </p:spTree>
    <p:extLst>
      <p:ext uri="{BB962C8B-B14F-4D97-AF65-F5344CB8AC3E}">
        <p14:creationId xmlns:p14="http://schemas.microsoft.com/office/powerpoint/2010/main" val="1227820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18</a:t>
            </a:fld>
            <a:endParaRPr lang="en-US"/>
          </a:p>
        </p:txBody>
      </p:sp>
    </p:spTree>
    <p:extLst>
      <p:ext uri="{BB962C8B-B14F-4D97-AF65-F5344CB8AC3E}">
        <p14:creationId xmlns:p14="http://schemas.microsoft.com/office/powerpoint/2010/main" val="2523700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19</a:t>
            </a:fld>
            <a:endParaRPr lang="en-US"/>
          </a:p>
        </p:txBody>
      </p:sp>
    </p:spTree>
    <p:extLst>
      <p:ext uri="{BB962C8B-B14F-4D97-AF65-F5344CB8AC3E}">
        <p14:creationId xmlns:p14="http://schemas.microsoft.com/office/powerpoint/2010/main" val="62530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6B954-E43D-49F7-B6CE-E4FFCE1EDAF3}" type="slidenum">
              <a:rPr lang="en-US" smtClean="0"/>
              <a:t>20</a:t>
            </a:fld>
            <a:endParaRPr lang="en-US"/>
          </a:p>
        </p:txBody>
      </p:sp>
    </p:spTree>
    <p:extLst>
      <p:ext uri="{BB962C8B-B14F-4D97-AF65-F5344CB8AC3E}">
        <p14:creationId xmlns:p14="http://schemas.microsoft.com/office/powerpoint/2010/main" val="1915859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7E49B6-FE3A-4674-81AF-2BBAF48ADDD3}" type="datetime1">
              <a:rPr lang="en-US" smtClean="0"/>
              <a:t>4/10/2020</a:t>
            </a:fld>
            <a:endParaRPr lang="en-US"/>
          </a:p>
        </p:txBody>
      </p:sp>
      <p:sp>
        <p:nvSpPr>
          <p:cNvPr id="5" name="Footer Placeholder 4"/>
          <p:cNvSpPr>
            <a:spLocks noGrp="1"/>
          </p:cNvSpPr>
          <p:nvPr>
            <p:ph type="ftr" sz="quarter" idx="11"/>
          </p:nvPr>
        </p:nvSpPr>
        <p:spPr/>
        <p:txBody>
          <a:bodyPr/>
          <a:lstStyle/>
          <a:p>
            <a:r>
              <a:rPr lang="en-US"/>
              <a:t>CS 4593/5463 Cloud and Big Data</a:t>
            </a:r>
          </a:p>
        </p:txBody>
      </p:sp>
      <p:sp>
        <p:nvSpPr>
          <p:cNvPr id="6" name="Slide Number Placeholder 5"/>
          <p:cNvSpPr>
            <a:spLocks noGrp="1"/>
          </p:cNvSpPr>
          <p:nvPr>
            <p:ph type="sldNum" sz="quarter" idx="12"/>
          </p:nvPr>
        </p:nvSpPr>
        <p:spPr/>
        <p:txBody>
          <a:bodyPr/>
          <a:lstStyle/>
          <a:p>
            <a:fld id="{2D35D076-ABAC-4666-A3BF-A6446292C09D}" type="slidenum">
              <a:rPr lang="en-US" smtClean="0"/>
              <a:t>‹#›</a:t>
            </a:fld>
            <a:endParaRPr lang="en-US"/>
          </a:p>
        </p:txBody>
      </p:sp>
    </p:spTree>
    <p:extLst>
      <p:ext uri="{BB962C8B-B14F-4D97-AF65-F5344CB8AC3E}">
        <p14:creationId xmlns:p14="http://schemas.microsoft.com/office/powerpoint/2010/main" val="43153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A2D6D-86F1-4079-879B-02861D5B71A8}" type="datetime1">
              <a:rPr lang="en-US" smtClean="0"/>
              <a:t>4/10/2020</a:t>
            </a:fld>
            <a:endParaRPr lang="en-US"/>
          </a:p>
        </p:txBody>
      </p:sp>
      <p:sp>
        <p:nvSpPr>
          <p:cNvPr id="5" name="Footer Placeholder 4"/>
          <p:cNvSpPr>
            <a:spLocks noGrp="1"/>
          </p:cNvSpPr>
          <p:nvPr>
            <p:ph type="ftr" sz="quarter" idx="11"/>
          </p:nvPr>
        </p:nvSpPr>
        <p:spPr/>
        <p:txBody>
          <a:bodyPr/>
          <a:lstStyle/>
          <a:p>
            <a:r>
              <a:rPr lang="en-US"/>
              <a:t>CS 4593/5463 Cloud and Big Data</a:t>
            </a:r>
          </a:p>
        </p:txBody>
      </p:sp>
      <p:sp>
        <p:nvSpPr>
          <p:cNvPr id="6" name="Slide Number Placeholder 5"/>
          <p:cNvSpPr>
            <a:spLocks noGrp="1"/>
          </p:cNvSpPr>
          <p:nvPr>
            <p:ph type="sldNum" sz="quarter" idx="12"/>
          </p:nvPr>
        </p:nvSpPr>
        <p:spPr/>
        <p:txBody>
          <a:bodyPr/>
          <a:lstStyle/>
          <a:p>
            <a:fld id="{2D35D076-ABAC-4666-A3BF-A6446292C09D}" type="slidenum">
              <a:rPr lang="en-US" smtClean="0"/>
              <a:t>‹#›</a:t>
            </a:fld>
            <a:endParaRPr lang="en-US"/>
          </a:p>
        </p:txBody>
      </p:sp>
    </p:spTree>
    <p:extLst>
      <p:ext uri="{BB962C8B-B14F-4D97-AF65-F5344CB8AC3E}">
        <p14:creationId xmlns:p14="http://schemas.microsoft.com/office/powerpoint/2010/main" val="142184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E81AF-031C-4C16-B109-AFFF5241A164}" type="datetime1">
              <a:rPr lang="en-US" smtClean="0"/>
              <a:t>4/10/2020</a:t>
            </a:fld>
            <a:endParaRPr lang="en-US"/>
          </a:p>
        </p:txBody>
      </p:sp>
      <p:sp>
        <p:nvSpPr>
          <p:cNvPr id="5" name="Footer Placeholder 4"/>
          <p:cNvSpPr>
            <a:spLocks noGrp="1"/>
          </p:cNvSpPr>
          <p:nvPr>
            <p:ph type="ftr" sz="quarter" idx="11"/>
          </p:nvPr>
        </p:nvSpPr>
        <p:spPr/>
        <p:txBody>
          <a:bodyPr/>
          <a:lstStyle/>
          <a:p>
            <a:r>
              <a:rPr lang="en-US"/>
              <a:t>CS 4593/5463 Cloud and Big Data</a:t>
            </a:r>
          </a:p>
        </p:txBody>
      </p:sp>
      <p:sp>
        <p:nvSpPr>
          <p:cNvPr id="6" name="Slide Number Placeholder 5"/>
          <p:cNvSpPr>
            <a:spLocks noGrp="1"/>
          </p:cNvSpPr>
          <p:nvPr>
            <p:ph type="sldNum" sz="quarter" idx="12"/>
          </p:nvPr>
        </p:nvSpPr>
        <p:spPr/>
        <p:txBody>
          <a:bodyPr/>
          <a:lstStyle/>
          <a:p>
            <a:fld id="{2D35D076-ABAC-4666-A3BF-A6446292C09D}" type="slidenum">
              <a:rPr lang="en-US" smtClean="0"/>
              <a:t>‹#›</a:t>
            </a:fld>
            <a:endParaRPr lang="en-US"/>
          </a:p>
        </p:txBody>
      </p:sp>
    </p:spTree>
    <p:extLst>
      <p:ext uri="{BB962C8B-B14F-4D97-AF65-F5344CB8AC3E}">
        <p14:creationId xmlns:p14="http://schemas.microsoft.com/office/powerpoint/2010/main" val="362109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8E6018-6B2E-4F9B-869F-945075EF3BAD}" type="datetime1">
              <a:rPr lang="en-US" smtClean="0"/>
              <a:t>4/10/2020</a:t>
            </a:fld>
            <a:endParaRPr lang="en-US"/>
          </a:p>
        </p:txBody>
      </p:sp>
      <p:sp>
        <p:nvSpPr>
          <p:cNvPr id="5" name="Footer Placeholder 4"/>
          <p:cNvSpPr>
            <a:spLocks noGrp="1"/>
          </p:cNvSpPr>
          <p:nvPr>
            <p:ph type="ftr" sz="quarter" idx="11"/>
          </p:nvPr>
        </p:nvSpPr>
        <p:spPr/>
        <p:txBody>
          <a:bodyPr/>
          <a:lstStyle/>
          <a:p>
            <a:r>
              <a:rPr lang="en-US"/>
              <a:t>CS 4593/5463 Cloud and Big Data</a:t>
            </a:r>
          </a:p>
        </p:txBody>
      </p:sp>
      <p:sp>
        <p:nvSpPr>
          <p:cNvPr id="6" name="Slide Number Placeholder 5"/>
          <p:cNvSpPr>
            <a:spLocks noGrp="1"/>
          </p:cNvSpPr>
          <p:nvPr>
            <p:ph type="sldNum" sz="quarter" idx="12"/>
          </p:nvPr>
        </p:nvSpPr>
        <p:spPr/>
        <p:txBody>
          <a:bodyPr/>
          <a:lstStyle/>
          <a:p>
            <a:fld id="{2D35D076-ABAC-4666-A3BF-A6446292C09D}" type="slidenum">
              <a:rPr lang="en-US" smtClean="0"/>
              <a:t>‹#›</a:t>
            </a:fld>
            <a:endParaRPr lang="en-US"/>
          </a:p>
        </p:txBody>
      </p:sp>
    </p:spTree>
    <p:extLst>
      <p:ext uri="{BB962C8B-B14F-4D97-AF65-F5344CB8AC3E}">
        <p14:creationId xmlns:p14="http://schemas.microsoft.com/office/powerpoint/2010/main" val="242809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6BC67-E2A7-47A9-A2AD-977ABB7C386B}" type="datetime1">
              <a:rPr lang="en-US" smtClean="0"/>
              <a:t>4/10/2020</a:t>
            </a:fld>
            <a:endParaRPr lang="en-US"/>
          </a:p>
        </p:txBody>
      </p:sp>
      <p:sp>
        <p:nvSpPr>
          <p:cNvPr id="5" name="Footer Placeholder 4"/>
          <p:cNvSpPr>
            <a:spLocks noGrp="1"/>
          </p:cNvSpPr>
          <p:nvPr>
            <p:ph type="ftr" sz="quarter" idx="11"/>
          </p:nvPr>
        </p:nvSpPr>
        <p:spPr/>
        <p:txBody>
          <a:bodyPr/>
          <a:lstStyle/>
          <a:p>
            <a:r>
              <a:rPr lang="en-US"/>
              <a:t>CS 4593/5463 Cloud and Big Data</a:t>
            </a:r>
          </a:p>
        </p:txBody>
      </p:sp>
      <p:sp>
        <p:nvSpPr>
          <p:cNvPr id="6" name="Slide Number Placeholder 5"/>
          <p:cNvSpPr>
            <a:spLocks noGrp="1"/>
          </p:cNvSpPr>
          <p:nvPr>
            <p:ph type="sldNum" sz="quarter" idx="12"/>
          </p:nvPr>
        </p:nvSpPr>
        <p:spPr/>
        <p:txBody>
          <a:bodyPr/>
          <a:lstStyle/>
          <a:p>
            <a:fld id="{2D35D076-ABAC-4666-A3BF-A6446292C09D}" type="slidenum">
              <a:rPr lang="en-US" smtClean="0"/>
              <a:t>‹#›</a:t>
            </a:fld>
            <a:endParaRPr lang="en-US"/>
          </a:p>
        </p:txBody>
      </p:sp>
    </p:spTree>
    <p:extLst>
      <p:ext uri="{BB962C8B-B14F-4D97-AF65-F5344CB8AC3E}">
        <p14:creationId xmlns:p14="http://schemas.microsoft.com/office/powerpoint/2010/main" val="2900372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C9E96D-BF58-4E8F-AC3B-563B05A83C59}" type="datetime1">
              <a:rPr lang="en-US" smtClean="0"/>
              <a:t>4/10/2020</a:t>
            </a:fld>
            <a:endParaRPr lang="en-US"/>
          </a:p>
        </p:txBody>
      </p:sp>
      <p:sp>
        <p:nvSpPr>
          <p:cNvPr id="6" name="Footer Placeholder 5"/>
          <p:cNvSpPr>
            <a:spLocks noGrp="1"/>
          </p:cNvSpPr>
          <p:nvPr>
            <p:ph type="ftr" sz="quarter" idx="11"/>
          </p:nvPr>
        </p:nvSpPr>
        <p:spPr/>
        <p:txBody>
          <a:bodyPr/>
          <a:lstStyle/>
          <a:p>
            <a:r>
              <a:rPr lang="en-US"/>
              <a:t>CS 4593/5463 Cloud and Big Data</a:t>
            </a:r>
          </a:p>
        </p:txBody>
      </p:sp>
      <p:sp>
        <p:nvSpPr>
          <p:cNvPr id="7" name="Slide Number Placeholder 6"/>
          <p:cNvSpPr>
            <a:spLocks noGrp="1"/>
          </p:cNvSpPr>
          <p:nvPr>
            <p:ph type="sldNum" sz="quarter" idx="12"/>
          </p:nvPr>
        </p:nvSpPr>
        <p:spPr/>
        <p:txBody>
          <a:bodyPr/>
          <a:lstStyle/>
          <a:p>
            <a:fld id="{2D35D076-ABAC-4666-A3BF-A6446292C09D}" type="slidenum">
              <a:rPr lang="en-US" smtClean="0"/>
              <a:t>‹#›</a:t>
            </a:fld>
            <a:endParaRPr lang="en-US"/>
          </a:p>
        </p:txBody>
      </p:sp>
    </p:spTree>
    <p:extLst>
      <p:ext uri="{BB962C8B-B14F-4D97-AF65-F5344CB8AC3E}">
        <p14:creationId xmlns:p14="http://schemas.microsoft.com/office/powerpoint/2010/main" val="162157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BEC120-B4E3-403A-832A-7D4A9CD7F10E}" type="datetime1">
              <a:rPr lang="en-US" smtClean="0"/>
              <a:t>4/10/2020</a:t>
            </a:fld>
            <a:endParaRPr lang="en-US"/>
          </a:p>
        </p:txBody>
      </p:sp>
      <p:sp>
        <p:nvSpPr>
          <p:cNvPr id="8" name="Footer Placeholder 7"/>
          <p:cNvSpPr>
            <a:spLocks noGrp="1"/>
          </p:cNvSpPr>
          <p:nvPr>
            <p:ph type="ftr" sz="quarter" idx="11"/>
          </p:nvPr>
        </p:nvSpPr>
        <p:spPr/>
        <p:txBody>
          <a:bodyPr/>
          <a:lstStyle/>
          <a:p>
            <a:r>
              <a:rPr lang="en-US"/>
              <a:t>CS 4593/5463 Cloud and Big Data</a:t>
            </a:r>
          </a:p>
        </p:txBody>
      </p:sp>
      <p:sp>
        <p:nvSpPr>
          <p:cNvPr id="9" name="Slide Number Placeholder 8"/>
          <p:cNvSpPr>
            <a:spLocks noGrp="1"/>
          </p:cNvSpPr>
          <p:nvPr>
            <p:ph type="sldNum" sz="quarter" idx="12"/>
          </p:nvPr>
        </p:nvSpPr>
        <p:spPr/>
        <p:txBody>
          <a:bodyPr/>
          <a:lstStyle/>
          <a:p>
            <a:fld id="{2D35D076-ABAC-4666-A3BF-A6446292C09D}" type="slidenum">
              <a:rPr lang="en-US" smtClean="0"/>
              <a:t>‹#›</a:t>
            </a:fld>
            <a:endParaRPr lang="en-US"/>
          </a:p>
        </p:txBody>
      </p:sp>
    </p:spTree>
    <p:extLst>
      <p:ext uri="{BB962C8B-B14F-4D97-AF65-F5344CB8AC3E}">
        <p14:creationId xmlns:p14="http://schemas.microsoft.com/office/powerpoint/2010/main" val="308678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3CA68E-2AC9-4BE6-9DC8-C2B1EE6F313B}" type="datetime1">
              <a:rPr lang="en-US" smtClean="0"/>
              <a:t>4/10/2020</a:t>
            </a:fld>
            <a:endParaRPr lang="en-US"/>
          </a:p>
        </p:txBody>
      </p:sp>
      <p:sp>
        <p:nvSpPr>
          <p:cNvPr id="4" name="Footer Placeholder 3"/>
          <p:cNvSpPr>
            <a:spLocks noGrp="1"/>
          </p:cNvSpPr>
          <p:nvPr>
            <p:ph type="ftr" sz="quarter" idx="11"/>
          </p:nvPr>
        </p:nvSpPr>
        <p:spPr/>
        <p:txBody>
          <a:bodyPr/>
          <a:lstStyle/>
          <a:p>
            <a:r>
              <a:rPr lang="en-US"/>
              <a:t>CS 4593/5463 Cloud and Big Data</a:t>
            </a:r>
          </a:p>
        </p:txBody>
      </p:sp>
      <p:sp>
        <p:nvSpPr>
          <p:cNvPr id="5" name="Slide Number Placeholder 4"/>
          <p:cNvSpPr>
            <a:spLocks noGrp="1"/>
          </p:cNvSpPr>
          <p:nvPr>
            <p:ph type="sldNum" sz="quarter" idx="12"/>
          </p:nvPr>
        </p:nvSpPr>
        <p:spPr/>
        <p:txBody>
          <a:bodyPr/>
          <a:lstStyle/>
          <a:p>
            <a:fld id="{2D35D076-ABAC-4666-A3BF-A6446292C09D}" type="slidenum">
              <a:rPr lang="en-US" smtClean="0"/>
              <a:t>‹#›</a:t>
            </a:fld>
            <a:endParaRPr lang="en-US"/>
          </a:p>
        </p:txBody>
      </p:sp>
    </p:spTree>
    <p:extLst>
      <p:ext uri="{BB962C8B-B14F-4D97-AF65-F5344CB8AC3E}">
        <p14:creationId xmlns:p14="http://schemas.microsoft.com/office/powerpoint/2010/main" val="242086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80336-1571-447E-A3DD-5B105160C55B}" type="datetime1">
              <a:rPr lang="en-US" smtClean="0"/>
              <a:t>4/10/2020</a:t>
            </a:fld>
            <a:endParaRPr lang="en-US"/>
          </a:p>
        </p:txBody>
      </p:sp>
      <p:sp>
        <p:nvSpPr>
          <p:cNvPr id="3" name="Footer Placeholder 2"/>
          <p:cNvSpPr>
            <a:spLocks noGrp="1"/>
          </p:cNvSpPr>
          <p:nvPr>
            <p:ph type="ftr" sz="quarter" idx="11"/>
          </p:nvPr>
        </p:nvSpPr>
        <p:spPr/>
        <p:txBody>
          <a:bodyPr/>
          <a:lstStyle/>
          <a:p>
            <a:r>
              <a:rPr lang="en-US"/>
              <a:t>CS 4593/5463 Cloud and Big Data</a:t>
            </a:r>
          </a:p>
        </p:txBody>
      </p:sp>
      <p:sp>
        <p:nvSpPr>
          <p:cNvPr id="4" name="Slide Number Placeholder 3"/>
          <p:cNvSpPr>
            <a:spLocks noGrp="1"/>
          </p:cNvSpPr>
          <p:nvPr>
            <p:ph type="sldNum" sz="quarter" idx="12"/>
          </p:nvPr>
        </p:nvSpPr>
        <p:spPr/>
        <p:txBody>
          <a:bodyPr/>
          <a:lstStyle/>
          <a:p>
            <a:fld id="{2D35D076-ABAC-4666-A3BF-A6446292C09D}" type="slidenum">
              <a:rPr lang="en-US" smtClean="0"/>
              <a:t>‹#›</a:t>
            </a:fld>
            <a:endParaRPr lang="en-US"/>
          </a:p>
        </p:txBody>
      </p:sp>
    </p:spTree>
    <p:extLst>
      <p:ext uri="{BB962C8B-B14F-4D97-AF65-F5344CB8AC3E}">
        <p14:creationId xmlns:p14="http://schemas.microsoft.com/office/powerpoint/2010/main" val="133116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8FC579-C767-4344-98BB-B690315036DC}" type="datetime1">
              <a:rPr lang="en-US" smtClean="0"/>
              <a:t>4/10/2020</a:t>
            </a:fld>
            <a:endParaRPr lang="en-US"/>
          </a:p>
        </p:txBody>
      </p:sp>
      <p:sp>
        <p:nvSpPr>
          <p:cNvPr id="6" name="Footer Placeholder 5"/>
          <p:cNvSpPr>
            <a:spLocks noGrp="1"/>
          </p:cNvSpPr>
          <p:nvPr>
            <p:ph type="ftr" sz="quarter" idx="11"/>
          </p:nvPr>
        </p:nvSpPr>
        <p:spPr/>
        <p:txBody>
          <a:bodyPr/>
          <a:lstStyle/>
          <a:p>
            <a:r>
              <a:rPr lang="en-US"/>
              <a:t>CS 4593/5463 Cloud and Big Data</a:t>
            </a:r>
          </a:p>
        </p:txBody>
      </p:sp>
      <p:sp>
        <p:nvSpPr>
          <p:cNvPr id="7" name="Slide Number Placeholder 6"/>
          <p:cNvSpPr>
            <a:spLocks noGrp="1"/>
          </p:cNvSpPr>
          <p:nvPr>
            <p:ph type="sldNum" sz="quarter" idx="12"/>
          </p:nvPr>
        </p:nvSpPr>
        <p:spPr/>
        <p:txBody>
          <a:bodyPr/>
          <a:lstStyle/>
          <a:p>
            <a:fld id="{2D35D076-ABAC-4666-A3BF-A6446292C09D}" type="slidenum">
              <a:rPr lang="en-US" smtClean="0"/>
              <a:t>‹#›</a:t>
            </a:fld>
            <a:endParaRPr lang="en-US"/>
          </a:p>
        </p:txBody>
      </p:sp>
    </p:spTree>
    <p:extLst>
      <p:ext uri="{BB962C8B-B14F-4D97-AF65-F5344CB8AC3E}">
        <p14:creationId xmlns:p14="http://schemas.microsoft.com/office/powerpoint/2010/main" val="288340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5C531-4A37-4DDC-8746-F33FB998F561}" type="datetime1">
              <a:rPr lang="en-US" smtClean="0"/>
              <a:t>4/10/2020</a:t>
            </a:fld>
            <a:endParaRPr lang="en-US"/>
          </a:p>
        </p:txBody>
      </p:sp>
      <p:sp>
        <p:nvSpPr>
          <p:cNvPr id="6" name="Footer Placeholder 5"/>
          <p:cNvSpPr>
            <a:spLocks noGrp="1"/>
          </p:cNvSpPr>
          <p:nvPr>
            <p:ph type="ftr" sz="quarter" idx="11"/>
          </p:nvPr>
        </p:nvSpPr>
        <p:spPr/>
        <p:txBody>
          <a:bodyPr/>
          <a:lstStyle/>
          <a:p>
            <a:r>
              <a:rPr lang="en-US"/>
              <a:t>CS 4593/5463 Cloud and Big Data</a:t>
            </a:r>
          </a:p>
        </p:txBody>
      </p:sp>
      <p:sp>
        <p:nvSpPr>
          <p:cNvPr id="7" name="Slide Number Placeholder 6"/>
          <p:cNvSpPr>
            <a:spLocks noGrp="1"/>
          </p:cNvSpPr>
          <p:nvPr>
            <p:ph type="sldNum" sz="quarter" idx="12"/>
          </p:nvPr>
        </p:nvSpPr>
        <p:spPr/>
        <p:txBody>
          <a:bodyPr/>
          <a:lstStyle/>
          <a:p>
            <a:fld id="{2D35D076-ABAC-4666-A3BF-A6446292C09D}" type="slidenum">
              <a:rPr lang="en-US" smtClean="0"/>
              <a:t>‹#›</a:t>
            </a:fld>
            <a:endParaRPr lang="en-US"/>
          </a:p>
        </p:txBody>
      </p:sp>
    </p:spTree>
    <p:extLst>
      <p:ext uri="{BB962C8B-B14F-4D97-AF65-F5344CB8AC3E}">
        <p14:creationId xmlns:p14="http://schemas.microsoft.com/office/powerpoint/2010/main" val="257642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54B3B-2AA2-4382-A2EE-21211EEDDCCC}" type="datetime1">
              <a:rPr lang="en-US" smtClean="0"/>
              <a:t>4/10/2020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 4593/5463 Cloud and Big Data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5D076-ABAC-4666-A3BF-A6446292C09D}" type="slidenum">
              <a:rPr lang="en-US" smtClean="0"/>
              <a:t>‹#›</a:t>
            </a:fld>
            <a:endParaRPr lang="en-US"/>
          </a:p>
        </p:txBody>
      </p:sp>
    </p:spTree>
    <p:extLst>
      <p:ext uri="{BB962C8B-B14F-4D97-AF65-F5344CB8AC3E}">
        <p14:creationId xmlns:p14="http://schemas.microsoft.com/office/powerpoint/2010/main" val="221293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park.apache.org/docs/latest/job-scheduling.html#scheduling-within-an-applicatio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park.apache.org/docs/latest/rdd-programming-guide.html#transforma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park.apache.org/docs/latest/api/scala/index.html#org.apache.spark.SparkCon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spark.apache.org/docs/latest/api/scala/index.html#org.apache.spark.SparkContex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park.apache.org/docs/1.6.1/programming-guide.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ocs.python.org/2/howto/regex.html#regex-howt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park.apache.org/docs/1.6.1/quick-start.html" TargetMode="External"/><Relationship Id="rId2" Type="http://schemas.openxmlformats.org/officeDocument/2006/relationships/hyperlink" Target="http://spark.apache.org/" TargetMode="External"/><Relationship Id="rId1" Type="http://schemas.openxmlformats.org/officeDocument/2006/relationships/slideLayout" Target="../slideLayouts/slideLayout2.xml"/><Relationship Id="rId4" Type="http://schemas.openxmlformats.org/officeDocument/2006/relationships/hyperlink" Target="http://spark.apache.org/docs/1.6.1/programming-guide.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766889" y="2093914"/>
            <a:ext cx="8626475" cy="719137"/>
          </a:xfrm>
        </p:spPr>
        <p:txBody>
          <a:bodyPr>
            <a:noAutofit/>
          </a:bodyPr>
          <a:lstStyle/>
          <a:p>
            <a:r>
              <a:rPr lang="en-US" sz="4000" b="1">
                <a:solidFill>
                  <a:srgbClr val="0070C0"/>
                </a:solidFill>
              </a:rPr>
              <a:t>CS 4843 </a:t>
            </a:r>
            <a:r>
              <a:rPr lang="en-US" sz="4000" b="1" dirty="0">
                <a:solidFill>
                  <a:srgbClr val="0070C0"/>
                </a:solidFill>
              </a:rPr>
              <a:t>Cloud Computing</a:t>
            </a:r>
            <a:br>
              <a:rPr lang="en-US" sz="4400" b="1" dirty="0">
                <a:solidFill>
                  <a:schemeClr val="accent1"/>
                </a:solidFill>
              </a:rPr>
            </a:br>
            <a:r>
              <a:rPr lang="en-US" sz="4000" b="1" dirty="0">
                <a:solidFill>
                  <a:srgbClr val="0070C0"/>
                </a:solidFill>
              </a:rPr>
              <a:t>Spark</a:t>
            </a:r>
          </a:p>
        </p:txBody>
      </p:sp>
      <p:sp>
        <p:nvSpPr>
          <p:cNvPr id="4099" name="TextBox 2"/>
          <p:cNvSpPr txBox="1">
            <a:spLocks noChangeArrowheads="1"/>
          </p:cNvSpPr>
          <p:nvPr/>
        </p:nvSpPr>
        <p:spPr bwMode="auto">
          <a:xfrm>
            <a:off x="1724026" y="5661026"/>
            <a:ext cx="8570913"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35000"/>
              </a:spcBef>
              <a:buClr>
                <a:schemeClr val="bg2"/>
              </a:buClr>
              <a:buSzPct val="90000"/>
              <a:buFont typeface="Wingdings" panose="05000000000000000000" pitchFamily="2" charset="2"/>
              <a:buChar char="n"/>
              <a:defRPr kumimoji="1" sz="28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FF3300"/>
              </a:buClr>
              <a:buSzPct val="80000"/>
              <a:buFont typeface="Wingdings" panose="05000000000000000000" pitchFamily="2" charset="2"/>
              <a:buChar char="l"/>
              <a:defRPr kumimoji="1" sz="2400">
                <a:solidFill>
                  <a:schemeClr val="tx1"/>
                </a:solidFill>
                <a:latin typeface="Helvetica" panose="020B0604020202020204" pitchFamily="34" charset="0"/>
                <a:ea typeface="ＭＳ Ｐゴシック" panose="020B0600070205080204" pitchFamily="34" charset="-128"/>
              </a:defRPr>
            </a:lvl2pPr>
            <a:lvl3pPr marL="1143000" indent="-228600">
              <a:spcBef>
                <a:spcPts val="600"/>
              </a:spcBef>
              <a:buClr>
                <a:srgbClr val="336699"/>
              </a:buClr>
              <a:buSzPct val="75000"/>
              <a:buFont typeface="Webdings" panose="05030102010509060703" pitchFamily="18" charset="2"/>
              <a:buChar char="4"/>
              <a:defRPr kumimoji="1" sz="2000">
                <a:solidFill>
                  <a:schemeClr val="tx1"/>
                </a:solidFill>
                <a:latin typeface="Helvetica" panose="020B0604020202020204" pitchFamily="34" charset="0"/>
                <a:ea typeface="ＭＳ Ｐゴシック" panose="020B0600070205080204" pitchFamily="34" charset="-128"/>
              </a:defRPr>
            </a:lvl3pPr>
            <a:lvl4pPr marL="1600200" indent="-228600">
              <a:spcBef>
                <a:spcPts val="400"/>
              </a:spcBef>
              <a:buClr>
                <a:schemeClr val="hlink"/>
              </a:buClr>
              <a:buSzPct val="75000"/>
              <a:buChar char="–"/>
              <a:defRPr kumimoji="1" sz="1600">
                <a:solidFill>
                  <a:schemeClr val="tx1"/>
                </a:solidFill>
                <a:latin typeface="Helvetica" panose="020B0604020202020204" pitchFamily="34" charset="0"/>
                <a:ea typeface="ＭＳ Ｐゴシック" panose="020B0600070205080204" pitchFamily="34" charset="-128"/>
              </a:defRPr>
            </a:lvl4pPr>
            <a:lvl5pPr marL="2057400" indent="-228600">
              <a:spcBef>
                <a:spcPts val="200"/>
              </a:spcBef>
              <a:buClr>
                <a:srgbClr val="99CCFF"/>
              </a:buClr>
              <a:buSzPct val="75000"/>
              <a:buFont typeface="Arial" panose="020B0604020202020204" pitchFamily="34" charset="0"/>
              <a:buChar char="»"/>
              <a:defRPr kumimoji="1" sz="14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ts val="200"/>
              </a:spcBef>
              <a:spcAft>
                <a:spcPct val="0"/>
              </a:spcAft>
              <a:buClr>
                <a:srgbClr val="99CCFF"/>
              </a:buClr>
              <a:buSzPct val="75000"/>
              <a:buFont typeface="Arial" panose="020B0604020202020204" pitchFamily="34" charset="0"/>
              <a:buChar char="»"/>
              <a:defRPr kumimoji="1" sz="14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ts val="200"/>
              </a:spcBef>
              <a:spcAft>
                <a:spcPct val="0"/>
              </a:spcAft>
              <a:buClr>
                <a:srgbClr val="99CCFF"/>
              </a:buClr>
              <a:buSzPct val="75000"/>
              <a:buFont typeface="Arial" panose="020B0604020202020204" pitchFamily="34" charset="0"/>
              <a:buChar char="»"/>
              <a:defRPr kumimoji="1" sz="14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ts val="200"/>
              </a:spcBef>
              <a:spcAft>
                <a:spcPct val="0"/>
              </a:spcAft>
              <a:buClr>
                <a:srgbClr val="99CCFF"/>
              </a:buClr>
              <a:buSzPct val="75000"/>
              <a:buFont typeface="Arial" panose="020B0604020202020204" pitchFamily="34" charset="0"/>
              <a:buChar char="»"/>
              <a:defRPr kumimoji="1" sz="14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ts val="200"/>
              </a:spcBef>
              <a:spcAft>
                <a:spcPct val="0"/>
              </a:spcAft>
              <a:buClr>
                <a:srgbClr val="99CCFF"/>
              </a:buClr>
              <a:buSzPct val="75000"/>
              <a:buFont typeface="Arial" panose="020B0604020202020204" pitchFamily="34" charset="0"/>
              <a:buChar char="»"/>
              <a:defRPr kumimoji="1" sz="1400">
                <a:solidFill>
                  <a:schemeClr val="tx1"/>
                </a:solidFill>
                <a:latin typeface="Helvetica" panose="020B0604020202020204" pitchFamily="34" charset="0"/>
                <a:ea typeface="ＭＳ Ｐゴシック" panose="020B0600070205080204" pitchFamily="34" charset="-128"/>
              </a:defRPr>
            </a:lvl9pPr>
          </a:lstStyle>
          <a:p>
            <a:pPr algn="ctr">
              <a:spcBef>
                <a:spcPct val="0"/>
              </a:spcBef>
              <a:buClrTx/>
              <a:buSzTx/>
              <a:buFontTx/>
              <a:buNone/>
            </a:pPr>
            <a:r>
              <a:rPr kumimoji="0" lang="en-US" sz="1100" b="1" dirty="0">
                <a:latin typeface="Verdana" panose="020B0604030504040204" pitchFamily="34" charset="0"/>
              </a:rPr>
              <a:t>Palden Lama, PhD</a:t>
            </a:r>
          </a:p>
          <a:p>
            <a:pPr algn="ctr">
              <a:spcBef>
                <a:spcPct val="0"/>
              </a:spcBef>
              <a:buClrTx/>
              <a:buSzTx/>
              <a:buFontTx/>
              <a:buNone/>
            </a:pPr>
            <a:r>
              <a:rPr kumimoji="0" lang="en-US" sz="1100" b="1" dirty="0">
                <a:latin typeface="Verdana" panose="020B0604030504040204" pitchFamily="34" charset="0"/>
              </a:rPr>
              <a:t>Department of Computer Science</a:t>
            </a:r>
          </a:p>
          <a:p>
            <a:pPr algn="ctr">
              <a:spcBef>
                <a:spcPct val="0"/>
              </a:spcBef>
              <a:buClrTx/>
              <a:buSzTx/>
              <a:buFontTx/>
              <a:buNone/>
            </a:pPr>
            <a:r>
              <a:rPr kumimoji="0" lang="en-US" sz="1100" b="1" dirty="0">
                <a:latin typeface="Verdana" panose="020B0604030504040204" pitchFamily="34" charset="0"/>
              </a:rPr>
              <a:t>University of Texas at San Antonio</a:t>
            </a:r>
          </a:p>
          <a:p>
            <a:pPr algn="ctr">
              <a:spcBef>
                <a:spcPct val="0"/>
              </a:spcBef>
              <a:buClrTx/>
              <a:buSzTx/>
              <a:buFontTx/>
              <a:buNone/>
            </a:pPr>
            <a:endParaRPr kumimoji="0" lang="en-US" sz="1100"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2"/>
          </p:nvPr>
        </p:nvSpPr>
        <p:spPr/>
        <p:txBody>
          <a:bodyPr/>
          <a:lstStyle/>
          <a:p>
            <a:fld id="{2D35D076-ABAC-4666-A3BF-A6446292C09D}" type="slidenum">
              <a:rPr lang="en-US" smtClean="0"/>
              <a:t>1</a:t>
            </a:fld>
            <a:endParaRPr lang="en-US"/>
          </a:p>
        </p:txBody>
      </p:sp>
    </p:spTree>
    <p:extLst>
      <p:ext uri="{BB962C8B-B14F-4D97-AF65-F5344CB8AC3E}">
        <p14:creationId xmlns:p14="http://schemas.microsoft.com/office/powerpoint/2010/main" val="46473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solidFill>
                  <a:schemeClr val="accent1">
                    <a:lumMod val="75000"/>
                  </a:schemeClr>
                </a:solidFill>
              </a:rPr>
              <a:t>Job Scheduling</a:t>
            </a:r>
          </a:p>
        </p:txBody>
      </p:sp>
      <p:sp>
        <p:nvSpPr>
          <p:cNvPr id="5" name="Slide Number Placeholder 4"/>
          <p:cNvSpPr>
            <a:spLocks noGrp="1"/>
          </p:cNvSpPr>
          <p:nvPr>
            <p:ph type="sldNum" sz="quarter" idx="12"/>
          </p:nvPr>
        </p:nvSpPr>
        <p:spPr/>
        <p:txBody>
          <a:bodyPr/>
          <a:lstStyle/>
          <a:p>
            <a:fld id="{2D35D076-ABAC-4666-A3BF-A6446292C09D}" type="slidenum">
              <a:rPr lang="en-US" smtClean="0"/>
              <a:t>10</a:t>
            </a:fld>
            <a:endParaRPr lang="en-US"/>
          </a:p>
        </p:txBody>
      </p:sp>
      <p:pic>
        <p:nvPicPr>
          <p:cNvPr id="6" name="Picture 5"/>
          <p:cNvPicPr>
            <a:picLocks noChangeAspect="1"/>
          </p:cNvPicPr>
          <p:nvPr/>
        </p:nvPicPr>
        <p:blipFill>
          <a:blip r:embed="rId2"/>
          <a:stretch>
            <a:fillRect/>
          </a:stretch>
        </p:blipFill>
        <p:spPr>
          <a:xfrm>
            <a:off x="3476065" y="992236"/>
            <a:ext cx="5813612" cy="2818607"/>
          </a:xfrm>
          <a:prstGeom prst="rect">
            <a:avLst/>
          </a:prstGeom>
        </p:spPr>
      </p:pic>
      <p:sp>
        <p:nvSpPr>
          <p:cNvPr id="7" name="TextBox 6"/>
          <p:cNvSpPr txBox="1"/>
          <p:nvPr/>
        </p:nvSpPr>
        <p:spPr>
          <a:xfrm>
            <a:off x="861508" y="3537734"/>
            <a:ext cx="10492292" cy="2308324"/>
          </a:xfrm>
          <a:prstGeom prst="rect">
            <a:avLst/>
          </a:prstGeom>
          <a:noFill/>
        </p:spPr>
        <p:txBody>
          <a:bodyPr wrap="square" rtlCol="0">
            <a:spAutoFit/>
          </a:bodyPr>
          <a:lstStyle/>
          <a:p>
            <a:r>
              <a:rPr lang="en-US" b="1" dirty="0"/>
              <a:t>Scheduling across applications: </a:t>
            </a:r>
          </a:p>
          <a:p>
            <a:pPr marL="285750" indent="-285750">
              <a:buFontTx/>
              <a:buChar char="-"/>
            </a:pPr>
            <a:r>
              <a:rPr lang="en-US" dirty="0"/>
              <a:t>The cluster managers that Spark runs on provides this facility.</a:t>
            </a:r>
          </a:p>
          <a:p>
            <a:pPr marL="285750" indent="-285750">
              <a:buFontTx/>
              <a:buChar char="-"/>
            </a:pPr>
            <a:r>
              <a:rPr lang="en-US" dirty="0"/>
              <a:t>For example: Standalone cluster manager performs FIFO scheduling across applications</a:t>
            </a:r>
          </a:p>
          <a:p>
            <a:pPr marL="285750" indent="-285750">
              <a:buFontTx/>
              <a:buChar char="-"/>
            </a:pPr>
            <a:endParaRPr lang="en-US" dirty="0"/>
          </a:p>
          <a:p>
            <a:r>
              <a:rPr lang="en-US" b="1" dirty="0"/>
              <a:t>Scheduling within application:</a:t>
            </a:r>
          </a:p>
          <a:p>
            <a:pPr marL="285750" indent="-285750">
              <a:buFontTx/>
              <a:buChar char="-"/>
            </a:pPr>
            <a:r>
              <a:rPr lang="en-US" dirty="0"/>
              <a:t>Driver program is responsible for scheduling jobs within an application.</a:t>
            </a:r>
          </a:p>
          <a:p>
            <a:pPr marL="285750" indent="-285750">
              <a:buFontTx/>
              <a:buChar char="-"/>
            </a:pPr>
            <a:r>
              <a:rPr lang="en-US" dirty="0"/>
              <a:t>Spark includes a </a:t>
            </a:r>
            <a:r>
              <a:rPr lang="en-US" dirty="0">
                <a:hlinkClick r:id="rId3"/>
              </a:rPr>
              <a:t>fair scheduler</a:t>
            </a:r>
            <a:r>
              <a:rPr lang="en-US" dirty="0"/>
              <a:t> to schedule resources within each </a:t>
            </a:r>
            <a:r>
              <a:rPr lang="en-US" dirty="0" err="1"/>
              <a:t>SparkContext</a:t>
            </a:r>
            <a:r>
              <a:rPr lang="en-US" dirty="0"/>
              <a:t>.</a:t>
            </a:r>
          </a:p>
          <a:p>
            <a:endParaRPr lang="en-US" b="1" dirty="0"/>
          </a:p>
        </p:txBody>
      </p:sp>
    </p:spTree>
    <p:extLst>
      <p:ext uri="{BB962C8B-B14F-4D97-AF65-F5344CB8AC3E}">
        <p14:creationId xmlns:p14="http://schemas.microsoft.com/office/powerpoint/2010/main" val="16516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 cluster in action</a:t>
            </a:r>
          </a:p>
        </p:txBody>
      </p:sp>
      <p:pic>
        <p:nvPicPr>
          <p:cNvPr id="5" name="Picture 4"/>
          <p:cNvPicPr>
            <a:picLocks noChangeAspect="1"/>
          </p:cNvPicPr>
          <p:nvPr/>
        </p:nvPicPr>
        <p:blipFill>
          <a:blip r:embed="rId2"/>
          <a:stretch>
            <a:fillRect/>
          </a:stretch>
        </p:blipFill>
        <p:spPr>
          <a:xfrm>
            <a:off x="3095583" y="1825625"/>
            <a:ext cx="5021676" cy="3320116"/>
          </a:xfrm>
          <a:prstGeom prst="rect">
            <a:avLst/>
          </a:prstGeom>
        </p:spPr>
      </p:pic>
      <p:sp>
        <p:nvSpPr>
          <p:cNvPr id="6" name="Slide Number Placeholder 5"/>
          <p:cNvSpPr>
            <a:spLocks noGrp="1"/>
          </p:cNvSpPr>
          <p:nvPr>
            <p:ph type="sldNum" sz="quarter" idx="12"/>
          </p:nvPr>
        </p:nvSpPr>
        <p:spPr/>
        <p:txBody>
          <a:bodyPr/>
          <a:lstStyle/>
          <a:p>
            <a:fld id="{2D35D076-ABAC-4666-A3BF-A6446292C09D}" type="slidenum">
              <a:rPr lang="en-US" smtClean="0"/>
              <a:t>11</a:t>
            </a:fld>
            <a:endParaRPr lang="en-US"/>
          </a:p>
        </p:txBody>
      </p:sp>
    </p:spTree>
    <p:extLst>
      <p:ext uri="{BB962C8B-B14F-4D97-AF65-F5344CB8AC3E}">
        <p14:creationId xmlns:p14="http://schemas.microsoft.com/office/powerpoint/2010/main" val="30433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 Deployment</a:t>
            </a:r>
          </a:p>
        </p:txBody>
      </p:sp>
      <p:pic>
        <p:nvPicPr>
          <p:cNvPr id="5" name="Picture 4"/>
          <p:cNvPicPr>
            <a:picLocks noChangeAspect="1"/>
          </p:cNvPicPr>
          <p:nvPr/>
        </p:nvPicPr>
        <p:blipFill>
          <a:blip r:embed="rId2"/>
          <a:stretch>
            <a:fillRect/>
          </a:stretch>
        </p:blipFill>
        <p:spPr>
          <a:xfrm>
            <a:off x="899160" y="3563144"/>
            <a:ext cx="4533900" cy="2809875"/>
          </a:xfrm>
          <a:prstGeom prst="rect">
            <a:avLst/>
          </a:prstGeom>
        </p:spPr>
      </p:pic>
      <p:sp>
        <p:nvSpPr>
          <p:cNvPr id="6" name="TextBox 5"/>
          <p:cNvSpPr txBox="1"/>
          <p:nvPr/>
        </p:nvSpPr>
        <p:spPr>
          <a:xfrm>
            <a:off x="5539740" y="4644915"/>
            <a:ext cx="4526280" cy="646331"/>
          </a:xfrm>
          <a:prstGeom prst="rect">
            <a:avLst/>
          </a:prstGeom>
          <a:noFill/>
        </p:spPr>
        <p:txBody>
          <a:bodyPr wrap="square" rtlCol="0">
            <a:spAutoFit/>
          </a:bodyPr>
          <a:lstStyle/>
          <a:p>
            <a:r>
              <a:rPr lang="en-US" dirty="0"/>
              <a:t>Spark is 100% compatible with </a:t>
            </a:r>
            <a:r>
              <a:rPr lang="en-US" dirty="0" err="1"/>
              <a:t>Hadoop’s</a:t>
            </a:r>
            <a:r>
              <a:rPr lang="en-US" dirty="0"/>
              <a:t> Distributed File System (HDFS)</a:t>
            </a:r>
          </a:p>
        </p:txBody>
      </p:sp>
      <p:sp>
        <p:nvSpPr>
          <p:cNvPr id="7" name="Slide Number Placeholder 6"/>
          <p:cNvSpPr>
            <a:spLocks noGrp="1"/>
          </p:cNvSpPr>
          <p:nvPr>
            <p:ph type="sldNum" sz="quarter" idx="12"/>
          </p:nvPr>
        </p:nvSpPr>
        <p:spPr/>
        <p:txBody>
          <a:bodyPr/>
          <a:lstStyle/>
          <a:p>
            <a:fld id="{2D35D076-ABAC-4666-A3BF-A6446292C09D}" type="slidenum">
              <a:rPr lang="en-US" smtClean="0"/>
              <a:t>12</a:t>
            </a:fld>
            <a:endParaRPr lang="en-US"/>
          </a:p>
        </p:txBody>
      </p:sp>
      <p:pic>
        <p:nvPicPr>
          <p:cNvPr id="4" name="Picture 3"/>
          <p:cNvPicPr>
            <a:picLocks noChangeAspect="1"/>
          </p:cNvPicPr>
          <p:nvPr/>
        </p:nvPicPr>
        <p:blipFill>
          <a:blip r:embed="rId3"/>
          <a:stretch>
            <a:fillRect/>
          </a:stretch>
        </p:blipFill>
        <p:spPr>
          <a:xfrm>
            <a:off x="992505" y="1808173"/>
            <a:ext cx="8820150" cy="1402080"/>
          </a:xfrm>
          <a:prstGeom prst="rect">
            <a:avLst/>
          </a:prstGeom>
        </p:spPr>
      </p:pic>
      <p:sp>
        <p:nvSpPr>
          <p:cNvPr id="9" name="TextBox 8"/>
          <p:cNvSpPr txBox="1"/>
          <p:nvPr/>
        </p:nvSpPr>
        <p:spPr>
          <a:xfrm>
            <a:off x="899160" y="1456293"/>
            <a:ext cx="9906000" cy="369332"/>
          </a:xfrm>
          <a:prstGeom prst="rect">
            <a:avLst/>
          </a:prstGeom>
          <a:noFill/>
        </p:spPr>
        <p:txBody>
          <a:bodyPr wrap="square" rtlCol="0">
            <a:spAutoFit/>
          </a:bodyPr>
          <a:lstStyle/>
          <a:p>
            <a:r>
              <a:rPr lang="en-US" b="1" dirty="0"/>
              <a:t>Cluster Managers supported by Spark</a:t>
            </a:r>
          </a:p>
        </p:txBody>
      </p:sp>
    </p:spTree>
    <p:extLst>
      <p:ext uri="{BB962C8B-B14F-4D97-AF65-F5344CB8AC3E}">
        <p14:creationId xmlns:p14="http://schemas.microsoft.com/office/powerpoint/2010/main" val="2613011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Key Concept behind Spark : </a:t>
            </a:r>
            <a:br>
              <a:rPr lang="en-US" b="1" dirty="0"/>
            </a:br>
            <a:r>
              <a:rPr lang="en-US" b="1" dirty="0"/>
              <a:t>RDD (Resilient Distributed Datasets)</a:t>
            </a:r>
            <a:br>
              <a:rPr lang="en-US" b="1" dirty="0"/>
            </a:br>
            <a:endParaRPr lang="en-US" b="1" dirty="0"/>
          </a:p>
        </p:txBody>
      </p:sp>
      <p:sp>
        <p:nvSpPr>
          <p:cNvPr id="3" name="Content Placeholder 2"/>
          <p:cNvSpPr>
            <a:spLocks noGrp="1"/>
          </p:cNvSpPr>
          <p:nvPr>
            <p:ph idx="1"/>
          </p:nvPr>
        </p:nvSpPr>
        <p:spPr/>
        <p:txBody>
          <a:bodyPr>
            <a:normAutofit/>
          </a:bodyPr>
          <a:lstStyle/>
          <a:p>
            <a:r>
              <a:rPr lang="en-US" dirty="0"/>
              <a:t>A fault-tolerant abstraction for in-memory cluster computing</a:t>
            </a:r>
          </a:p>
          <a:p>
            <a:pPr lvl="1"/>
            <a:r>
              <a:rPr lang="en-US" dirty="0"/>
              <a:t>RDD represents a read-only partitioned collection of records that are distributed across multiple machines, and can be operated in parallel.</a:t>
            </a:r>
          </a:p>
          <a:p>
            <a:pPr lvl="1"/>
            <a:endParaRPr lang="en-US" dirty="0"/>
          </a:p>
          <a:p>
            <a:pPr lvl="1"/>
            <a:r>
              <a:rPr lang="en-US" dirty="0"/>
              <a:t>Enables efficient data re-use (RDD can persist in distributed memory)</a:t>
            </a:r>
          </a:p>
          <a:p>
            <a:pPr lvl="1"/>
            <a:endParaRPr lang="en-US" dirty="0"/>
          </a:p>
          <a:p>
            <a:pPr lvl="1"/>
            <a:r>
              <a:rPr lang="en-US" dirty="0"/>
              <a:t>Fault-tolerant</a:t>
            </a:r>
          </a:p>
          <a:p>
            <a:pPr marL="457200" lvl="1" indent="0">
              <a:buNone/>
            </a:pPr>
            <a:endParaRPr lang="en-US" dirty="0"/>
          </a:p>
          <a:p>
            <a:pPr lvl="1"/>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2D35D076-ABAC-4666-A3BF-A6446292C09D}" type="slidenum">
              <a:rPr lang="en-US" smtClean="0"/>
              <a:t>13</a:t>
            </a:fld>
            <a:endParaRPr lang="en-US" dirty="0"/>
          </a:p>
        </p:txBody>
      </p:sp>
      <p:sp>
        <p:nvSpPr>
          <p:cNvPr id="12" name="TextBox 11"/>
          <p:cNvSpPr txBox="1"/>
          <p:nvPr/>
        </p:nvSpPr>
        <p:spPr>
          <a:xfrm>
            <a:off x="1028700" y="2705100"/>
            <a:ext cx="3749040"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373506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RDD Concept in Spark</a:t>
            </a:r>
          </a:p>
        </p:txBody>
      </p:sp>
      <p:sp>
        <p:nvSpPr>
          <p:cNvPr id="4" name="Slide Number Placeholder 3"/>
          <p:cNvSpPr>
            <a:spLocks noGrp="1"/>
          </p:cNvSpPr>
          <p:nvPr>
            <p:ph type="sldNum" sz="quarter" idx="12"/>
          </p:nvPr>
        </p:nvSpPr>
        <p:spPr/>
        <p:txBody>
          <a:bodyPr/>
          <a:lstStyle/>
          <a:p>
            <a:fld id="{2D35D076-ABAC-4666-A3BF-A6446292C09D}" type="slidenum">
              <a:rPr lang="en-US" smtClean="0"/>
              <a:t>14</a:t>
            </a:fld>
            <a:endParaRPr lang="en-US"/>
          </a:p>
        </p:txBody>
      </p:sp>
      <p:pic>
        <p:nvPicPr>
          <p:cNvPr id="5" name="Picture 4"/>
          <p:cNvPicPr>
            <a:picLocks noChangeAspect="1"/>
          </p:cNvPicPr>
          <p:nvPr/>
        </p:nvPicPr>
        <p:blipFill>
          <a:blip r:embed="rId2"/>
          <a:stretch>
            <a:fillRect/>
          </a:stretch>
        </p:blipFill>
        <p:spPr>
          <a:xfrm>
            <a:off x="2740157" y="2166937"/>
            <a:ext cx="5551355" cy="3191126"/>
          </a:xfrm>
          <a:prstGeom prst="rect">
            <a:avLst/>
          </a:prstGeom>
        </p:spPr>
      </p:pic>
      <p:sp>
        <p:nvSpPr>
          <p:cNvPr id="6" name="TextBox 5"/>
          <p:cNvSpPr txBox="1"/>
          <p:nvPr/>
        </p:nvSpPr>
        <p:spPr>
          <a:xfrm>
            <a:off x="3810192" y="5239819"/>
            <a:ext cx="1159089" cy="646331"/>
          </a:xfrm>
          <a:prstGeom prst="rect">
            <a:avLst/>
          </a:prstGeom>
          <a:noFill/>
        </p:spPr>
        <p:txBody>
          <a:bodyPr wrap="square" rtlCol="0">
            <a:spAutoFit/>
          </a:bodyPr>
          <a:lstStyle/>
          <a:p>
            <a:r>
              <a:rPr lang="en-US" dirty="0"/>
              <a:t>4 parallel tasks</a:t>
            </a:r>
          </a:p>
        </p:txBody>
      </p:sp>
      <p:sp>
        <p:nvSpPr>
          <p:cNvPr id="7" name="TextBox 6"/>
          <p:cNvSpPr txBox="1"/>
          <p:nvPr/>
        </p:nvSpPr>
        <p:spPr>
          <a:xfrm>
            <a:off x="5836861" y="5281258"/>
            <a:ext cx="1080673" cy="646331"/>
          </a:xfrm>
          <a:prstGeom prst="rect">
            <a:avLst/>
          </a:prstGeom>
          <a:noFill/>
        </p:spPr>
        <p:txBody>
          <a:bodyPr wrap="square" rtlCol="0">
            <a:spAutoFit/>
          </a:bodyPr>
          <a:lstStyle/>
          <a:p>
            <a:r>
              <a:rPr lang="en-US" dirty="0"/>
              <a:t>4 parallel tasks</a:t>
            </a:r>
          </a:p>
        </p:txBody>
      </p:sp>
      <p:sp>
        <p:nvSpPr>
          <p:cNvPr id="8" name="TextBox 7"/>
          <p:cNvSpPr txBox="1"/>
          <p:nvPr/>
        </p:nvSpPr>
        <p:spPr>
          <a:xfrm>
            <a:off x="8150606" y="3661709"/>
            <a:ext cx="3304634" cy="369332"/>
          </a:xfrm>
          <a:prstGeom prst="rect">
            <a:avLst/>
          </a:prstGeom>
          <a:noFill/>
        </p:spPr>
        <p:txBody>
          <a:bodyPr wrap="square" rtlCol="0">
            <a:spAutoFit/>
          </a:bodyPr>
          <a:lstStyle/>
          <a:p>
            <a:r>
              <a:rPr lang="en-US" dirty="0">
                <a:solidFill>
                  <a:srgbClr val="FF0000"/>
                </a:solidFill>
              </a:rPr>
              <a:t>Compare this with </a:t>
            </a:r>
            <a:r>
              <a:rPr lang="en-US" dirty="0" err="1">
                <a:solidFill>
                  <a:srgbClr val="FF0000"/>
                </a:solidFill>
              </a:rPr>
              <a:t>Mapreduce</a:t>
            </a:r>
            <a:endParaRPr lang="en-US" dirty="0">
              <a:solidFill>
                <a:srgbClr val="FF0000"/>
              </a:solidFill>
            </a:endParaRPr>
          </a:p>
        </p:txBody>
      </p:sp>
      <p:sp>
        <p:nvSpPr>
          <p:cNvPr id="9" name="TextBox 8"/>
          <p:cNvSpPr txBox="1"/>
          <p:nvPr/>
        </p:nvSpPr>
        <p:spPr>
          <a:xfrm>
            <a:off x="2564790" y="1775375"/>
            <a:ext cx="1553671" cy="369332"/>
          </a:xfrm>
          <a:prstGeom prst="rect">
            <a:avLst/>
          </a:prstGeom>
          <a:noFill/>
        </p:spPr>
        <p:txBody>
          <a:bodyPr wrap="square" rtlCol="0">
            <a:spAutoFit/>
          </a:bodyPr>
          <a:lstStyle/>
          <a:p>
            <a:r>
              <a:rPr lang="en-US" dirty="0"/>
              <a:t>(data in disk)</a:t>
            </a:r>
          </a:p>
        </p:txBody>
      </p:sp>
      <p:sp>
        <p:nvSpPr>
          <p:cNvPr id="10" name="TextBox 9"/>
          <p:cNvSpPr txBox="1"/>
          <p:nvPr/>
        </p:nvSpPr>
        <p:spPr>
          <a:xfrm>
            <a:off x="4554467" y="1940104"/>
            <a:ext cx="1956153" cy="369332"/>
          </a:xfrm>
          <a:prstGeom prst="rect">
            <a:avLst/>
          </a:prstGeom>
          <a:noFill/>
        </p:spPr>
        <p:txBody>
          <a:bodyPr wrap="square" rtlCol="0">
            <a:spAutoFit/>
          </a:bodyPr>
          <a:lstStyle/>
          <a:p>
            <a:r>
              <a:rPr lang="en-US" dirty="0"/>
              <a:t>(data in memory)</a:t>
            </a:r>
          </a:p>
        </p:txBody>
      </p:sp>
      <p:sp>
        <p:nvSpPr>
          <p:cNvPr id="11" name="TextBox 10"/>
          <p:cNvSpPr txBox="1"/>
          <p:nvPr/>
        </p:nvSpPr>
        <p:spPr>
          <a:xfrm>
            <a:off x="6655120" y="1919898"/>
            <a:ext cx="1956153" cy="369332"/>
          </a:xfrm>
          <a:prstGeom prst="rect">
            <a:avLst/>
          </a:prstGeom>
          <a:noFill/>
        </p:spPr>
        <p:txBody>
          <a:bodyPr wrap="square" rtlCol="0">
            <a:spAutoFit/>
          </a:bodyPr>
          <a:lstStyle/>
          <a:p>
            <a:r>
              <a:rPr lang="en-US" dirty="0"/>
              <a:t>(data in memory)</a:t>
            </a:r>
          </a:p>
        </p:txBody>
      </p:sp>
    </p:spTree>
    <p:extLst>
      <p:ext uri="{BB962C8B-B14F-4D97-AF65-F5344CB8AC3E}">
        <p14:creationId xmlns:p14="http://schemas.microsoft.com/office/powerpoint/2010/main" val="237823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RDD lineage – Logical Execution Plan</a:t>
            </a:r>
          </a:p>
        </p:txBody>
      </p:sp>
      <p:sp>
        <p:nvSpPr>
          <p:cNvPr id="3" name="Content Placeholder 2"/>
          <p:cNvSpPr>
            <a:spLocks noGrp="1"/>
          </p:cNvSpPr>
          <p:nvPr>
            <p:ph idx="1"/>
          </p:nvPr>
        </p:nvSpPr>
        <p:spPr/>
        <p:txBody>
          <a:bodyPr/>
          <a:lstStyle/>
          <a:p>
            <a:r>
              <a:rPr lang="en-US" b="1" dirty="0"/>
              <a:t>RDD Lineage</a:t>
            </a:r>
            <a:r>
              <a:rPr lang="en-US" dirty="0"/>
              <a:t> (aka </a:t>
            </a:r>
            <a:r>
              <a:rPr lang="en-US" i="1" dirty="0"/>
              <a:t>RDD operator graph</a:t>
            </a:r>
            <a:r>
              <a:rPr lang="en-US" dirty="0"/>
              <a:t> or </a:t>
            </a:r>
            <a:r>
              <a:rPr lang="en-US" i="1" dirty="0"/>
              <a:t>RDD dependency graph</a:t>
            </a:r>
            <a:r>
              <a:rPr lang="en-US" dirty="0"/>
              <a:t>) is a graph of all the parent RDDs of a RDD. It is built as a result of applying transformations to the RDD and creates a logical execution plan.</a:t>
            </a:r>
          </a:p>
          <a:p>
            <a:endParaRPr lang="en-US" dirty="0"/>
          </a:p>
        </p:txBody>
      </p:sp>
      <p:sp>
        <p:nvSpPr>
          <p:cNvPr id="4" name="Slide Number Placeholder 3"/>
          <p:cNvSpPr>
            <a:spLocks noGrp="1"/>
          </p:cNvSpPr>
          <p:nvPr>
            <p:ph type="sldNum" sz="quarter" idx="12"/>
          </p:nvPr>
        </p:nvSpPr>
        <p:spPr/>
        <p:txBody>
          <a:bodyPr/>
          <a:lstStyle/>
          <a:p>
            <a:fld id="{2D35D076-ABAC-4666-A3BF-A6446292C09D}" type="slidenum">
              <a:rPr lang="en-US" smtClean="0"/>
              <a:t>15</a:t>
            </a:fld>
            <a:endParaRPr lang="en-US" dirty="0"/>
          </a:p>
        </p:txBody>
      </p:sp>
      <p:pic>
        <p:nvPicPr>
          <p:cNvPr id="5" name="Picture 4"/>
          <p:cNvPicPr>
            <a:picLocks noChangeAspect="1"/>
          </p:cNvPicPr>
          <p:nvPr/>
        </p:nvPicPr>
        <p:blipFill>
          <a:blip r:embed="rId3"/>
          <a:stretch>
            <a:fillRect/>
          </a:stretch>
        </p:blipFill>
        <p:spPr>
          <a:xfrm>
            <a:off x="1158240" y="3140948"/>
            <a:ext cx="3169920" cy="2666683"/>
          </a:xfrm>
          <a:prstGeom prst="rect">
            <a:avLst/>
          </a:prstGeom>
        </p:spPr>
      </p:pic>
      <p:sp>
        <p:nvSpPr>
          <p:cNvPr id="6" name="TextBox 5"/>
          <p:cNvSpPr txBox="1"/>
          <p:nvPr/>
        </p:nvSpPr>
        <p:spPr>
          <a:xfrm>
            <a:off x="1478280" y="6007775"/>
            <a:ext cx="2712720" cy="369332"/>
          </a:xfrm>
          <a:prstGeom prst="rect">
            <a:avLst/>
          </a:prstGeom>
          <a:noFill/>
        </p:spPr>
        <p:txBody>
          <a:bodyPr wrap="square" rtlCol="0">
            <a:spAutoFit/>
          </a:bodyPr>
          <a:lstStyle/>
          <a:p>
            <a:r>
              <a:rPr lang="en-US" b="1" dirty="0"/>
              <a:t>    RDD lineage of r20</a:t>
            </a:r>
          </a:p>
        </p:txBody>
      </p:sp>
      <p:pic>
        <p:nvPicPr>
          <p:cNvPr id="8" name="Picture 7"/>
          <p:cNvPicPr>
            <a:picLocks noChangeAspect="1"/>
          </p:cNvPicPr>
          <p:nvPr/>
        </p:nvPicPr>
        <p:blipFill>
          <a:blip r:embed="rId3"/>
          <a:stretch>
            <a:fillRect/>
          </a:stretch>
        </p:blipFill>
        <p:spPr>
          <a:xfrm>
            <a:off x="4968240" y="3140948"/>
            <a:ext cx="3169920" cy="2666683"/>
          </a:xfrm>
          <a:prstGeom prst="rect">
            <a:avLst/>
          </a:prstGeom>
        </p:spPr>
      </p:pic>
      <p:sp>
        <p:nvSpPr>
          <p:cNvPr id="9" name="TextBox 8"/>
          <p:cNvSpPr txBox="1"/>
          <p:nvPr/>
        </p:nvSpPr>
        <p:spPr>
          <a:xfrm>
            <a:off x="5288280" y="6007775"/>
            <a:ext cx="2712720" cy="369332"/>
          </a:xfrm>
          <a:prstGeom prst="rect">
            <a:avLst/>
          </a:prstGeom>
          <a:noFill/>
        </p:spPr>
        <p:txBody>
          <a:bodyPr wrap="square" rtlCol="0">
            <a:spAutoFit/>
          </a:bodyPr>
          <a:lstStyle/>
          <a:p>
            <a:r>
              <a:rPr lang="en-US" b="1" dirty="0"/>
              <a:t>  Lost partition(s) of r20</a:t>
            </a:r>
          </a:p>
        </p:txBody>
      </p:sp>
      <p:pic>
        <p:nvPicPr>
          <p:cNvPr id="10" name="Picture 9"/>
          <p:cNvPicPr>
            <a:picLocks noChangeAspect="1"/>
          </p:cNvPicPr>
          <p:nvPr/>
        </p:nvPicPr>
        <p:blipFill>
          <a:blip r:embed="rId3"/>
          <a:stretch>
            <a:fillRect/>
          </a:stretch>
        </p:blipFill>
        <p:spPr>
          <a:xfrm>
            <a:off x="8488680" y="3120191"/>
            <a:ext cx="3169920" cy="2666683"/>
          </a:xfrm>
          <a:prstGeom prst="rect">
            <a:avLst/>
          </a:prstGeom>
        </p:spPr>
      </p:pic>
      <p:sp>
        <p:nvSpPr>
          <p:cNvPr id="11" name="TextBox 10"/>
          <p:cNvSpPr txBox="1"/>
          <p:nvPr/>
        </p:nvSpPr>
        <p:spPr>
          <a:xfrm>
            <a:off x="8510196" y="6017360"/>
            <a:ext cx="3166334" cy="369332"/>
          </a:xfrm>
          <a:prstGeom prst="rect">
            <a:avLst/>
          </a:prstGeom>
          <a:noFill/>
        </p:spPr>
        <p:txBody>
          <a:bodyPr wrap="square" rtlCol="0">
            <a:spAutoFit/>
          </a:bodyPr>
          <a:lstStyle/>
          <a:p>
            <a:r>
              <a:rPr lang="en-US" b="1" dirty="0"/>
              <a:t>Lost partition(s) of r20 and r12</a:t>
            </a:r>
          </a:p>
        </p:txBody>
      </p:sp>
      <p:sp>
        <p:nvSpPr>
          <p:cNvPr id="12" name="&quot;No&quot; Symbol 11"/>
          <p:cNvSpPr/>
          <p:nvPr/>
        </p:nvSpPr>
        <p:spPr>
          <a:xfrm>
            <a:off x="6203577" y="5246967"/>
            <a:ext cx="663388" cy="69560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quot;No&quot; Symbol 13"/>
          <p:cNvSpPr/>
          <p:nvPr/>
        </p:nvSpPr>
        <p:spPr>
          <a:xfrm>
            <a:off x="10093363" y="4105731"/>
            <a:ext cx="663388" cy="69560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quot;No&quot; Symbol 14"/>
          <p:cNvSpPr/>
          <p:nvPr/>
        </p:nvSpPr>
        <p:spPr>
          <a:xfrm>
            <a:off x="9681883" y="5220791"/>
            <a:ext cx="663388" cy="69560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5552841" y="6400555"/>
            <a:ext cx="5352747" cy="369332"/>
          </a:xfrm>
          <a:prstGeom prst="rect">
            <a:avLst/>
          </a:prstGeom>
        </p:spPr>
        <p:txBody>
          <a:bodyPr wrap="none">
            <a:spAutoFit/>
          </a:bodyPr>
          <a:lstStyle/>
          <a:p>
            <a:r>
              <a:rPr lang="en-US" dirty="0">
                <a:solidFill>
                  <a:srgbClr val="FF0000"/>
                </a:solidFill>
              </a:rPr>
              <a:t>Fault tolerant without replicating data across machines</a:t>
            </a:r>
          </a:p>
        </p:txBody>
      </p:sp>
    </p:spTree>
    <p:extLst>
      <p:ext uri="{BB962C8B-B14F-4D97-AF65-F5344CB8AC3E}">
        <p14:creationId xmlns:p14="http://schemas.microsoft.com/office/powerpoint/2010/main" val="376078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RDD Efficiency</a:t>
            </a:r>
          </a:p>
        </p:txBody>
      </p:sp>
      <p:sp>
        <p:nvSpPr>
          <p:cNvPr id="3" name="Content Placeholder 2"/>
          <p:cNvSpPr>
            <a:spLocks noGrp="1"/>
          </p:cNvSpPr>
          <p:nvPr>
            <p:ph idx="1"/>
          </p:nvPr>
        </p:nvSpPr>
        <p:spPr>
          <a:xfrm>
            <a:off x="838200" y="1690688"/>
            <a:ext cx="10515600" cy="4486275"/>
          </a:xfrm>
        </p:spPr>
        <p:txBody>
          <a:bodyPr>
            <a:normAutofit/>
          </a:bodyPr>
          <a:lstStyle/>
          <a:p>
            <a:r>
              <a:rPr lang="en-US" dirty="0"/>
              <a:t>Fault tolerant without replicating data across machines</a:t>
            </a:r>
          </a:p>
          <a:p>
            <a:pPr lvl="1"/>
            <a:r>
              <a:rPr lang="en-US" dirty="0"/>
              <a:t>Logging transformations (operations) used to build a dataset. Keeps track of </a:t>
            </a:r>
            <a:r>
              <a:rPr lang="en-US" i="1" dirty="0"/>
              <a:t>lineage</a:t>
            </a:r>
            <a:r>
              <a:rPr lang="en-US" dirty="0"/>
              <a:t> rather than replicating actual data.</a:t>
            </a:r>
          </a:p>
          <a:p>
            <a:pPr lvl="1"/>
            <a:r>
              <a:rPr lang="en-US" dirty="0"/>
              <a:t>If a partition of RDD is lost, there is enough information about how it was derived from parent RDDs or from data in storage to </a:t>
            </a:r>
            <a:r>
              <a:rPr lang="en-US" dirty="0" err="1"/>
              <a:t>recompute</a:t>
            </a:r>
            <a:r>
              <a:rPr lang="en-US" dirty="0"/>
              <a:t> that partition.</a:t>
            </a:r>
          </a:p>
          <a:p>
            <a:endParaRPr lang="en-US" dirty="0"/>
          </a:p>
          <a:p>
            <a:r>
              <a:rPr lang="en-US" dirty="0"/>
              <a:t>Amount of transformations to be logged is kept small due to the fact that RDD only allows coarse grained transformation (that apply the same operation to many data items </a:t>
            </a:r>
            <a:r>
              <a:rPr lang="en-US" dirty="0" err="1"/>
              <a:t>e.g</a:t>
            </a:r>
            <a:r>
              <a:rPr lang="en-US" dirty="0"/>
              <a:t> map, filter, join, etc.).</a:t>
            </a:r>
          </a:p>
          <a:p>
            <a:pPr lvl="1"/>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2D35D076-ABAC-4666-A3BF-A6446292C09D}" type="slidenum">
              <a:rPr lang="en-US" smtClean="0"/>
              <a:t>16</a:t>
            </a:fld>
            <a:endParaRPr lang="en-US"/>
          </a:p>
        </p:txBody>
      </p:sp>
    </p:spTree>
    <p:extLst>
      <p:ext uri="{BB962C8B-B14F-4D97-AF65-F5344CB8AC3E}">
        <p14:creationId xmlns:p14="http://schemas.microsoft.com/office/powerpoint/2010/main" val="258051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RDD Features</a:t>
            </a:r>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r>
              <a:rPr lang="en-US" dirty="0"/>
              <a:t>RDD Persistence</a:t>
            </a:r>
          </a:p>
          <a:p>
            <a:pPr lvl="1"/>
            <a:r>
              <a:rPr lang="en-US" dirty="0"/>
              <a:t>Programmers can use </a:t>
            </a:r>
            <a:r>
              <a:rPr lang="en-US" i="1" dirty="0"/>
              <a:t>persist()</a:t>
            </a:r>
            <a:r>
              <a:rPr lang="en-US" dirty="0"/>
              <a:t> method on the RDD to save it in memory for future use</a:t>
            </a:r>
          </a:p>
          <a:p>
            <a:pPr lvl="1"/>
            <a:r>
              <a:rPr lang="en-US" dirty="0"/>
              <a:t>Spark keeps persistent RDDs in memory by default, but it can spill them to disk if there is not enough RAM. </a:t>
            </a:r>
          </a:p>
          <a:p>
            <a:pPr lvl="1"/>
            <a:r>
              <a:rPr lang="en-US" dirty="0"/>
              <a:t>Users can set a persistence priority on each RDD to specify which in-memory data should spill to disk first.</a:t>
            </a:r>
          </a:p>
          <a:p>
            <a:pPr marL="457200" lvl="1" indent="0">
              <a:buNone/>
            </a:pPr>
            <a:endParaRPr lang="en-US" dirty="0"/>
          </a:p>
          <a:p>
            <a:r>
              <a:rPr lang="en-US" dirty="0"/>
              <a:t>RDD Partitioning</a:t>
            </a:r>
          </a:p>
          <a:p>
            <a:pPr lvl="1"/>
            <a:r>
              <a:rPr lang="en-US" dirty="0"/>
              <a:t>By default, a partition is created for each HDFS block, which by default is 64MB.</a:t>
            </a:r>
          </a:p>
          <a:p>
            <a:pPr lvl="1"/>
            <a:r>
              <a:rPr lang="en-US" dirty="0"/>
              <a:t>Users can override the default partitioning, and specify the number of partitions for an RDD. </a:t>
            </a:r>
          </a:p>
          <a:p>
            <a:pPr lvl="1"/>
            <a:r>
              <a:rPr lang="en-US" dirty="0"/>
              <a:t>The number of partitions determine the parallelism (number of concurrent tasks) of a Spark job. </a:t>
            </a:r>
          </a:p>
          <a:p>
            <a:pPr lvl="1"/>
            <a:endParaRPr lang="en-US" dirty="0"/>
          </a:p>
        </p:txBody>
      </p:sp>
      <p:sp>
        <p:nvSpPr>
          <p:cNvPr id="5" name="Slide Number Placeholder 4"/>
          <p:cNvSpPr>
            <a:spLocks noGrp="1"/>
          </p:cNvSpPr>
          <p:nvPr>
            <p:ph type="sldNum" sz="quarter" idx="12"/>
          </p:nvPr>
        </p:nvSpPr>
        <p:spPr/>
        <p:txBody>
          <a:bodyPr/>
          <a:lstStyle/>
          <a:p>
            <a:fld id="{2D35D076-ABAC-4666-A3BF-A6446292C09D}" type="slidenum">
              <a:rPr lang="en-US" smtClean="0"/>
              <a:t>17</a:t>
            </a:fld>
            <a:endParaRPr lang="en-US"/>
          </a:p>
        </p:txBody>
      </p:sp>
    </p:spTree>
    <p:extLst>
      <p:ext uri="{BB962C8B-B14F-4D97-AF65-F5344CB8AC3E}">
        <p14:creationId xmlns:p14="http://schemas.microsoft.com/office/powerpoint/2010/main" val="213278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953" y="251445"/>
            <a:ext cx="10515600" cy="1325563"/>
          </a:xfrm>
        </p:spPr>
        <p:txBody>
          <a:bodyPr/>
          <a:lstStyle/>
          <a:p>
            <a:r>
              <a:rPr lang="en-US" b="1" dirty="0"/>
              <a:t>RDD Operations</a:t>
            </a:r>
          </a:p>
        </p:txBody>
      </p:sp>
      <p:sp>
        <p:nvSpPr>
          <p:cNvPr id="3" name="Content Placeholder 2"/>
          <p:cNvSpPr>
            <a:spLocks noGrp="1"/>
          </p:cNvSpPr>
          <p:nvPr>
            <p:ph idx="1"/>
          </p:nvPr>
        </p:nvSpPr>
        <p:spPr>
          <a:xfrm>
            <a:off x="519953" y="1577008"/>
            <a:ext cx="11672047" cy="5144467"/>
          </a:xfrm>
        </p:spPr>
        <p:txBody>
          <a:bodyPr>
            <a:normAutofit fontScale="92500" lnSpcReduction="10000"/>
          </a:bodyPr>
          <a:lstStyle/>
          <a:p>
            <a:r>
              <a:rPr lang="en-US" b="1" dirty="0"/>
              <a:t>Transformations</a:t>
            </a:r>
            <a:r>
              <a:rPr lang="en-US" dirty="0"/>
              <a:t> - are lazy operations on a RDD that create one or more new RDDs</a:t>
            </a:r>
            <a:endParaRPr lang="en-US" i="1" dirty="0"/>
          </a:p>
          <a:p>
            <a:pPr lvl="1"/>
            <a:r>
              <a:rPr lang="en-US" i="1" dirty="0"/>
              <a:t>map : </a:t>
            </a:r>
            <a:r>
              <a:rPr lang="en-US" dirty="0"/>
              <a:t>applies a user-provided function to each dataset element</a:t>
            </a:r>
          </a:p>
          <a:p>
            <a:pPr lvl="1"/>
            <a:r>
              <a:rPr lang="en-US" i="1" dirty="0"/>
              <a:t>filter: </a:t>
            </a:r>
            <a:r>
              <a:rPr lang="en-US" dirty="0"/>
              <a:t>applies a criteria to select dataset elements</a:t>
            </a:r>
          </a:p>
          <a:p>
            <a:pPr lvl="1"/>
            <a:r>
              <a:rPr lang="en-US" i="1" dirty="0"/>
              <a:t>join: </a:t>
            </a:r>
            <a:r>
              <a:rPr lang="en-US" dirty="0"/>
              <a:t>combines multiple datasets based on common key</a:t>
            </a:r>
          </a:p>
          <a:p>
            <a:pPr lvl="1"/>
            <a:r>
              <a:rPr lang="en-US" i="1" dirty="0"/>
              <a:t>Many others…</a:t>
            </a:r>
          </a:p>
          <a:p>
            <a:pPr marL="457200" lvl="1" indent="0">
              <a:buNone/>
            </a:pPr>
            <a:endParaRPr lang="en-US" i="1" dirty="0"/>
          </a:p>
          <a:p>
            <a:r>
              <a:rPr lang="en-US" b="1" dirty="0"/>
              <a:t>Actions</a:t>
            </a:r>
            <a:r>
              <a:rPr lang="en-US" dirty="0"/>
              <a:t> - return a value to the driver program after running a computation on the dataset</a:t>
            </a:r>
          </a:p>
          <a:p>
            <a:pPr lvl="1"/>
            <a:r>
              <a:rPr lang="en-US" i="1" dirty="0"/>
              <a:t>count</a:t>
            </a:r>
          </a:p>
          <a:p>
            <a:pPr lvl="1"/>
            <a:r>
              <a:rPr lang="en-US" i="1" dirty="0"/>
              <a:t>collect</a:t>
            </a:r>
          </a:p>
          <a:p>
            <a:pPr lvl="1"/>
            <a:r>
              <a:rPr lang="en-US" i="1" dirty="0"/>
              <a:t>reduce</a:t>
            </a:r>
          </a:p>
          <a:p>
            <a:pPr lvl="1"/>
            <a:r>
              <a:rPr lang="en-US" i="1" dirty="0" err="1"/>
              <a:t>saveAsTextFile</a:t>
            </a:r>
            <a:endParaRPr lang="en-US" i="1" dirty="0"/>
          </a:p>
          <a:p>
            <a:pPr lvl="1"/>
            <a:r>
              <a:rPr lang="en-US" i="1" dirty="0"/>
              <a:t>Many others…</a:t>
            </a:r>
          </a:p>
          <a:p>
            <a:pPr marL="457200" lvl="1" indent="0">
              <a:buNone/>
            </a:pPr>
            <a:r>
              <a:rPr lang="en-US" i="1" dirty="0"/>
              <a:t>  </a:t>
            </a:r>
          </a:p>
        </p:txBody>
      </p:sp>
      <p:sp>
        <p:nvSpPr>
          <p:cNvPr id="5" name="Slide Number Placeholder 4"/>
          <p:cNvSpPr>
            <a:spLocks noGrp="1"/>
          </p:cNvSpPr>
          <p:nvPr>
            <p:ph type="sldNum" sz="quarter" idx="12"/>
          </p:nvPr>
        </p:nvSpPr>
        <p:spPr/>
        <p:txBody>
          <a:bodyPr/>
          <a:lstStyle/>
          <a:p>
            <a:fld id="{2D35D076-ABAC-4666-A3BF-A6446292C09D}" type="slidenum">
              <a:rPr lang="en-US" smtClean="0"/>
              <a:t>18</a:t>
            </a:fld>
            <a:endParaRPr lang="en-US"/>
          </a:p>
        </p:txBody>
      </p:sp>
      <p:sp>
        <p:nvSpPr>
          <p:cNvPr id="8" name="Rectangle 7"/>
          <p:cNvSpPr/>
          <p:nvPr/>
        </p:nvSpPr>
        <p:spPr>
          <a:xfrm>
            <a:off x="2514599" y="6075144"/>
            <a:ext cx="8520953" cy="369332"/>
          </a:xfrm>
          <a:prstGeom prst="rect">
            <a:avLst/>
          </a:prstGeom>
        </p:spPr>
        <p:txBody>
          <a:bodyPr wrap="square">
            <a:spAutoFit/>
          </a:bodyPr>
          <a:lstStyle/>
          <a:p>
            <a:r>
              <a:rPr lang="en-US" dirty="0">
                <a:hlinkClick r:id="rId3"/>
              </a:rPr>
              <a:t>https://spark.apache.org/docs/latest/rdd-programming-guide.html</a:t>
            </a:r>
            <a:endParaRPr lang="en-US" dirty="0"/>
          </a:p>
        </p:txBody>
      </p:sp>
    </p:spTree>
    <p:extLst>
      <p:ext uri="{BB962C8B-B14F-4D97-AF65-F5344CB8AC3E}">
        <p14:creationId xmlns:p14="http://schemas.microsoft.com/office/powerpoint/2010/main" val="307352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RDD Operations</a:t>
            </a:r>
          </a:p>
        </p:txBody>
      </p:sp>
      <p:sp>
        <p:nvSpPr>
          <p:cNvPr id="3" name="Content Placeholder 2"/>
          <p:cNvSpPr>
            <a:spLocks noGrp="1"/>
          </p:cNvSpPr>
          <p:nvPr>
            <p:ph idx="1"/>
          </p:nvPr>
        </p:nvSpPr>
        <p:spPr>
          <a:xfrm>
            <a:off x="838200" y="1577008"/>
            <a:ext cx="10515600" cy="4779341"/>
          </a:xfrm>
        </p:spPr>
        <p:txBody>
          <a:bodyPr>
            <a:normAutofit/>
          </a:bodyPr>
          <a:lstStyle/>
          <a:p>
            <a:r>
              <a:rPr lang="en-US" b="1" dirty="0"/>
              <a:t>Types of Transformations : narrow vs. wide</a:t>
            </a:r>
            <a:endParaRPr lang="en-US" i="1" dirty="0"/>
          </a:p>
        </p:txBody>
      </p:sp>
      <p:sp>
        <p:nvSpPr>
          <p:cNvPr id="5" name="Slide Number Placeholder 4"/>
          <p:cNvSpPr>
            <a:spLocks noGrp="1"/>
          </p:cNvSpPr>
          <p:nvPr>
            <p:ph type="sldNum" sz="quarter" idx="12"/>
          </p:nvPr>
        </p:nvSpPr>
        <p:spPr/>
        <p:txBody>
          <a:bodyPr/>
          <a:lstStyle/>
          <a:p>
            <a:fld id="{2D35D076-ABAC-4666-A3BF-A6446292C09D}" type="slidenum">
              <a:rPr lang="en-US" smtClean="0"/>
              <a:t>19</a:t>
            </a:fld>
            <a:endParaRPr lang="en-US"/>
          </a:p>
        </p:txBody>
      </p:sp>
      <p:pic>
        <p:nvPicPr>
          <p:cNvPr id="4" name="Picture 3"/>
          <p:cNvPicPr>
            <a:picLocks noChangeAspect="1"/>
          </p:cNvPicPr>
          <p:nvPr/>
        </p:nvPicPr>
        <p:blipFill>
          <a:blip r:embed="rId3"/>
          <a:stretch>
            <a:fillRect/>
          </a:stretch>
        </p:blipFill>
        <p:spPr>
          <a:xfrm>
            <a:off x="838200" y="2626378"/>
            <a:ext cx="4857750" cy="3362325"/>
          </a:xfrm>
          <a:prstGeom prst="rect">
            <a:avLst/>
          </a:prstGeom>
        </p:spPr>
      </p:pic>
      <p:pic>
        <p:nvPicPr>
          <p:cNvPr id="6" name="Picture 5"/>
          <p:cNvPicPr>
            <a:picLocks noChangeAspect="1"/>
          </p:cNvPicPr>
          <p:nvPr/>
        </p:nvPicPr>
        <p:blipFill>
          <a:blip r:embed="rId4"/>
          <a:stretch>
            <a:fillRect/>
          </a:stretch>
        </p:blipFill>
        <p:spPr>
          <a:xfrm>
            <a:off x="6938962" y="2731152"/>
            <a:ext cx="3343275" cy="3152775"/>
          </a:xfrm>
          <a:prstGeom prst="rect">
            <a:avLst/>
          </a:prstGeom>
        </p:spPr>
      </p:pic>
      <p:sp>
        <p:nvSpPr>
          <p:cNvPr id="7" name="TextBox 6"/>
          <p:cNvSpPr txBox="1"/>
          <p:nvPr/>
        </p:nvSpPr>
        <p:spPr>
          <a:xfrm>
            <a:off x="7213472" y="6028876"/>
            <a:ext cx="4463720" cy="646331"/>
          </a:xfrm>
          <a:prstGeom prst="rect">
            <a:avLst/>
          </a:prstGeom>
          <a:noFill/>
        </p:spPr>
        <p:txBody>
          <a:bodyPr wrap="square" rtlCol="0">
            <a:spAutoFit/>
          </a:bodyPr>
          <a:lstStyle/>
          <a:p>
            <a:r>
              <a:rPr lang="en-US" dirty="0">
                <a:solidFill>
                  <a:srgbClr val="FF0000"/>
                </a:solidFill>
              </a:rPr>
              <a:t>Data needs to be shuffled across partitions.</a:t>
            </a:r>
          </a:p>
          <a:p>
            <a:r>
              <a:rPr lang="en-US" dirty="0">
                <a:solidFill>
                  <a:srgbClr val="FF0000"/>
                </a:solidFill>
              </a:rPr>
              <a:t>-&gt; network intensive</a:t>
            </a:r>
          </a:p>
        </p:txBody>
      </p:sp>
      <p:sp>
        <p:nvSpPr>
          <p:cNvPr id="8" name="TextBox 7"/>
          <p:cNvSpPr txBox="1"/>
          <p:nvPr/>
        </p:nvSpPr>
        <p:spPr>
          <a:xfrm>
            <a:off x="1989678" y="6020999"/>
            <a:ext cx="4463720" cy="369332"/>
          </a:xfrm>
          <a:prstGeom prst="rect">
            <a:avLst/>
          </a:prstGeom>
          <a:noFill/>
        </p:spPr>
        <p:txBody>
          <a:bodyPr wrap="square" rtlCol="0">
            <a:spAutoFit/>
          </a:bodyPr>
          <a:lstStyle/>
          <a:p>
            <a:r>
              <a:rPr lang="en-US" dirty="0">
                <a:solidFill>
                  <a:srgbClr val="FF0000"/>
                </a:solidFill>
              </a:rPr>
              <a:t>Data is not shuffled.</a:t>
            </a:r>
          </a:p>
        </p:txBody>
      </p:sp>
    </p:spTree>
    <p:extLst>
      <p:ext uri="{BB962C8B-B14F-4D97-AF65-F5344CB8AC3E}">
        <p14:creationId xmlns:p14="http://schemas.microsoft.com/office/powerpoint/2010/main" val="289160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 of traditional big data solutions (</a:t>
            </a:r>
            <a:r>
              <a:rPr lang="en-US" b="1" dirty="0" err="1"/>
              <a:t>MapReduce</a:t>
            </a:r>
            <a:r>
              <a:rPr lang="en-US" b="1" dirty="0"/>
              <a:t>, </a:t>
            </a:r>
            <a:r>
              <a:rPr lang="en-US" b="1" dirty="0" err="1"/>
              <a:t>Dyrad</a:t>
            </a:r>
            <a:r>
              <a:rPr lang="en-US" b="1" dirty="0"/>
              <a:t>, etc.)</a:t>
            </a:r>
          </a:p>
        </p:txBody>
      </p:sp>
      <p:sp>
        <p:nvSpPr>
          <p:cNvPr id="3" name="Content Placeholder 2"/>
          <p:cNvSpPr>
            <a:spLocks noGrp="1"/>
          </p:cNvSpPr>
          <p:nvPr>
            <p:ph idx="1"/>
          </p:nvPr>
        </p:nvSpPr>
        <p:spPr>
          <a:xfrm>
            <a:off x="640080" y="1690688"/>
            <a:ext cx="10713720" cy="4351338"/>
          </a:xfrm>
        </p:spPr>
        <p:txBody>
          <a:bodyPr>
            <a:normAutofit lnSpcReduction="10000"/>
          </a:bodyPr>
          <a:lstStyle/>
          <a:p>
            <a:pPr marL="0" indent="0">
              <a:buNone/>
            </a:pPr>
            <a:endParaRPr lang="en-US" dirty="0"/>
          </a:p>
          <a:p>
            <a:r>
              <a:rPr lang="en-US" dirty="0"/>
              <a:t>Data re-use requires writing and reading from distributed file system, which has a lot of overhead (disk I/O, replication, serialization)</a:t>
            </a:r>
          </a:p>
          <a:p>
            <a:pPr marL="0" indent="0">
              <a:buNone/>
            </a:pPr>
            <a:endParaRPr lang="en-US" dirty="0"/>
          </a:p>
          <a:p>
            <a:pPr lvl="1"/>
            <a:r>
              <a:rPr lang="en-US" dirty="0"/>
              <a:t>Not suitable for </a:t>
            </a:r>
            <a:r>
              <a:rPr lang="en-US" i="1" dirty="0"/>
              <a:t>iterative</a:t>
            </a:r>
            <a:r>
              <a:rPr lang="en-US" dirty="0"/>
              <a:t> machine learning (</a:t>
            </a:r>
            <a:r>
              <a:rPr lang="en-US" dirty="0" err="1"/>
              <a:t>e.g</a:t>
            </a:r>
            <a:r>
              <a:rPr lang="en-US" dirty="0"/>
              <a:t> K-means clustering, logistic regression, etc.) and graph algorithms (</a:t>
            </a:r>
            <a:r>
              <a:rPr lang="en-US" dirty="0" err="1"/>
              <a:t>e.g</a:t>
            </a:r>
            <a:r>
              <a:rPr lang="en-US" dirty="0"/>
              <a:t> PageRank, shortest path, etc.)</a:t>
            </a:r>
          </a:p>
          <a:p>
            <a:endParaRPr lang="en-US" dirty="0"/>
          </a:p>
          <a:p>
            <a:pPr lvl="1"/>
            <a:r>
              <a:rPr lang="en-US" dirty="0"/>
              <a:t>Not suitable for </a:t>
            </a:r>
            <a:r>
              <a:rPr lang="en-US" i="1" dirty="0"/>
              <a:t>interactive</a:t>
            </a:r>
            <a:r>
              <a:rPr lang="en-US" dirty="0"/>
              <a:t> data mining (where a user would like to load data into RAM across a cluster and query it repeatedly.)</a:t>
            </a:r>
          </a:p>
          <a:p>
            <a:pPr marL="0" indent="0">
              <a:buNone/>
            </a:pPr>
            <a:endParaRPr lang="en-US" dirty="0"/>
          </a:p>
          <a:p>
            <a:pPr lvl="1"/>
            <a:r>
              <a:rPr lang="en-US" dirty="0"/>
              <a:t>Not suitable for </a:t>
            </a:r>
            <a:r>
              <a:rPr lang="en-US" i="1" dirty="0"/>
              <a:t>stream</a:t>
            </a:r>
            <a:r>
              <a:rPr lang="en-US" dirty="0"/>
              <a:t> processing (real-time data processing)</a:t>
            </a:r>
          </a:p>
          <a:p>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2D35D076-ABAC-4666-A3BF-A6446292C09D}" type="slidenum">
              <a:rPr lang="en-US" smtClean="0"/>
              <a:t>2</a:t>
            </a:fld>
            <a:endParaRPr lang="en-US"/>
          </a:p>
        </p:txBody>
      </p:sp>
    </p:spTree>
    <p:extLst>
      <p:ext uri="{BB962C8B-B14F-4D97-AF65-F5344CB8AC3E}">
        <p14:creationId xmlns:p14="http://schemas.microsoft.com/office/powerpoint/2010/main" val="367856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887"/>
            <a:ext cx="10515600" cy="1325563"/>
          </a:xfrm>
        </p:spPr>
        <p:txBody>
          <a:bodyPr/>
          <a:lstStyle/>
          <a:p>
            <a:r>
              <a:rPr lang="en-US" b="1" dirty="0"/>
              <a:t>Spark Job and Stages</a:t>
            </a:r>
          </a:p>
        </p:txBody>
      </p:sp>
      <p:sp>
        <p:nvSpPr>
          <p:cNvPr id="3" name="Content Placeholder 2"/>
          <p:cNvSpPr>
            <a:spLocks noGrp="1"/>
          </p:cNvSpPr>
          <p:nvPr>
            <p:ph idx="1"/>
          </p:nvPr>
        </p:nvSpPr>
        <p:spPr>
          <a:xfrm>
            <a:off x="838200" y="1306874"/>
            <a:ext cx="11120718" cy="5049476"/>
          </a:xfrm>
        </p:spPr>
        <p:txBody>
          <a:bodyPr>
            <a:normAutofit fontScale="92500" lnSpcReduction="10000"/>
          </a:bodyPr>
          <a:lstStyle/>
          <a:p>
            <a:r>
              <a:rPr lang="en-US" b="1" dirty="0"/>
              <a:t>Job - </a:t>
            </a:r>
            <a:r>
              <a:rPr lang="en-US" dirty="0"/>
              <a:t>is a top-level work item (computation) submitted to </a:t>
            </a:r>
            <a:r>
              <a:rPr lang="en-US" dirty="0" err="1"/>
              <a:t>DAGScheduler</a:t>
            </a:r>
            <a:r>
              <a:rPr lang="en-US" dirty="0"/>
              <a:t> to compute the result of an action. A single Spark application may trigger multiple jobs.</a:t>
            </a:r>
          </a:p>
          <a:p>
            <a:endParaRPr lang="en-US" dirty="0"/>
          </a:p>
          <a:p>
            <a:endParaRPr lang="en-US" dirty="0"/>
          </a:p>
          <a:p>
            <a:r>
              <a:rPr lang="en-US" b="1" dirty="0" err="1"/>
              <a:t>DAGScheduler</a:t>
            </a:r>
            <a:r>
              <a:rPr lang="en-US" dirty="0"/>
              <a:t> - is the scheduling layer of Apache Spark (part of driver program) that transforms a logical execution plan (i.e. RDD lineage) to a physical execution plan. It splits a job into a number of stages that form a Directed Acyclic Graph, keeps track of which RDDs and stage outputs are materialized, and finds a minimal schedule to run jobs. </a:t>
            </a:r>
          </a:p>
          <a:p>
            <a:endParaRPr lang="en-US" dirty="0"/>
          </a:p>
          <a:p>
            <a:r>
              <a:rPr lang="en-US" b="1" dirty="0"/>
              <a:t>Stage </a:t>
            </a:r>
            <a:r>
              <a:rPr lang="en-US" i="1" dirty="0"/>
              <a:t>- </a:t>
            </a:r>
            <a:r>
              <a:rPr lang="en-US" dirty="0"/>
              <a:t>A stage is a set of parallel tasks (one task per RDD partition) that compute partial results of a function executed as part of a Spark job.</a:t>
            </a:r>
            <a:r>
              <a:rPr lang="en-US" b="1" dirty="0"/>
              <a:t> </a:t>
            </a:r>
          </a:p>
        </p:txBody>
      </p:sp>
      <p:sp>
        <p:nvSpPr>
          <p:cNvPr id="5" name="Slide Number Placeholder 4"/>
          <p:cNvSpPr>
            <a:spLocks noGrp="1"/>
          </p:cNvSpPr>
          <p:nvPr>
            <p:ph type="sldNum" sz="quarter" idx="12"/>
          </p:nvPr>
        </p:nvSpPr>
        <p:spPr/>
        <p:txBody>
          <a:bodyPr/>
          <a:lstStyle/>
          <a:p>
            <a:fld id="{2D35D076-ABAC-4666-A3BF-A6446292C09D}" type="slidenum">
              <a:rPr lang="en-US" smtClean="0"/>
              <a:t>20</a:t>
            </a:fld>
            <a:endParaRPr lang="en-US"/>
          </a:p>
        </p:txBody>
      </p:sp>
      <p:pic>
        <p:nvPicPr>
          <p:cNvPr id="7" name="Picture 6"/>
          <p:cNvPicPr>
            <a:picLocks noChangeAspect="1"/>
          </p:cNvPicPr>
          <p:nvPr/>
        </p:nvPicPr>
        <p:blipFill>
          <a:blip r:embed="rId3"/>
          <a:stretch>
            <a:fillRect/>
          </a:stretch>
        </p:blipFill>
        <p:spPr>
          <a:xfrm>
            <a:off x="2695015" y="2541708"/>
            <a:ext cx="5295900" cy="466725"/>
          </a:xfrm>
          <a:prstGeom prst="rect">
            <a:avLst/>
          </a:prstGeom>
        </p:spPr>
      </p:pic>
    </p:spTree>
    <p:extLst>
      <p:ext uri="{BB962C8B-B14F-4D97-AF65-F5344CB8AC3E}">
        <p14:creationId xmlns:p14="http://schemas.microsoft.com/office/powerpoint/2010/main" val="406482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Spark Job running in stages</a:t>
            </a:r>
          </a:p>
        </p:txBody>
      </p:sp>
      <p:pic>
        <p:nvPicPr>
          <p:cNvPr id="5" name="Picture 4"/>
          <p:cNvPicPr>
            <a:picLocks noChangeAspect="1"/>
          </p:cNvPicPr>
          <p:nvPr/>
        </p:nvPicPr>
        <p:blipFill>
          <a:blip r:embed="rId3"/>
          <a:stretch>
            <a:fillRect/>
          </a:stretch>
        </p:blipFill>
        <p:spPr>
          <a:xfrm>
            <a:off x="1063776" y="2299990"/>
            <a:ext cx="4600575" cy="3181350"/>
          </a:xfrm>
          <a:prstGeom prst="rect">
            <a:avLst/>
          </a:prstGeom>
        </p:spPr>
      </p:pic>
      <p:sp>
        <p:nvSpPr>
          <p:cNvPr id="6" name="Slide Number Placeholder 5"/>
          <p:cNvSpPr>
            <a:spLocks noGrp="1"/>
          </p:cNvSpPr>
          <p:nvPr>
            <p:ph type="sldNum" sz="quarter" idx="12"/>
          </p:nvPr>
        </p:nvSpPr>
        <p:spPr/>
        <p:txBody>
          <a:bodyPr/>
          <a:lstStyle/>
          <a:p>
            <a:fld id="{2D35D076-ABAC-4666-A3BF-A6446292C09D}" type="slidenum">
              <a:rPr lang="en-US" smtClean="0"/>
              <a:t>21</a:t>
            </a:fld>
            <a:endParaRPr lang="en-US" dirty="0"/>
          </a:p>
        </p:txBody>
      </p:sp>
      <p:sp>
        <p:nvSpPr>
          <p:cNvPr id="4" name="Rectangle 3"/>
          <p:cNvSpPr/>
          <p:nvPr/>
        </p:nvSpPr>
        <p:spPr>
          <a:xfrm>
            <a:off x="6423327" y="2880360"/>
            <a:ext cx="4834621" cy="1754327"/>
          </a:xfrm>
          <a:prstGeom prst="rect">
            <a:avLst/>
          </a:prstGeom>
        </p:spPr>
        <p:txBody>
          <a:bodyPr wrap="square">
            <a:spAutoFit/>
          </a:bodyPr>
          <a:lstStyle/>
          <a:p>
            <a:r>
              <a:rPr lang="en-US" dirty="0"/>
              <a:t>To run an action on RDD G,  the </a:t>
            </a:r>
            <a:r>
              <a:rPr lang="en-US" dirty="0" err="1"/>
              <a:t>DAGScheduler</a:t>
            </a:r>
            <a:r>
              <a:rPr lang="en-US" dirty="0"/>
              <a:t> builds stages of the job.</a:t>
            </a:r>
          </a:p>
          <a:p>
            <a:pPr marL="285750" indent="-285750">
              <a:buFontTx/>
              <a:buChar char="-"/>
            </a:pPr>
            <a:r>
              <a:rPr lang="en-US" dirty="0"/>
              <a:t>stages are separated at </a:t>
            </a:r>
            <a:r>
              <a:rPr lang="en-US" b="1" dirty="0"/>
              <a:t>wide dependencies (transformations) </a:t>
            </a:r>
          </a:p>
          <a:p>
            <a:pPr marL="285750" indent="-285750">
              <a:buFontTx/>
              <a:buChar char="-"/>
            </a:pPr>
            <a:r>
              <a:rPr lang="en-US" b="1" dirty="0"/>
              <a:t>narrow transformations</a:t>
            </a:r>
            <a:r>
              <a:rPr lang="en-US" dirty="0"/>
              <a:t> are pipelined inside each stage.</a:t>
            </a:r>
          </a:p>
        </p:txBody>
      </p:sp>
      <p:sp>
        <p:nvSpPr>
          <p:cNvPr id="8" name="TextBox 7"/>
          <p:cNvSpPr txBox="1"/>
          <p:nvPr/>
        </p:nvSpPr>
        <p:spPr>
          <a:xfrm>
            <a:off x="1347004" y="5601445"/>
            <a:ext cx="4466723" cy="923330"/>
          </a:xfrm>
          <a:prstGeom prst="rect">
            <a:avLst/>
          </a:prstGeom>
          <a:noFill/>
        </p:spPr>
        <p:txBody>
          <a:bodyPr wrap="square" rtlCol="0">
            <a:spAutoFit/>
          </a:bodyPr>
          <a:lstStyle/>
          <a:p>
            <a:r>
              <a:rPr lang="en-US" b="1" dirty="0"/>
              <a:t>A DAG of stages belonging to a particular job. </a:t>
            </a:r>
            <a:r>
              <a:rPr lang="en-US" dirty="0"/>
              <a:t>Partitions are shaded rectangles,</a:t>
            </a:r>
          </a:p>
          <a:p>
            <a:r>
              <a:rPr lang="en-US" dirty="0"/>
              <a:t>in black if they are already in memory.</a:t>
            </a:r>
            <a:endParaRPr lang="en-US" b="1" dirty="0"/>
          </a:p>
        </p:txBody>
      </p:sp>
      <p:sp>
        <p:nvSpPr>
          <p:cNvPr id="7" name="TextBox 6"/>
          <p:cNvSpPr txBox="1"/>
          <p:nvPr/>
        </p:nvSpPr>
        <p:spPr>
          <a:xfrm>
            <a:off x="6485959" y="4906938"/>
            <a:ext cx="4365075" cy="646331"/>
          </a:xfrm>
          <a:prstGeom prst="rect">
            <a:avLst/>
          </a:prstGeom>
          <a:noFill/>
        </p:spPr>
        <p:txBody>
          <a:bodyPr wrap="square" rtlCol="0">
            <a:spAutoFit/>
          </a:bodyPr>
          <a:lstStyle/>
          <a:p>
            <a:r>
              <a:rPr lang="en-US" dirty="0">
                <a:solidFill>
                  <a:srgbClr val="FF0000"/>
                </a:solidFill>
              </a:rPr>
              <a:t>Which transformations in the Figure are wide and which ones are narrow ?</a:t>
            </a:r>
          </a:p>
        </p:txBody>
      </p:sp>
    </p:spTree>
    <p:extLst>
      <p:ext uri="{BB962C8B-B14F-4D97-AF65-F5344CB8AC3E}">
        <p14:creationId xmlns:p14="http://schemas.microsoft.com/office/powerpoint/2010/main" val="241926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765"/>
            <a:ext cx="10515600" cy="869315"/>
          </a:xfrm>
        </p:spPr>
        <p:txBody>
          <a:bodyPr/>
          <a:lstStyle/>
          <a:p>
            <a:r>
              <a:rPr lang="en-US" b="1" dirty="0"/>
              <a:t>Spark Programming in Python</a:t>
            </a:r>
            <a:endParaRPr lang="en-US" dirty="0"/>
          </a:p>
        </p:txBody>
      </p:sp>
      <p:sp>
        <p:nvSpPr>
          <p:cNvPr id="3" name="Content Placeholder 2"/>
          <p:cNvSpPr>
            <a:spLocks noGrp="1"/>
          </p:cNvSpPr>
          <p:nvPr>
            <p:ph idx="1"/>
          </p:nvPr>
        </p:nvSpPr>
        <p:spPr>
          <a:xfrm>
            <a:off x="838200" y="1341120"/>
            <a:ext cx="10515600" cy="4835843"/>
          </a:xfrm>
        </p:spPr>
        <p:txBody>
          <a:bodyPr/>
          <a:lstStyle/>
          <a:p>
            <a:r>
              <a:rPr lang="en-US" dirty="0"/>
              <a:t>Import some Spark classes into your program</a:t>
            </a:r>
          </a:p>
          <a:p>
            <a:endParaRPr lang="en-US" dirty="0"/>
          </a:p>
          <a:p>
            <a:endParaRPr lang="en-US" dirty="0"/>
          </a:p>
          <a:p>
            <a:r>
              <a:rPr lang="en-US" dirty="0"/>
              <a:t>Initialize Spark</a:t>
            </a:r>
          </a:p>
          <a:p>
            <a:pPr lvl="1"/>
            <a:r>
              <a:rPr lang="en-US" dirty="0"/>
              <a:t>Build a </a:t>
            </a:r>
            <a:r>
              <a:rPr lang="en-US" dirty="0" err="1">
                <a:hlinkClick r:id="rId3"/>
              </a:rPr>
              <a:t>SparkConf</a:t>
            </a:r>
            <a:r>
              <a:rPr lang="en-US" dirty="0"/>
              <a:t> object that contains information about your application.</a:t>
            </a:r>
          </a:p>
          <a:p>
            <a:pPr lvl="1"/>
            <a:r>
              <a:rPr lang="en-US" dirty="0"/>
              <a:t>Create a </a:t>
            </a:r>
            <a:r>
              <a:rPr lang="en-US" dirty="0" err="1">
                <a:hlinkClick r:id="rId4"/>
              </a:rPr>
              <a:t>SparkContext</a:t>
            </a:r>
            <a:r>
              <a:rPr lang="en-US" dirty="0"/>
              <a:t> object, which tells Spark how to access a cluster</a:t>
            </a:r>
          </a:p>
        </p:txBody>
      </p:sp>
      <p:sp>
        <p:nvSpPr>
          <p:cNvPr id="5" name="Rectangle 1"/>
          <p:cNvSpPr>
            <a:spLocks noChangeArrowheads="1"/>
          </p:cNvSpPr>
          <p:nvPr/>
        </p:nvSpPr>
        <p:spPr bwMode="auto">
          <a:xfrm>
            <a:off x="2286000" y="2008426"/>
            <a:ext cx="6614160" cy="58218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solidFill>
                  <a:srgbClr val="0E84B5"/>
                </a:solidFill>
                <a:latin typeface="Consolas" panose="020B0609020204030204" pitchFamily="49" charset="0"/>
                <a:cs typeface="Consolas" panose="020B0609020204030204" pitchFamily="49" charset="0"/>
              </a:rPr>
              <a:t>from </a:t>
            </a:r>
            <a:r>
              <a:rPr lang="en-US" sz="2000" b="1" dirty="0" err="1">
                <a:solidFill>
                  <a:srgbClr val="0E84B5"/>
                </a:solidFill>
                <a:latin typeface="Consolas" panose="020B0609020204030204" pitchFamily="49" charset="0"/>
                <a:cs typeface="Consolas" panose="020B0609020204030204" pitchFamily="49" charset="0"/>
              </a:rPr>
              <a:t>pyspark</a:t>
            </a:r>
            <a:r>
              <a:rPr lang="en-US" sz="2000" b="1" dirty="0">
                <a:solidFill>
                  <a:srgbClr val="0E84B5"/>
                </a:solidFill>
                <a:latin typeface="Consolas" panose="020B0609020204030204" pitchFamily="49" charset="0"/>
                <a:cs typeface="Consolas" panose="020B0609020204030204" pitchFamily="49" charset="0"/>
              </a:rPr>
              <a:t> </a:t>
            </a:r>
            <a:r>
              <a:rPr kumimoji="0" lang="en-US" sz="2000" b="1" i="0" u="none" strike="noStrike" cap="none" normalizeH="0" baseline="0" dirty="0">
                <a:ln>
                  <a:noFill/>
                </a:ln>
                <a:solidFill>
                  <a:srgbClr val="007020"/>
                </a:solidFill>
                <a:effectLst/>
                <a:latin typeface="Consolas" panose="020B0609020204030204" pitchFamily="49" charset="0"/>
                <a:cs typeface="Consolas" panose="020B0609020204030204" pitchFamily="49" charset="0"/>
              </a:rPr>
              <a:t>import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1" i="0" u="none" strike="noStrike" cap="none" normalizeH="0" baseline="0" dirty="0" err="1">
                <a:ln>
                  <a:noFill/>
                </a:ln>
                <a:solidFill>
                  <a:srgbClr val="0E84B5"/>
                </a:solidFill>
                <a:effectLst/>
                <a:latin typeface="Consolas" panose="020B0609020204030204" pitchFamily="49" charset="0"/>
                <a:cs typeface="Consolas" panose="020B0609020204030204" pitchFamily="49" charset="0"/>
              </a:rPr>
              <a:t>SparkContext</a:t>
            </a:r>
            <a:r>
              <a:rPr kumimoji="0" lang="en-US" sz="2000" b="1" i="0" u="none" strike="noStrike" cap="none" normalizeH="0" baseline="0" dirty="0">
                <a:ln>
                  <a:noFill/>
                </a:ln>
                <a:solidFill>
                  <a:srgbClr val="0E84B5"/>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1" i="0" u="none" strike="noStrike" cap="none" normalizeH="0" baseline="0" dirty="0" err="1">
                <a:ln>
                  <a:noFill/>
                </a:ln>
                <a:solidFill>
                  <a:srgbClr val="0E84B5"/>
                </a:solidFill>
                <a:effectLst/>
                <a:latin typeface="Consolas" panose="020B0609020204030204" pitchFamily="49" charset="0"/>
                <a:cs typeface="Consolas" panose="020B0609020204030204" pitchFamily="49" charset="0"/>
              </a:rPr>
              <a:t>SparkConf</a:t>
            </a:r>
            <a:r>
              <a:rPr kumimoji="0" lang="en-US" sz="3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endParaRPr kumimoji="0" lang="en-US" sz="36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p:txBody>
      </p:sp>
      <p:sp>
        <p:nvSpPr>
          <p:cNvPr id="9" name="Rectangle 4"/>
          <p:cNvSpPr>
            <a:spLocks noChangeArrowheads="1"/>
          </p:cNvSpPr>
          <p:nvPr/>
        </p:nvSpPr>
        <p:spPr bwMode="auto">
          <a:xfrm>
            <a:off x="1661160" y="4268701"/>
            <a:ext cx="9387840" cy="1997955"/>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conf</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SparkConf</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setAppName</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myappname</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sc</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SparkContext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conf</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conf</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lang="en-US" sz="20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lang="en-US" sz="2000" dirty="0">
                <a:solidFill>
                  <a:srgbClr val="333333"/>
                </a:solidFill>
                <a:latin typeface="Consolas" panose="020B0609020204030204" pitchFamily="49" charset="0"/>
                <a:cs typeface="Consolas" panose="020B0609020204030204" pitchFamily="49" charset="0"/>
              </a:rPr>
              <a:t>Or</a:t>
            </a:r>
          </a:p>
          <a:p>
            <a:r>
              <a:rPr lang="en-US" sz="2000" dirty="0" err="1">
                <a:latin typeface="Consolas" panose="020B0609020204030204" pitchFamily="49" charset="0"/>
                <a:cs typeface="Consolas" panose="020B0609020204030204" pitchFamily="49" charset="0"/>
              </a:rPr>
              <a:t>sc</a:t>
            </a:r>
            <a:r>
              <a:rPr lang="en-US" sz="2000" dirty="0">
                <a:solidFill>
                  <a:srgbClr val="333333"/>
                </a:solidFill>
                <a:latin typeface="Consolas" panose="020B0609020204030204" pitchFamily="49" charset="0"/>
                <a:cs typeface="Consolas" panose="020B0609020204030204" pitchFamily="49" charset="0"/>
              </a:rPr>
              <a:t> </a:t>
            </a:r>
            <a:r>
              <a:rPr lang="en-US" sz="2000" dirty="0">
                <a:solidFill>
                  <a:srgbClr val="666666"/>
                </a:solidFill>
                <a:latin typeface="Consolas" panose="020B0609020204030204" pitchFamily="49" charset="0"/>
                <a:cs typeface="Consolas" panose="020B0609020204030204" pitchFamily="49" charset="0"/>
              </a:rPr>
              <a:t>=</a:t>
            </a:r>
            <a:r>
              <a:rPr lang="en-US" sz="2000" dirty="0">
                <a:solidFill>
                  <a:srgbClr val="333333"/>
                </a:solidFill>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SparkContext</a:t>
            </a:r>
            <a:r>
              <a:rPr lang="en-US" sz="2000" dirty="0">
                <a:solidFill>
                  <a:srgbClr val="333333"/>
                </a:solidFill>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appName</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myappname</a:t>
            </a:r>
            <a:r>
              <a:rPr lang="en-US" sz="2000" dirty="0">
                <a:latin typeface="Consolas" panose="020B0609020204030204" pitchFamily="49" charset="0"/>
                <a:cs typeface="Consolas" panose="020B0609020204030204" pitchFamily="49" charset="0"/>
              </a:rPr>
              <a:t>”</a:t>
            </a:r>
            <a:r>
              <a:rPr lang="en-US" sz="2000" dirty="0">
                <a:solidFill>
                  <a:srgbClr val="333333"/>
                </a:solidFill>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p:txBody>
      </p:sp>
      <p:sp>
        <p:nvSpPr>
          <p:cNvPr id="10" name="Slide Number Placeholder 9"/>
          <p:cNvSpPr>
            <a:spLocks noGrp="1"/>
          </p:cNvSpPr>
          <p:nvPr>
            <p:ph type="sldNum" sz="quarter" idx="12"/>
          </p:nvPr>
        </p:nvSpPr>
        <p:spPr/>
        <p:txBody>
          <a:bodyPr/>
          <a:lstStyle/>
          <a:p>
            <a:fld id="{2D35D076-ABAC-4666-A3BF-A6446292C09D}" type="slidenum">
              <a:rPr lang="en-US" smtClean="0"/>
              <a:t>22</a:t>
            </a:fld>
            <a:endParaRPr lang="en-US"/>
          </a:p>
        </p:txBody>
      </p:sp>
    </p:spTree>
    <p:extLst>
      <p:ext uri="{BB962C8B-B14F-4D97-AF65-F5344CB8AC3E}">
        <p14:creationId xmlns:p14="http://schemas.microsoft.com/office/powerpoint/2010/main" val="151514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765"/>
            <a:ext cx="10515600" cy="869315"/>
          </a:xfrm>
        </p:spPr>
        <p:txBody>
          <a:bodyPr/>
          <a:lstStyle/>
          <a:p>
            <a:r>
              <a:rPr lang="en-US" b="1" dirty="0"/>
              <a:t>Spark Programming in Python</a:t>
            </a:r>
            <a:endParaRPr lang="en-US" dirty="0"/>
          </a:p>
        </p:txBody>
      </p:sp>
      <p:sp>
        <p:nvSpPr>
          <p:cNvPr id="3" name="Content Placeholder 2"/>
          <p:cNvSpPr>
            <a:spLocks noGrp="1"/>
          </p:cNvSpPr>
          <p:nvPr>
            <p:ph idx="1"/>
          </p:nvPr>
        </p:nvSpPr>
        <p:spPr>
          <a:xfrm>
            <a:off x="838200" y="1341120"/>
            <a:ext cx="10515600" cy="4835843"/>
          </a:xfrm>
        </p:spPr>
        <p:txBody>
          <a:bodyPr/>
          <a:lstStyle/>
          <a:p>
            <a:r>
              <a:rPr lang="en-US" dirty="0" err="1"/>
              <a:t>SparkConf</a:t>
            </a:r>
            <a:r>
              <a:rPr lang="en-US" dirty="0"/>
              <a:t> example</a:t>
            </a:r>
          </a:p>
        </p:txBody>
      </p:sp>
      <p:sp>
        <p:nvSpPr>
          <p:cNvPr id="9" name="Rectangle 4"/>
          <p:cNvSpPr>
            <a:spLocks noChangeArrowheads="1"/>
          </p:cNvSpPr>
          <p:nvPr/>
        </p:nvSpPr>
        <p:spPr bwMode="auto">
          <a:xfrm>
            <a:off x="1211981" y="2560009"/>
            <a:ext cx="9387840" cy="2398064"/>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conf</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SparkConf</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000" dirty="0" err="1">
                <a:solidFill>
                  <a:srgbClr val="333333"/>
                </a:solidFill>
                <a:latin typeface="Consolas" panose="020B0609020204030204" pitchFamily="49" charset="0"/>
                <a:cs typeface="Consolas" panose="020B0609020204030204" pitchFamily="49" charset="0"/>
              </a:rPr>
              <a:t>conf</a:t>
            </a:r>
            <a:r>
              <a:rPr kumimoji="0" lang="en-US" sz="2000" b="0" i="0" u="none" strike="noStrike" cap="none" normalizeH="0" baseline="0" dirty="0" err="1">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setAppName</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“my application name”</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conf.set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rgbClr val="333333"/>
                </a:solidFill>
                <a:effectLst/>
                <a:latin typeface="Consolas" panose="020B0609020204030204" pitchFamily="49" charset="0"/>
                <a:cs typeface="Consolas" panose="020B0609020204030204" pitchFamily="49" charset="0"/>
              </a:rPr>
              <a:t>spark.executor.memory</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‘2g’)</a:t>
            </a:r>
          </a:p>
          <a:p>
            <a:pPr marL="0" marR="0" lvl="0" indent="0" algn="l" defTabSz="914400" rtl="0" eaLnBrk="0" fontAlgn="base" latinLnBrk="0" hangingPunct="0">
              <a:lnSpc>
                <a:spcPct val="100000"/>
              </a:lnSpc>
              <a:spcBef>
                <a:spcPct val="30000"/>
              </a:spcBef>
              <a:spcAft>
                <a:spcPct val="0"/>
              </a:spcAft>
              <a:buClrTx/>
              <a:buSzTx/>
              <a:buFontTx/>
              <a:buNone/>
              <a:tabLst/>
            </a:pPr>
            <a:r>
              <a:rPr lang="en-US" sz="2000" dirty="0" err="1">
                <a:solidFill>
                  <a:srgbClr val="333333"/>
                </a:solidFill>
                <a:latin typeface="Consolas" panose="020B0609020204030204" pitchFamily="49" charset="0"/>
                <a:cs typeface="Consolas" panose="020B0609020204030204" pitchFamily="49" charset="0"/>
              </a:rPr>
              <a:t>conf.set</a:t>
            </a:r>
            <a:r>
              <a:rPr lang="en-US" sz="2000" dirty="0">
                <a:solidFill>
                  <a:srgbClr val="333333"/>
                </a:solidFill>
                <a:latin typeface="Consolas" panose="020B0609020204030204" pitchFamily="49" charset="0"/>
                <a:cs typeface="Consolas" panose="020B0609020204030204" pitchFamily="49" charset="0"/>
              </a:rPr>
              <a:t>(‘</a:t>
            </a:r>
            <a:r>
              <a:rPr lang="en-US" sz="2000" dirty="0" err="1">
                <a:solidFill>
                  <a:srgbClr val="333333"/>
                </a:solidFill>
                <a:latin typeface="Consolas" panose="020B0609020204030204" pitchFamily="49" charset="0"/>
                <a:cs typeface="Consolas" panose="020B0609020204030204" pitchFamily="49" charset="0"/>
              </a:rPr>
              <a:t>spark.executor.cores</a:t>
            </a:r>
            <a:r>
              <a:rPr lang="en-US" sz="2000" dirty="0">
                <a:solidFill>
                  <a:srgbClr val="333333"/>
                </a:solidFill>
                <a:latin typeface="Consolas" panose="020B0609020204030204" pitchFamily="49" charset="0"/>
                <a:cs typeface="Consolas" panose="020B0609020204030204" pitchFamily="49" charset="0"/>
              </a:rPr>
              <a:t>’, 4)</a:t>
            </a:r>
            <a:endPar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sc</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SparkContext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conf</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conf</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lang="en-US" sz="2000" dirty="0">
              <a:solidFill>
                <a:srgbClr val="333333"/>
              </a:solidFill>
              <a:latin typeface="Consolas" panose="020B0609020204030204" pitchFamily="49" charset="0"/>
              <a:cs typeface="Consolas" panose="020B0609020204030204" pitchFamily="49" charset="0"/>
            </a:endParaRPr>
          </a:p>
        </p:txBody>
      </p:sp>
      <p:sp>
        <p:nvSpPr>
          <p:cNvPr id="10" name="Slide Number Placeholder 9"/>
          <p:cNvSpPr>
            <a:spLocks noGrp="1"/>
          </p:cNvSpPr>
          <p:nvPr>
            <p:ph type="sldNum" sz="quarter" idx="12"/>
          </p:nvPr>
        </p:nvSpPr>
        <p:spPr/>
        <p:txBody>
          <a:bodyPr/>
          <a:lstStyle/>
          <a:p>
            <a:fld id="{2D35D076-ABAC-4666-A3BF-A6446292C09D}" type="slidenum">
              <a:rPr lang="en-US" smtClean="0"/>
              <a:t>23</a:t>
            </a:fld>
            <a:endParaRPr lang="en-US"/>
          </a:p>
        </p:txBody>
      </p:sp>
    </p:spTree>
    <p:extLst>
      <p:ext uri="{BB962C8B-B14F-4D97-AF65-F5344CB8AC3E}">
        <p14:creationId xmlns:p14="http://schemas.microsoft.com/office/powerpoint/2010/main" val="31759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485"/>
            <a:ext cx="10515600" cy="823595"/>
          </a:xfrm>
        </p:spPr>
        <p:txBody>
          <a:bodyPr>
            <a:normAutofit fontScale="90000"/>
          </a:bodyPr>
          <a:lstStyle/>
          <a:p>
            <a:r>
              <a:rPr lang="en-US" b="1" dirty="0"/>
              <a:t>Spark Shell/Programming in Python </a:t>
            </a:r>
            <a:br>
              <a:rPr lang="en-US" b="1" dirty="0"/>
            </a:br>
            <a:r>
              <a:rPr lang="en-US" b="1" i="1" dirty="0"/>
              <a:t>working with RDD</a:t>
            </a:r>
            <a:endParaRPr lang="en-US" i="1" dirty="0"/>
          </a:p>
        </p:txBody>
      </p:sp>
      <p:sp>
        <p:nvSpPr>
          <p:cNvPr id="3" name="Content Placeholder 2"/>
          <p:cNvSpPr>
            <a:spLocks noGrp="1"/>
          </p:cNvSpPr>
          <p:nvPr>
            <p:ph idx="1"/>
          </p:nvPr>
        </p:nvSpPr>
        <p:spPr>
          <a:xfrm>
            <a:off x="838200" y="1368107"/>
            <a:ext cx="10515600" cy="4988243"/>
          </a:xfrm>
        </p:spPr>
        <p:txBody>
          <a:bodyPr/>
          <a:lstStyle/>
          <a:p>
            <a:r>
              <a:rPr lang="en-US" dirty="0"/>
              <a:t>Create RDD using </a:t>
            </a:r>
            <a:r>
              <a:rPr lang="en-US" b="1" dirty="0"/>
              <a:t>Parallelized Collections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5" name="Rectangle 1"/>
          <p:cNvSpPr>
            <a:spLocks noChangeArrowheads="1"/>
          </p:cNvSpPr>
          <p:nvPr/>
        </p:nvSpPr>
        <p:spPr bwMode="auto">
          <a:xfrm>
            <a:off x="2072640" y="2091509"/>
            <a:ext cx="7909560" cy="1597845"/>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data</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40A070"/>
                </a:solidFill>
                <a:effectLst/>
                <a:latin typeface="Consolas" panose="020B0609020204030204" pitchFamily="49" charset="0"/>
                <a:cs typeface="Consolas" panose="020B0609020204030204" pitchFamily="49" charset="0"/>
              </a:rPr>
              <a:t>1</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40A070"/>
                </a:solidFill>
                <a:effectLst/>
                <a:latin typeface="Consolas" panose="020B0609020204030204" pitchFamily="49" charset="0"/>
                <a:cs typeface="Consolas" panose="020B0609020204030204" pitchFamily="49" charset="0"/>
              </a:rPr>
              <a:t>2</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40A070"/>
                </a:solidFill>
                <a:effectLst/>
                <a:latin typeface="Consolas" panose="020B0609020204030204" pitchFamily="49" charset="0"/>
                <a:cs typeface="Consolas" panose="020B0609020204030204" pitchFamily="49" charset="0"/>
              </a:rPr>
              <a:t>3</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40A070"/>
                </a:solidFill>
                <a:effectLst/>
                <a:latin typeface="Consolas" panose="020B0609020204030204" pitchFamily="49" charset="0"/>
                <a:cs typeface="Consolas" panose="020B0609020204030204" pitchFamily="49" charset="0"/>
              </a:rPr>
              <a:t>4</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40A070"/>
                </a:solidFill>
                <a:effectLst/>
                <a:latin typeface="Consolas" panose="020B0609020204030204" pitchFamily="49" charset="0"/>
                <a:cs typeface="Consolas" panose="020B0609020204030204" pitchFamily="49" charset="0"/>
              </a:rPr>
              <a:t>5, 6</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distData</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sc</a:t>
            </a:r>
            <a:r>
              <a:rPr kumimoji="0" lang="en-US" sz="2000" b="0" i="0" u="none" strike="noStrike" cap="none" normalizeH="0" baseline="0" dirty="0" err="1">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parallelize</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data</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000" dirty="0">
                <a:latin typeface="Consolas" panose="020B0609020204030204" pitchFamily="49" charset="0"/>
                <a:cs typeface="Consolas" panose="020B0609020204030204" pitchFamily="49" charset="0"/>
              </a:rPr>
              <a:t>OR,</a:t>
            </a:r>
          </a:p>
          <a:p>
            <a:pPr lvl="0"/>
            <a:r>
              <a:rPr lang="en-US" sz="2000" dirty="0" err="1">
                <a:latin typeface="Consolas" panose="020B0609020204030204" pitchFamily="49" charset="0"/>
                <a:cs typeface="Consolas" panose="020B0609020204030204" pitchFamily="49" charset="0"/>
              </a:rPr>
              <a:t>distData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sc.parallelize</a:t>
            </a:r>
            <a:r>
              <a:rPr lang="en-US" sz="2000" dirty="0">
                <a:latin typeface="Consolas" panose="020B0609020204030204" pitchFamily="49" charset="0"/>
                <a:cs typeface="Consolas" panose="020B0609020204030204" pitchFamily="49" charset="0"/>
              </a:rPr>
              <a:t>(data, 2) </a:t>
            </a:r>
          </a:p>
        </p:txBody>
      </p:sp>
      <p:sp>
        <p:nvSpPr>
          <p:cNvPr id="9" name="Slide Number Placeholder 8"/>
          <p:cNvSpPr>
            <a:spLocks noGrp="1"/>
          </p:cNvSpPr>
          <p:nvPr>
            <p:ph type="sldNum" sz="quarter" idx="12"/>
          </p:nvPr>
        </p:nvSpPr>
        <p:spPr/>
        <p:txBody>
          <a:bodyPr/>
          <a:lstStyle/>
          <a:p>
            <a:fld id="{2D35D076-ABAC-4666-A3BF-A6446292C09D}" type="slidenum">
              <a:rPr lang="en-US" smtClean="0"/>
              <a:t>24</a:t>
            </a:fld>
            <a:endParaRPr lang="en-US"/>
          </a:p>
        </p:txBody>
      </p:sp>
      <p:sp>
        <p:nvSpPr>
          <p:cNvPr id="4" name="Rectangle 3"/>
          <p:cNvSpPr/>
          <p:nvPr/>
        </p:nvSpPr>
        <p:spPr>
          <a:xfrm>
            <a:off x="2275503" y="6215747"/>
            <a:ext cx="6036781" cy="646331"/>
          </a:xfrm>
          <a:prstGeom prst="rect">
            <a:avLst/>
          </a:prstGeom>
        </p:spPr>
        <p:txBody>
          <a:bodyPr wrap="none">
            <a:spAutoFit/>
          </a:bodyPr>
          <a:lstStyle/>
          <a:p>
            <a:r>
              <a:rPr lang="en-US" dirty="0">
                <a:hlinkClick r:id="rId3"/>
              </a:rPr>
              <a:t>https://spark.apache.org/docs/1.6.1/programming-guide.html</a:t>
            </a:r>
            <a:endParaRPr lang="en-US" dirty="0"/>
          </a:p>
          <a:p>
            <a:endParaRPr lang="en-US" dirty="0"/>
          </a:p>
        </p:txBody>
      </p:sp>
      <p:sp>
        <p:nvSpPr>
          <p:cNvPr id="7" name="Rectangle 1"/>
          <p:cNvSpPr>
            <a:spLocks noChangeArrowheads="1"/>
          </p:cNvSpPr>
          <p:nvPr/>
        </p:nvSpPr>
        <p:spPr bwMode="auto">
          <a:xfrm>
            <a:off x="2072640" y="4013943"/>
            <a:ext cx="7909560" cy="797626"/>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lang="en-US" sz="2000" dirty="0" err="1">
                <a:latin typeface="Consolas" panose="020B0609020204030204" pitchFamily="49" charset="0"/>
                <a:cs typeface="Consolas" panose="020B0609020204030204" pitchFamily="49" charset="0"/>
              </a:rPr>
              <a:t>distData.getNumPartitions</a:t>
            </a:r>
            <a:r>
              <a:rPr lang="en-US" sz="2000" dirty="0">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000" dirty="0" err="1">
                <a:latin typeface="Consolas" panose="020B0609020204030204" pitchFamily="49" charset="0"/>
                <a:cs typeface="Consolas" panose="020B0609020204030204" pitchFamily="49" charset="0"/>
              </a:rPr>
              <a:t>sc.defaultParallelism</a:t>
            </a:r>
            <a:endParaRPr lang="en-US" sz="2000" dirty="0">
              <a:latin typeface="Consolas" panose="020B0609020204030204" pitchFamily="49" charset="0"/>
              <a:cs typeface="Consolas" panose="020B0609020204030204" pitchFamily="49" charset="0"/>
            </a:endParaRPr>
          </a:p>
        </p:txBody>
      </p:sp>
      <p:sp>
        <p:nvSpPr>
          <p:cNvPr id="8" name="Rectangle 1"/>
          <p:cNvSpPr>
            <a:spLocks noChangeArrowheads="1"/>
          </p:cNvSpPr>
          <p:nvPr/>
        </p:nvSpPr>
        <p:spPr bwMode="auto">
          <a:xfrm>
            <a:off x="2072640" y="5211697"/>
            <a:ext cx="7909560" cy="797626"/>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lang="en-US" sz="2000" dirty="0" err="1">
                <a:latin typeface="Consolas" panose="020B0609020204030204" pitchFamily="49" charset="0"/>
                <a:cs typeface="Consolas" panose="020B0609020204030204" pitchFamily="49" charset="0"/>
              </a:rPr>
              <a:t>distData.count</a:t>
            </a:r>
            <a:r>
              <a:rPr lang="en-US" sz="2000" dirty="0">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000" dirty="0" err="1">
                <a:latin typeface="Consolas" panose="020B0609020204030204" pitchFamily="49" charset="0"/>
                <a:cs typeface="Consolas" panose="020B0609020204030204" pitchFamily="49" charset="0"/>
              </a:rPr>
              <a:t>distData.sum</a:t>
            </a: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7663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036955"/>
          </a:xfrm>
        </p:spPr>
        <p:txBody>
          <a:bodyPr>
            <a:normAutofit fontScale="90000"/>
          </a:bodyPr>
          <a:lstStyle/>
          <a:p>
            <a:r>
              <a:rPr lang="en-US" b="1" dirty="0"/>
              <a:t>Spark Shell/Programming in Python </a:t>
            </a:r>
            <a:br>
              <a:rPr lang="en-US" b="1" dirty="0"/>
            </a:br>
            <a:r>
              <a:rPr lang="en-US" b="1" i="1" dirty="0"/>
              <a:t>working with RDD</a:t>
            </a:r>
            <a:endParaRPr lang="en-US" dirty="0"/>
          </a:p>
        </p:txBody>
      </p:sp>
      <p:sp>
        <p:nvSpPr>
          <p:cNvPr id="3" name="Content Placeholder 2"/>
          <p:cNvSpPr>
            <a:spLocks noGrp="1"/>
          </p:cNvSpPr>
          <p:nvPr>
            <p:ph idx="1"/>
          </p:nvPr>
        </p:nvSpPr>
        <p:spPr/>
        <p:txBody>
          <a:bodyPr/>
          <a:lstStyle/>
          <a:p>
            <a:r>
              <a:rPr lang="en-US" dirty="0"/>
              <a:t>The RDD (</a:t>
            </a:r>
            <a:r>
              <a:rPr lang="en-US" dirty="0" err="1"/>
              <a:t>distData</a:t>
            </a:r>
            <a:r>
              <a:rPr lang="en-US" dirty="0"/>
              <a:t>) can be operated in parallel</a:t>
            </a:r>
          </a:p>
          <a:p>
            <a:pPr marL="0" indent="0">
              <a:buNone/>
            </a:pP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2743776273"/>
              </p:ext>
            </p:extLst>
          </p:nvPr>
        </p:nvGraphicFramePr>
        <p:xfrm>
          <a:off x="1676229" y="4832350"/>
          <a:ext cx="8702382" cy="1524000"/>
        </p:xfrm>
        <a:graphic>
          <a:graphicData uri="http://schemas.openxmlformats.org/drawingml/2006/table">
            <a:tbl>
              <a:tblPr/>
              <a:tblGrid>
                <a:gridCol w="4351191">
                  <a:extLst>
                    <a:ext uri="{9D8B030D-6E8A-4147-A177-3AD203B41FA5}">
                      <a16:colId xmlns:a16="http://schemas.microsoft.com/office/drawing/2014/main" val="20000"/>
                    </a:ext>
                  </a:extLst>
                </a:gridCol>
                <a:gridCol w="4351191">
                  <a:extLst>
                    <a:ext uri="{9D8B030D-6E8A-4147-A177-3AD203B41FA5}">
                      <a16:colId xmlns:a16="http://schemas.microsoft.com/office/drawing/2014/main" val="20001"/>
                    </a:ext>
                  </a:extLst>
                </a:gridCol>
              </a:tblGrid>
              <a:tr h="0">
                <a:tc>
                  <a:txBody>
                    <a:bodyPr/>
                    <a:lstStyle/>
                    <a:p>
                      <a:pPr algn="l" fontAlgn="t"/>
                      <a:r>
                        <a:rPr lang="en-US" b="1" dirty="0">
                          <a:effectLst/>
                        </a:rPr>
                        <a:t>reduce</a:t>
                      </a:r>
                      <a:r>
                        <a:rPr lang="en-US" dirty="0">
                          <a:effectLst/>
                        </a:rPr>
                        <a:t>(</a:t>
                      </a:r>
                      <a:r>
                        <a:rPr lang="en-US" i="1" dirty="0" err="1">
                          <a:effectLst/>
                        </a:rPr>
                        <a:t>func</a:t>
                      </a:r>
                      <a:r>
                        <a:rPr lang="en-US" dirty="0">
                          <a:effectLst/>
                        </a:rPr>
                        <a: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effectLst/>
                        </a:rPr>
                        <a:t>Aggregate the elements of the dataset using a function </a:t>
                      </a:r>
                      <a:r>
                        <a:rPr lang="en-US" i="1" dirty="0" err="1">
                          <a:effectLst/>
                        </a:rPr>
                        <a:t>func</a:t>
                      </a:r>
                      <a:r>
                        <a:rPr lang="en-US" dirty="0">
                          <a:effectLst/>
                        </a:rPr>
                        <a:t> (which takes two arguments and returns one). </a:t>
                      </a:r>
                      <a:r>
                        <a:rPr lang="en-US" b="1" dirty="0">
                          <a:effectLst/>
                        </a:rPr>
                        <a:t>The function should be commutative and associative </a:t>
                      </a:r>
                      <a:r>
                        <a:rPr lang="en-US" dirty="0">
                          <a:effectLst/>
                        </a:rPr>
                        <a:t>so that it can be computed correctly in parallel. </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54690223"/>
              </p:ext>
            </p:extLst>
          </p:nvPr>
        </p:nvGraphicFramePr>
        <p:xfrm>
          <a:off x="1676229" y="4329430"/>
          <a:ext cx="8702382" cy="426720"/>
        </p:xfrm>
        <a:graphic>
          <a:graphicData uri="http://schemas.openxmlformats.org/drawingml/2006/table">
            <a:tbl>
              <a:tblPr/>
              <a:tblGrid>
                <a:gridCol w="4351191">
                  <a:extLst>
                    <a:ext uri="{9D8B030D-6E8A-4147-A177-3AD203B41FA5}">
                      <a16:colId xmlns:a16="http://schemas.microsoft.com/office/drawing/2014/main" val="20000"/>
                    </a:ext>
                  </a:extLst>
                </a:gridCol>
                <a:gridCol w="4351191">
                  <a:extLst>
                    <a:ext uri="{9D8B030D-6E8A-4147-A177-3AD203B41FA5}">
                      <a16:colId xmlns:a16="http://schemas.microsoft.com/office/drawing/2014/main" val="20001"/>
                    </a:ext>
                  </a:extLst>
                </a:gridCol>
              </a:tblGrid>
              <a:tr h="0">
                <a:tc>
                  <a:txBody>
                    <a:bodyPr/>
                    <a:lstStyle/>
                    <a:p>
                      <a:pPr algn="l" fontAlgn="t"/>
                      <a:r>
                        <a:rPr lang="en-US" b="1" dirty="0">
                          <a:effectLst/>
                        </a:rPr>
                        <a:t>Action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b="1" dirty="0">
                          <a:effectLst/>
                        </a:rPr>
                        <a:t>Meaning</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0"/>
                  </a:ext>
                </a:extLst>
              </a:tr>
            </a:tbl>
          </a:graphicData>
        </a:graphic>
      </p:graphicFrame>
      <p:sp>
        <p:nvSpPr>
          <p:cNvPr id="8" name="Rectangle 1"/>
          <p:cNvSpPr>
            <a:spLocks noChangeArrowheads="1"/>
          </p:cNvSpPr>
          <p:nvPr/>
        </p:nvSpPr>
        <p:spPr bwMode="auto">
          <a:xfrm>
            <a:off x="2072640" y="2459445"/>
            <a:ext cx="7909560" cy="397516"/>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r>
              <a:rPr lang="en-US" sz="2000" dirty="0">
                <a:solidFill>
                  <a:srgbClr val="444444"/>
                </a:solidFill>
                <a:latin typeface="Consolas" panose="020B0609020204030204" pitchFamily="49" charset="0"/>
                <a:cs typeface="Consolas" panose="020B0609020204030204" pitchFamily="49" charset="0"/>
              </a:rPr>
              <a:t>distData.reduce(lambda a, b: a + b</a:t>
            </a:r>
            <a:r>
              <a:rPr lang="en-US" sz="2000" dirty="0">
                <a:solidFill>
                  <a:srgbClr val="444444"/>
                </a:solidFill>
                <a:latin typeface="Menlo"/>
              </a:rPr>
              <a:t>)</a:t>
            </a:r>
            <a:endParaRPr lang="en-US" sz="2000" dirty="0"/>
          </a:p>
        </p:txBody>
      </p:sp>
      <p:sp>
        <p:nvSpPr>
          <p:cNvPr id="9" name="Slide Number Placeholder 8"/>
          <p:cNvSpPr>
            <a:spLocks noGrp="1"/>
          </p:cNvSpPr>
          <p:nvPr>
            <p:ph type="sldNum" sz="quarter" idx="12"/>
          </p:nvPr>
        </p:nvSpPr>
        <p:spPr/>
        <p:txBody>
          <a:bodyPr/>
          <a:lstStyle/>
          <a:p>
            <a:fld id="{2D35D076-ABAC-4666-A3BF-A6446292C09D}" type="slidenum">
              <a:rPr lang="en-US" smtClean="0"/>
              <a:t>25</a:t>
            </a:fld>
            <a:endParaRPr lang="en-US"/>
          </a:p>
        </p:txBody>
      </p:sp>
      <p:sp>
        <p:nvSpPr>
          <p:cNvPr id="10" name="Rectangle 1"/>
          <p:cNvSpPr>
            <a:spLocks noChangeArrowheads="1"/>
          </p:cNvSpPr>
          <p:nvPr/>
        </p:nvSpPr>
        <p:spPr bwMode="auto">
          <a:xfrm>
            <a:off x="2072640" y="3203668"/>
            <a:ext cx="7909560" cy="797626"/>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r>
              <a:rPr lang="en-US" sz="2000" dirty="0">
                <a:solidFill>
                  <a:srgbClr val="444444"/>
                </a:solidFill>
                <a:latin typeface="Consolas" panose="020B0609020204030204" pitchFamily="49" charset="0"/>
                <a:cs typeface="Consolas" panose="020B0609020204030204" pitchFamily="49" charset="0"/>
              </a:rPr>
              <a:t>from operator import add</a:t>
            </a:r>
          </a:p>
          <a:p>
            <a:r>
              <a:rPr lang="en-US" sz="2000" dirty="0" err="1">
                <a:solidFill>
                  <a:srgbClr val="444444"/>
                </a:solidFill>
                <a:latin typeface="Consolas" panose="020B0609020204030204" pitchFamily="49" charset="0"/>
                <a:cs typeface="Consolas" panose="020B0609020204030204" pitchFamily="49" charset="0"/>
              </a:rPr>
              <a:t>distData.reduce</a:t>
            </a:r>
            <a:r>
              <a:rPr lang="en-US" sz="2000" dirty="0">
                <a:solidFill>
                  <a:srgbClr val="444444"/>
                </a:solidFill>
                <a:latin typeface="Consolas" panose="020B0609020204030204" pitchFamily="49" charset="0"/>
                <a:cs typeface="Consolas" panose="020B0609020204030204" pitchFamily="49" charset="0"/>
              </a:rPr>
              <a:t>(add</a:t>
            </a:r>
            <a:r>
              <a:rPr lang="en-US" sz="2000" dirty="0">
                <a:solidFill>
                  <a:srgbClr val="444444"/>
                </a:solidFill>
                <a:latin typeface="Menlo"/>
              </a:rPr>
              <a:t>)</a:t>
            </a:r>
            <a:endParaRPr lang="en-US" sz="2000" dirty="0"/>
          </a:p>
        </p:txBody>
      </p:sp>
    </p:spTree>
    <p:extLst>
      <p:ext uri="{BB962C8B-B14F-4D97-AF65-F5344CB8AC3E}">
        <p14:creationId xmlns:p14="http://schemas.microsoft.com/office/powerpoint/2010/main" val="160509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036955"/>
          </a:xfrm>
        </p:spPr>
        <p:txBody>
          <a:bodyPr>
            <a:normAutofit fontScale="90000"/>
          </a:bodyPr>
          <a:lstStyle/>
          <a:p>
            <a:r>
              <a:rPr lang="en-US" b="1" dirty="0"/>
              <a:t>Spark Shell/Programming in Python </a:t>
            </a:r>
            <a:br>
              <a:rPr lang="en-US" b="1" dirty="0"/>
            </a:br>
            <a:r>
              <a:rPr lang="en-US" b="1" i="1" dirty="0"/>
              <a:t>working with RDD</a:t>
            </a:r>
            <a:endParaRPr lang="en-US" dirty="0"/>
          </a:p>
        </p:txBody>
      </p:sp>
      <p:sp>
        <p:nvSpPr>
          <p:cNvPr id="3" name="Content Placeholder 2"/>
          <p:cNvSpPr>
            <a:spLocks noGrp="1"/>
          </p:cNvSpPr>
          <p:nvPr>
            <p:ph idx="1"/>
          </p:nvPr>
        </p:nvSpPr>
        <p:spPr/>
        <p:txBody>
          <a:bodyPr/>
          <a:lstStyle/>
          <a:p>
            <a:r>
              <a:rPr lang="en-US" dirty="0"/>
              <a:t>The RDD (</a:t>
            </a:r>
            <a:r>
              <a:rPr lang="en-US" dirty="0" err="1"/>
              <a:t>distData</a:t>
            </a:r>
            <a:r>
              <a:rPr lang="en-US" dirty="0"/>
              <a:t>) can be operated in parallel</a:t>
            </a:r>
          </a:p>
          <a:p>
            <a:pPr marL="0" indent="0">
              <a:buNone/>
            </a:pPr>
            <a:endParaRPr lang="en-US" dirty="0"/>
          </a:p>
        </p:txBody>
      </p:sp>
      <p:sp>
        <p:nvSpPr>
          <p:cNvPr id="9" name="Slide Number Placeholder 8"/>
          <p:cNvSpPr>
            <a:spLocks noGrp="1"/>
          </p:cNvSpPr>
          <p:nvPr>
            <p:ph type="sldNum" sz="quarter" idx="12"/>
          </p:nvPr>
        </p:nvSpPr>
        <p:spPr/>
        <p:txBody>
          <a:bodyPr/>
          <a:lstStyle/>
          <a:p>
            <a:fld id="{2D35D076-ABAC-4666-A3BF-A6446292C09D}" type="slidenum">
              <a:rPr lang="en-US" smtClean="0"/>
              <a:t>26</a:t>
            </a:fld>
            <a:endParaRPr lang="en-US"/>
          </a:p>
        </p:txBody>
      </p:sp>
      <p:sp>
        <p:nvSpPr>
          <p:cNvPr id="12" name="Rectangle 1"/>
          <p:cNvSpPr>
            <a:spLocks noChangeArrowheads="1"/>
          </p:cNvSpPr>
          <p:nvPr/>
        </p:nvSpPr>
        <p:spPr bwMode="auto">
          <a:xfrm>
            <a:off x="409179" y="2663940"/>
            <a:ext cx="7909560" cy="1597845"/>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data</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40A070"/>
                </a:solidFill>
                <a:effectLst/>
                <a:latin typeface="Consolas" panose="020B0609020204030204" pitchFamily="49" charset="0"/>
                <a:cs typeface="Consolas" panose="020B0609020204030204" pitchFamily="49" charset="0"/>
              </a:rPr>
              <a:t>1</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40A070"/>
                </a:solidFill>
                <a:effectLst/>
                <a:latin typeface="Consolas" panose="020B0609020204030204" pitchFamily="49" charset="0"/>
                <a:cs typeface="Consolas" panose="020B0609020204030204" pitchFamily="49" charset="0"/>
              </a:rPr>
              <a:t>2</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40A070"/>
                </a:solidFill>
                <a:effectLst/>
                <a:latin typeface="Consolas" panose="020B0609020204030204" pitchFamily="49" charset="0"/>
                <a:cs typeface="Consolas" panose="020B0609020204030204" pitchFamily="49" charset="0"/>
              </a:rPr>
              <a:t>3</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40A070"/>
                </a:solidFill>
                <a:effectLst/>
                <a:latin typeface="Consolas" panose="020B0609020204030204" pitchFamily="49" charset="0"/>
                <a:cs typeface="Consolas" panose="020B0609020204030204" pitchFamily="49" charset="0"/>
              </a:rPr>
              <a:t>4</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40A070"/>
                </a:solidFill>
                <a:effectLst/>
                <a:latin typeface="Consolas" panose="020B0609020204030204" pitchFamily="49" charset="0"/>
                <a:cs typeface="Consolas" panose="020B0609020204030204" pitchFamily="49" charset="0"/>
              </a:rPr>
              <a:t>5, 6</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p>
          <a:p>
            <a:pPr lvl="0"/>
            <a:r>
              <a:rPr lang="en-US" sz="2000" dirty="0" err="1">
                <a:latin typeface="Consolas" panose="020B0609020204030204" pitchFamily="49" charset="0"/>
                <a:cs typeface="Consolas" panose="020B0609020204030204" pitchFamily="49" charset="0"/>
              </a:rPr>
              <a:t>distData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sc.parallelize</a:t>
            </a:r>
            <a:r>
              <a:rPr lang="en-US" sz="2000" dirty="0">
                <a:latin typeface="Consolas" panose="020B0609020204030204" pitchFamily="49" charset="0"/>
                <a:cs typeface="Consolas" panose="020B0609020204030204" pitchFamily="49" charset="0"/>
              </a:rPr>
              <a:t>(data, 2)</a:t>
            </a:r>
          </a:p>
          <a:p>
            <a:r>
              <a:rPr lang="en-US" sz="2000" dirty="0" err="1">
                <a:solidFill>
                  <a:srgbClr val="444444"/>
                </a:solidFill>
                <a:latin typeface="Consolas" panose="020B0609020204030204" pitchFamily="49" charset="0"/>
                <a:cs typeface="Consolas" panose="020B0609020204030204" pitchFamily="49" charset="0"/>
              </a:rPr>
              <a:t>distData.reduce</a:t>
            </a:r>
            <a:r>
              <a:rPr lang="en-US" sz="2000" dirty="0">
                <a:solidFill>
                  <a:srgbClr val="444444"/>
                </a:solidFill>
                <a:latin typeface="Consolas" panose="020B0609020204030204" pitchFamily="49" charset="0"/>
                <a:cs typeface="Consolas" panose="020B0609020204030204" pitchFamily="49" charset="0"/>
              </a:rPr>
              <a:t>(lambda a, b: a + b</a:t>
            </a:r>
            <a:r>
              <a:rPr lang="en-US" sz="2000" dirty="0">
                <a:solidFill>
                  <a:srgbClr val="444444"/>
                </a:solidFill>
                <a:latin typeface="Menlo"/>
              </a:rPr>
              <a:t>)</a:t>
            </a:r>
            <a:endParaRPr lang="en-US" sz="2000" dirty="0"/>
          </a:p>
          <a:p>
            <a:pPr lvl="0"/>
            <a:endParaRPr lang="en-US" sz="2000" dirty="0">
              <a:latin typeface="Consolas" panose="020B0609020204030204" pitchFamily="49" charset="0"/>
              <a:cs typeface="Consolas" panose="020B0609020204030204" pitchFamily="49" charset="0"/>
            </a:endParaRPr>
          </a:p>
        </p:txBody>
      </p:sp>
      <p:sp>
        <p:nvSpPr>
          <p:cNvPr id="4" name="Rectangle 3"/>
          <p:cNvSpPr/>
          <p:nvPr/>
        </p:nvSpPr>
        <p:spPr>
          <a:xfrm>
            <a:off x="1359387" y="4454234"/>
            <a:ext cx="983766" cy="2862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1,2,3</a:t>
            </a:r>
          </a:p>
        </p:txBody>
      </p:sp>
      <p:sp>
        <p:nvSpPr>
          <p:cNvPr id="13" name="Rectangle 12"/>
          <p:cNvSpPr/>
          <p:nvPr/>
        </p:nvSpPr>
        <p:spPr>
          <a:xfrm>
            <a:off x="1350807" y="5125401"/>
            <a:ext cx="983766" cy="2862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4,5,6</a:t>
            </a:r>
          </a:p>
        </p:txBody>
      </p:sp>
      <p:sp>
        <p:nvSpPr>
          <p:cNvPr id="5" name="Rounded Rectangle 4"/>
          <p:cNvSpPr/>
          <p:nvPr/>
        </p:nvSpPr>
        <p:spPr>
          <a:xfrm>
            <a:off x="1198407" y="4293238"/>
            <a:ext cx="1323613" cy="198562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395160" y="5706428"/>
            <a:ext cx="1162633" cy="369332"/>
          </a:xfrm>
          <a:prstGeom prst="rect">
            <a:avLst/>
          </a:prstGeom>
          <a:noFill/>
        </p:spPr>
        <p:txBody>
          <a:bodyPr wrap="square" rtlCol="0">
            <a:spAutoFit/>
          </a:bodyPr>
          <a:lstStyle/>
          <a:p>
            <a:r>
              <a:rPr lang="en-US" dirty="0" err="1"/>
              <a:t>distData</a:t>
            </a:r>
            <a:endParaRPr lang="en-US" dirty="0"/>
          </a:p>
        </p:txBody>
      </p:sp>
      <p:sp>
        <p:nvSpPr>
          <p:cNvPr id="15" name="TextBox 14"/>
          <p:cNvSpPr txBox="1"/>
          <p:nvPr/>
        </p:nvSpPr>
        <p:spPr>
          <a:xfrm>
            <a:off x="2557794" y="4436346"/>
            <a:ext cx="1395160" cy="369332"/>
          </a:xfrm>
          <a:prstGeom prst="rect">
            <a:avLst/>
          </a:prstGeom>
          <a:noFill/>
        </p:spPr>
        <p:txBody>
          <a:bodyPr wrap="square" rtlCol="0">
            <a:spAutoFit/>
          </a:bodyPr>
          <a:lstStyle/>
          <a:p>
            <a:r>
              <a:rPr lang="en-US" dirty="0"/>
              <a:t>reduce -&gt; 6</a:t>
            </a:r>
          </a:p>
        </p:txBody>
      </p:sp>
      <p:sp>
        <p:nvSpPr>
          <p:cNvPr id="16" name="TextBox 15"/>
          <p:cNvSpPr txBox="1"/>
          <p:nvPr/>
        </p:nvSpPr>
        <p:spPr>
          <a:xfrm>
            <a:off x="2567098" y="5035960"/>
            <a:ext cx="1618382" cy="369332"/>
          </a:xfrm>
          <a:prstGeom prst="rect">
            <a:avLst/>
          </a:prstGeom>
          <a:noFill/>
        </p:spPr>
        <p:txBody>
          <a:bodyPr wrap="square" rtlCol="0">
            <a:spAutoFit/>
          </a:bodyPr>
          <a:lstStyle/>
          <a:p>
            <a:r>
              <a:rPr lang="en-US" dirty="0"/>
              <a:t>reduce -&gt; 15</a:t>
            </a:r>
          </a:p>
        </p:txBody>
      </p:sp>
      <p:cxnSp>
        <p:nvCxnSpPr>
          <p:cNvPr id="18" name="Straight Arrow Connector 17"/>
          <p:cNvCxnSpPr>
            <a:endCxn id="21" idx="1"/>
          </p:cNvCxnSpPr>
          <p:nvPr/>
        </p:nvCxnSpPr>
        <p:spPr>
          <a:xfrm>
            <a:off x="4078161" y="4585235"/>
            <a:ext cx="1744313" cy="295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4167594" y="5062443"/>
            <a:ext cx="1609800" cy="3398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822474" y="4696077"/>
            <a:ext cx="1395160" cy="369332"/>
          </a:xfrm>
          <a:prstGeom prst="rect">
            <a:avLst/>
          </a:prstGeom>
          <a:noFill/>
        </p:spPr>
        <p:txBody>
          <a:bodyPr wrap="square" rtlCol="0">
            <a:spAutoFit/>
          </a:bodyPr>
          <a:lstStyle/>
          <a:p>
            <a:r>
              <a:rPr lang="en-US" dirty="0"/>
              <a:t>reduce -&gt; 21</a:t>
            </a:r>
          </a:p>
        </p:txBody>
      </p:sp>
      <p:sp>
        <p:nvSpPr>
          <p:cNvPr id="22" name="TextBox 21"/>
          <p:cNvSpPr txBox="1"/>
          <p:nvPr/>
        </p:nvSpPr>
        <p:spPr>
          <a:xfrm>
            <a:off x="2602873" y="5644166"/>
            <a:ext cx="2065547" cy="646331"/>
          </a:xfrm>
          <a:prstGeom prst="rect">
            <a:avLst/>
          </a:prstGeom>
          <a:noFill/>
        </p:spPr>
        <p:txBody>
          <a:bodyPr wrap="square" rtlCol="0">
            <a:spAutoFit/>
          </a:bodyPr>
          <a:lstStyle/>
          <a:p>
            <a:r>
              <a:rPr lang="en-US" dirty="0"/>
              <a:t>Tasks running on worker nodes</a:t>
            </a:r>
          </a:p>
        </p:txBody>
      </p:sp>
      <p:sp>
        <p:nvSpPr>
          <p:cNvPr id="25" name="TextBox 24"/>
          <p:cNvSpPr txBox="1"/>
          <p:nvPr/>
        </p:nvSpPr>
        <p:spPr>
          <a:xfrm>
            <a:off x="5563480" y="5725012"/>
            <a:ext cx="2065547" cy="646331"/>
          </a:xfrm>
          <a:prstGeom prst="rect">
            <a:avLst/>
          </a:prstGeom>
          <a:noFill/>
        </p:spPr>
        <p:txBody>
          <a:bodyPr wrap="square" rtlCol="0">
            <a:spAutoFit/>
          </a:bodyPr>
          <a:lstStyle/>
          <a:p>
            <a:r>
              <a:rPr lang="en-US" dirty="0"/>
              <a:t>Final result in driver program</a:t>
            </a:r>
          </a:p>
        </p:txBody>
      </p:sp>
      <p:sp>
        <p:nvSpPr>
          <p:cNvPr id="6" name="Rectangle 5"/>
          <p:cNvSpPr/>
          <p:nvPr/>
        </p:nvSpPr>
        <p:spPr>
          <a:xfrm>
            <a:off x="8261584" y="4422156"/>
            <a:ext cx="2996366" cy="2031325"/>
          </a:xfrm>
          <a:prstGeom prst="rect">
            <a:avLst/>
          </a:prstGeom>
        </p:spPr>
        <p:txBody>
          <a:bodyPr wrap="square">
            <a:spAutoFit/>
          </a:bodyPr>
          <a:lstStyle/>
          <a:p>
            <a:r>
              <a:rPr lang="en-US" dirty="0"/>
              <a:t>The function is called with the first two elements from the list, then with the result of that call and the third element, and so on, until all of the list elements have been handled</a:t>
            </a:r>
          </a:p>
        </p:txBody>
      </p:sp>
    </p:spTree>
    <p:extLst>
      <p:ext uri="{BB962C8B-B14F-4D97-AF65-F5344CB8AC3E}">
        <p14:creationId xmlns:p14="http://schemas.microsoft.com/office/powerpoint/2010/main" val="2892680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036955"/>
          </a:xfrm>
        </p:spPr>
        <p:txBody>
          <a:bodyPr>
            <a:normAutofit fontScale="90000"/>
          </a:bodyPr>
          <a:lstStyle/>
          <a:p>
            <a:r>
              <a:rPr lang="en-US" b="1" dirty="0"/>
              <a:t>Spark Shell/Programming in Python </a:t>
            </a:r>
            <a:br>
              <a:rPr lang="en-US" b="1" dirty="0"/>
            </a:br>
            <a:r>
              <a:rPr lang="en-US" b="1" i="1" dirty="0"/>
              <a:t>working with RDD</a:t>
            </a:r>
            <a:endParaRPr lang="en-US" dirty="0"/>
          </a:p>
        </p:txBody>
      </p:sp>
      <p:sp>
        <p:nvSpPr>
          <p:cNvPr id="3" name="Content Placeholder 2"/>
          <p:cNvSpPr>
            <a:spLocks noGrp="1"/>
          </p:cNvSpPr>
          <p:nvPr>
            <p:ph idx="1"/>
          </p:nvPr>
        </p:nvSpPr>
        <p:spPr>
          <a:xfrm>
            <a:off x="838200" y="1524000"/>
            <a:ext cx="10515600" cy="4652963"/>
          </a:xfrm>
        </p:spPr>
        <p:txBody>
          <a:bodyPr/>
          <a:lstStyle/>
          <a:p>
            <a:r>
              <a:rPr lang="en-US" dirty="0"/>
              <a:t>Create RDD using </a:t>
            </a:r>
            <a:r>
              <a:rPr lang="en-US" b="1" dirty="0"/>
              <a:t>External Dataset</a:t>
            </a:r>
            <a:endParaRPr lang="en-US" dirty="0"/>
          </a:p>
        </p:txBody>
      </p:sp>
      <p:sp>
        <p:nvSpPr>
          <p:cNvPr id="8" name="Rectangle 1"/>
          <p:cNvSpPr>
            <a:spLocks noChangeArrowheads="1"/>
          </p:cNvSpPr>
          <p:nvPr/>
        </p:nvSpPr>
        <p:spPr bwMode="auto">
          <a:xfrm>
            <a:off x="1591978" y="2060073"/>
            <a:ext cx="9008043" cy="1197736"/>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r>
              <a:rPr lang="en-US" sz="2000" dirty="0" err="1">
                <a:solidFill>
                  <a:srgbClr val="444444"/>
                </a:solidFill>
                <a:latin typeface="Consolas" panose="020B0609020204030204" pitchFamily="49" charset="0"/>
                <a:cs typeface="Consolas" panose="020B0609020204030204" pitchFamily="49" charset="0"/>
              </a:rPr>
              <a:t>distFile</a:t>
            </a:r>
            <a:r>
              <a:rPr lang="en-US" sz="2000" dirty="0">
                <a:solidFill>
                  <a:srgbClr val="444444"/>
                </a:solidFill>
                <a:latin typeface="Consolas" panose="020B0609020204030204" pitchFamily="49" charset="0"/>
                <a:cs typeface="Consolas" panose="020B0609020204030204" pitchFamily="49" charset="0"/>
              </a:rPr>
              <a:t> = </a:t>
            </a:r>
            <a:r>
              <a:rPr lang="en-US" sz="2000" dirty="0" err="1">
                <a:solidFill>
                  <a:srgbClr val="444444"/>
                </a:solidFill>
                <a:latin typeface="Consolas" panose="020B0609020204030204" pitchFamily="49" charset="0"/>
                <a:cs typeface="Consolas" panose="020B0609020204030204" pitchFamily="49" charset="0"/>
              </a:rPr>
              <a:t>sc.textFile</a:t>
            </a:r>
            <a:r>
              <a:rPr lang="en-US" sz="2000" dirty="0">
                <a:solidFill>
                  <a:srgbClr val="444444"/>
                </a:solidFill>
                <a:latin typeface="Consolas" panose="020B0609020204030204" pitchFamily="49" charset="0"/>
                <a:cs typeface="Consolas" panose="020B0609020204030204" pitchFamily="49" charset="0"/>
              </a:rPr>
              <a:t>(“file:///home/hduser/data.txt”)</a:t>
            </a:r>
          </a:p>
          <a:p>
            <a:r>
              <a:rPr lang="en-US" sz="2000" dirty="0" err="1">
                <a:solidFill>
                  <a:srgbClr val="444444"/>
                </a:solidFill>
                <a:latin typeface="Consolas" panose="020B0609020204030204" pitchFamily="49" charset="0"/>
                <a:cs typeface="Consolas" panose="020B0609020204030204" pitchFamily="49" charset="0"/>
              </a:rPr>
              <a:t>distFile</a:t>
            </a:r>
            <a:r>
              <a:rPr lang="en-US" sz="2000" dirty="0">
                <a:solidFill>
                  <a:srgbClr val="444444"/>
                </a:solidFill>
                <a:latin typeface="Consolas" panose="020B0609020204030204" pitchFamily="49" charset="0"/>
                <a:cs typeface="Consolas" panose="020B0609020204030204" pitchFamily="49" charset="0"/>
              </a:rPr>
              <a:t> = </a:t>
            </a:r>
            <a:r>
              <a:rPr lang="en-US" sz="2000" dirty="0" err="1">
                <a:solidFill>
                  <a:srgbClr val="444444"/>
                </a:solidFill>
                <a:latin typeface="Consolas" panose="020B0609020204030204" pitchFamily="49" charset="0"/>
                <a:cs typeface="Consolas" panose="020B0609020204030204" pitchFamily="49" charset="0"/>
              </a:rPr>
              <a:t>sc.textFile</a:t>
            </a:r>
            <a:r>
              <a:rPr lang="en-US" sz="2000" dirty="0">
                <a:solidFill>
                  <a:srgbClr val="444444"/>
                </a:solidFill>
                <a:latin typeface="Consolas" panose="020B0609020204030204" pitchFamily="49" charset="0"/>
                <a:cs typeface="Consolas" panose="020B0609020204030204" pitchFamily="49" charset="0"/>
              </a:rPr>
              <a:t>(“file:///home/hduser/*.txt”)</a:t>
            </a:r>
            <a:endParaRPr lang="en-US" sz="2000" dirty="0"/>
          </a:p>
          <a:p>
            <a:r>
              <a:rPr lang="en-US" sz="2000" dirty="0" err="1">
                <a:solidFill>
                  <a:srgbClr val="444444"/>
                </a:solidFill>
                <a:latin typeface="Consolas" panose="020B0609020204030204" pitchFamily="49" charset="0"/>
                <a:cs typeface="Consolas" panose="020B0609020204030204" pitchFamily="49" charset="0"/>
              </a:rPr>
              <a:t>distFile</a:t>
            </a:r>
            <a:r>
              <a:rPr lang="en-US" sz="2000" dirty="0">
                <a:solidFill>
                  <a:srgbClr val="444444"/>
                </a:solidFill>
                <a:latin typeface="Consolas" panose="020B0609020204030204" pitchFamily="49" charset="0"/>
                <a:cs typeface="Consolas" panose="020B0609020204030204" pitchFamily="49" charset="0"/>
              </a:rPr>
              <a:t> = </a:t>
            </a:r>
            <a:r>
              <a:rPr lang="en-US" sz="2000" dirty="0" err="1">
                <a:solidFill>
                  <a:srgbClr val="444444"/>
                </a:solidFill>
                <a:latin typeface="Consolas" panose="020B0609020204030204" pitchFamily="49" charset="0"/>
                <a:cs typeface="Consolas" panose="020B0609020204030204" pitchFamily="49" charset="0"/>
              </a:rPr>
              <a:t>sc.textFile</a:t>
            </a:r>
            <a:r>
              <a:rPr lang="en-US" sz="2000" dirty="0">
                <a:solidFill>
                  <a:srgbClr val="444444"/>
                </a:solidFill>
                <a:latin typeface="Consolas" panose="020B0609020204030204" pitchFamily="49" charset="0"/>
                <a:cs typeface="Consolas" panose="020B0609020204030204" pitchFamily="49" charset="0"/>
              </a:rPr>
              <a:t>(“</a:t>
            </a:r>
            <a:r>
              <a:rPr lang="en-US" sz="2000" dirty="0" err="1">
                <a:solidFill>
                  <a:srgbClr val="444444"/>
                </a:solidFill>
                <a:latin typeface="Consolas" panose="020B0609020204030204" pitchFamily="49" charset="0"/>
                <a:cs typeface="Consolas" panose="020B0609020204030204" pitchFamily="49" charset="0"/>
              </a:rPr>
              <a:t>hdfs</a:t>
            </a:r>
            <a:r>
              <a:rPr lang="en-US" sz="2000" dirty="0">
                <a:solidFill>
                  <a:srgbClr val="2B8EEB"/>
                </a:solidFill>
                <a:latin typeface="Consolas" panose="020B0609020204030204" pitchFamily="49" charset="0"/>
                <a:cs typeface="Consolas" panose="020B0609020204030204" pitchFamily="49" charset="0"/>
              </a:rPr>
              <a:t>://&lt;</a:t>
            </a:r>
            <a:r>
              <a:rPr lang="en-US" sz="2000" dirty="0" err="1">
                <a:solidFill>
                  <a:srgbClr val="2B8EEB"/>
                </a:solidFill>
                <a:latin typeface="Consolas" panose="020B0609020204030204" pitchFamily="49" charset="0"/>
                <a:cs typeface="Consolas" panose="020B0609020204030204" pitchFamily="49" charset="0"/>
              </a:rPr>
              <a:t>namenode_ip</a:t>
            </a:r>
            <a:r>
              <a:rPr lang="en-US" sz="2000" dirty="0">
                <a:solidFill>
                  <a:srgbClr val="2B8EEB"/>
                </a:solidFill>
                <a:latin typeface="Consolas" panose="020B0609020204030204" pitchFamily="49" charset="0"/>
                <a:cs typeface="Consolas" panose="020B0609020204030204" pitchFamily="49" charset="0"/>
              </a:rPr>
              <a:t>&gt;:54310/</a:t>
            </a:r>
            <a:r>
              <a:rPr lang="en-US" sz="2000" dirty="0" err="1">
                <a:solidFill>
                  <a:srgbClr val="2B8EEB"/>
                </a:solidFill>
                <a:latin typeface="Consolas" panose="020B0609020204030204" pitchFamily="49" charset="0"/>
                <a:cs typeface="Consolas" panose="020B0609020204030204" pitchFamily="49" charset="0"/>
              </a:rPr>
              <a:t>inputpath</a:t>
            </a:r>
            <a:r>
              <a:rPr lang="en-US" sz="2000" dirty="0">
                <a:solidFill>
                  <a:srgbClr val="444444"/>
                </a:solidFill>
                <a:latin typeface="Consolas" panose="020B0609020204030204" pitchFamily="49" charset="0"/>
                <a:cs typeface="Consolas" panose="020B0609020204030204" pitchFamily="49" charset="0"/>
              </a:rPr>
              <a:t>”)</a:t>
            </a:r>
          </a:p>
        </p:txBody>
      </p:sp>
      <p:sp>
        <p:nvSpPr>
          <p:cNvPr id="9" name="Slide Number Placeholder 8"/>
          <p:cNvSpPr>
            <a:spLocks noGrp="1"/>
          </p:cNvSpPr>
          <p:nvPr>
            <p:ph type="sldNum" sz="quarter" idx="12"/>
          </p:nvPr>
        </p:nvSpPr>
        <p:spPr/>
        <p:txBody>
          <a:bodyPr/>
          <a:lstStyle/>
          <a:p>
            <a:fld id="{2D35D076-ABAC-4666-A3BF-A6446292C09D}" type="slidenum">
              <a:rPr lang="en-US" smtClean="0"/>
              <a:t>27</a:t>
            </a:fld>
            <a:endParaRPr lang="en-US"/>
          </a:p>
        </p:txBody>
      </p:sp>
      <p:sp>
        <p:nvSpPr>
          <p:cNvPr id="5" name="Rectangle 1"/>
          <p:cNvSpPr>
            <a:spLocks noChangeArrowheads="1"/>
          </p:cNvSpPr>
          <p:nvPr/>
        </p:nvSpPr>
        <p:spPr bwMode="auto">
          <a:xfrm>
            <a:off x="1889760" y="4020146"/>
            <a:ext cx="8823960" cy="193899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Wingdings" panose="05000000000000000000" pitchFamily="2" charset="2"/>
              <a:buChar char="q"/>
            </a:pPr>
            <a:r>
              <a:rPr lang="en-US" sz="2000" dirty="0" err="1"/>
              <a:t>Textfile</a:t>
            </a:r>
            <a:r>
              <a:rPr lang="en-US" sz="2000" dirty="0"/>
              <a:t> is read as a collection of lines</a:t>
            </a:r>
            <a:r>
              <a:rPr lang="en-US" sz="2000" dirty="0">
                <a:solidFill>
                  <a:srgbClr val="FF0000"/>
                </a:solidFill>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sz="2000" b="0" i="0" u="none" strike="noStrike" cap="none" normalizeH="0" baseline="0" dirty="0">
              <a:ln>
                <a:noFill/>
              </a:ln>
              <a:solidFill>
                <a:srgbClr val="FF0000"/>
              </a:solidFill>
              <a:effectLst/>
              <a:latin typeface="Helvetica Neue"/>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0" i="0" u="none" strike="noStrike" cap="none" normalizeH="0" baseline="0" dirty="0">
                <a:ln>
                  <a:noFill/>
                </a:ln>
                <a:effectLst/>
                <a:latin typeface="Helvetica Neue"/>
              </a:rPr>
              <a:t>URI for the file (either a local path on the machine, or a </a:t>
            </a:r>
            <a:r>
              <a:rPr kumimoji="0" lang="en-US" sz="2000" b="0" i="0" u="none" strike="noStrike" cap="none" normalizeH="0" baseline="0" dirty="0">
                <a:ln>
                  <a:noFill/>
                </a:ln>
                <a:effectLst/>
                <a:latin typeface="Menlo"/>
              </a:rPr>
              <a:t>hdfs://</a:t>
            </a:r>
            <a:r>
              <a:rPr kumimoji="0" lang="en-US" sz="2000" b="0" i="0" u="none" strike="noStrike" cap="none" normalizeH="0" baseline="0" dirty="0">
                <a:ln>
                  <a:noFill/>
                </a:ln>
                <a:effectLst/>
                <a:latin typeface="Helvetica Neue"/>
              </a:rPr>
              <a:t>, </a:t>
            </a:r>
            <a:r>
              <a:rPr kumimoji="0" lang="en-US" sz="2000" b="0" i="0" u="none" strike="noStrike" cap="none" normalizeH="0" baseline="0" dirty="0">
                <a:ln>
                  <a:noFill/>
                </a:ln>
                <a:effectLst/>
                <a:latin typeface="Menlo"/>
              </a:rPr>
              <a:t>s3n://</a:t>
            </a:r>
            <a:r>
              <a:rPr kumimoji="0" lang="en-US" sz="2000" b="0" i="0" u="none" strike="noStrike" cap="none" normalizeH="0" baseline="0" dirty="0">
                <a:ln>
                  <a:noFill/>
                </a:ln>
                <a:effectLst/>
                <a:latin typeface="Helvetica Neue"/>
              </a:rPr>
              <a:t>, </a:t>
            </a:r>
            <a:r>
              <a:rPr kumimoji="0" lang="en-US" sz="2000" b="0" i="0" u="none" strike="noStrike" cap="none" normalizeH="0" baseline="0" dirty="0" err="1">
                <a:ln>
                  <a:noFill/>
                </a:ln>
                <a:effectLst/>
                <a:latin typeface="Helvetica Neue"/>
              </a:rPr>
              <a:t>etc</a:t>
            </a:r>
            <a:endParaRPr kumimoji="0" lang="en-US" sz="2000" b="0" i="0" u="none" strike="noStrike" cap="none" normalizeH="0" baseline="0" dirty="0">
              <a:ln>
                <a:noFill/>
              </a:ln>
              <a:effectLst/>
              <a:latin typeface="Helvetica Neue"/>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sz="2000" dirty="0">
              <a:latin typeface="Helvetica Neue"/>
            </a:endParaRPr>
          </a:p>
          <a:p>
            <a:pPr marR="0" lvl="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a:ln>
                <a:noFill/>
              </a:ln>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FF0000"/>
              </a:solidFill>
              <a:latin typeface="Helvetica Neue"/>
            </a:endParaRPr>
          </a:p>
        </p:txBody>
      </p:sp>
    </p:spTree>
    <p:extLst>
      <p:ext uri="{BB962C8B-B14F-4D97-AF65-F5344CB8AC3E}">
        <p14:creationId xmlns:p14="http://schemas.microsoft.com/office/powerpoint/2010/main" val="204098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036955"/>
          </a:xfrm>
        </p:spPr>
        <p:txBody>
          <a:bodyPr>
            <a:normAutofit fontScale="90000"/>
          </a:bodyPr>
          <a:lstStyle/>
          <a:p>
            <a:r>
              <a:rPr lang="en-US" b="1" dirty="0"/>
              <a:t>Spark Shell/Programming in Python </a:t>
            </a:r>
            <a:br>
              <a:rPr lang="en-US" b="1" dirty="0"/>
            </a:br>
            <a:r>
              <a:rPr lang="en-US" b="1" i="1" dirty="0"/>
              <a:t>working with RDD</a:t>
            </a:r>
            <a:endParaRPr lang="en-US" dirty="0"/>
          </a:p>
        </p:txBody>
      </p:sp>
      <p:sp>
        <p:nvSpPr>
          <p:cNvPr id="3" name="Content Placeholder 2"/>
          <p:cNvSpPr>
            <a:spLocks noGrp="1"/>
          </p:cNvSpPr>
          <p:nvPr>
            <p:ph idx="1"/>
          </p:nvPr>
        </p:nvSpPr>
        <p:spPr>
          <a:xfrm>
            <a:off x="838200" y="1524000"/>
            <a:ext cx="10515600" cy="4652963"/>
          </a:xfrm>
        </p:spPr>
        <p:txBody>
          <a:bodyPr/>
          <a:lstStyle/>
          <a:p>
            <a:r>
              <a:rPr lang="en-US" dirty="0"/>
              <a:t>Create RDD using </a:t>
            </a:r>
            <a:r>
              <a:rPr lang="en-US" b="1" dirty="0"/>
              <a:t>External Dataset</a:t>
            </a:r>
            <a:endParaRPr lang="en-US" dirty="0"/>
          </a:p>
          <a:p>
            <a:pPr lvl="1">
              <a:buFont typeface="Wingdings" panose="05000000000000000000" pitchFamily="2" charset="2"/>
              <a:buChar char="q"/>
            </a:pPr>
            <a:r>
              <a:rPr lang="en-US" b="1" dirty="0"/>
              <a:t> </a:t>
            </a:r>
            <a:r>
              <a:rPr lang="en-US" dirty="0"/>
              <a:t>The </a:t>
            </a:r>
            <a:r>
              <a:rPr lang="en-US" dirty="0" err="1"/>
              <a:t>textFile</a:t>
            </a:r>
            <a:r>
              <a:rPr lang="en-US" dirty="0"/>
              <a:t> method also takes an optional second argument for controlling the number of slices of the file</a:t>
            </a:r>
          </a:p>
          <a:p>
            <a:pPr marL="457200" lvl="1" indent="0">
              <a:buNone/>
            </a:pPr>
            <a:endParaRPr lang="en-US" dirty="0"/>
          </a:p>
          <a:p>
            <a:pPr lvl="1">
              <a:buFont typeface="Wingdings" panose="05000000000000000000" pitchFamily="2" charset="2"/>
              <a:buChar char="q"/>
            </a:pPr>
            <a:r>
              <a:rPr lang="en-US" dirty="0"/>
              <a:t> By default, Spark creates one slice for each block of the file (blocks being 64MB by default in HDFS)</a:t>
            </a:r>
          </a:p>
          <a:p>
            <a:pPr marL="457200" lvl="1" indent="0">
              <a:buNone/>
            </a:pPr>
            <a:endParaRPr lang="en-US" dirty="0"/>
          </a:p>
          <a:p>
            <a:pPr lvl="1">
              <a:buFont typeface="Wingdings" panose="05000000000000000000" pitchFamily="2" charset="2"/>
              <a:buChar char="q"/>
            </a:pPr>
            <a:r>
              <a:rPr lang="en-US" dirty="0"/>
              <a:t> Note that you cannot have fewer slices than blocks.</a:t>
            </a:r>
          </a:p>
        </p:txBody>
      </p:sp>
      <p:sp>
        <p:nvSpPr>
          <p:cNvPr id="9" name="Slide Number Placeholder 8"/>
          <p:cNvSpPr>
            <a:spLocks noGrp="1"/>
          </p:cNvSpPr>
          <p:nvPr>
            <p:ph type="sldNum" sz="quarter" idx="12"/>
          </p:nvPr>
        </p:nvSpPr>
        <p:spPr/>
        <p:txBody>
          <a:bodyPr/>
          <a:lstStyle/>
          <a:p>
            <a:fld id="{2D35D076-ABAC-4666-A3BF-A6446292C09D}" type="slidenum">
              <a:rPr lang="en-US" smtClean="0"/>
              <a:t>28</a:t>
            </a:fld>
            <a:endParaRPr lang="en-US"/>
          </a:p>
        </p:txBody>
      </p:sp>
    </p:spTree>
    <p:extLst>
      <p:ext uri="{BB962C8B-B14F-4D97-AF65-F5344CB8AC3E}">
        <p14:creationId xmlns:p14="http://schemas.microsoft.com/office/powerpoint/2010/main" val="4022274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8395"/>
          </a:xfrm>
        </p:spPr>
        <p:txBody>
          <a:bodyPr>
            <a:normAutofit fontScale="90000"/>
          </a:bodyPr>
          <a:lstStyle/>
          <a:p>
            <a:r>
              <a:rPr lang="en-US" b="1" dirty="0"/>
              <a:t>Passing Functions to Spark</a:t>
            </a:r>
            <a:br>
              <a:rPr lang="en-US" b="1" dirty="0"/>
            </a:br>
            <a:endParaRPr lang="en-US" dirty="0"/>
          </a:p>
        </p:txBody>
      </p:sp>
      <p:sp>
        <p:nvSpPr>
          <p:cNvPr id="3" name="Content Placeholder 2"/>
          <p:cNvSpPr>
            <a:spLocks noGrp="1"/>
          </p:cNvSpPr>
          <p:nvPr>
            <p:ph idx="1"/>
          </p:nvPr>
        </p:nvSpPr>
        <p:spPr>
          <a:xfrm>
            <a:off x="838200" y="1493520"/>
            <a:ext cx="10515600" cy="4683443"/>
          </a:xfrm>
        </p:spPr>
        <p:txBody>
          <a:bodyPr/>
          <a:lstStyle/>
          <a:p>
            <a:r>
              <a:rPr lang="en-US" dirty="0"/>
              <a:t>Lambda expressions</a:t>
            </a:r>
          </a:p>
          <a:p>
            <a:endParaRPr lang="en-US" dirty="0"/>
          </a:p>
          <a:p>
            <a:endParaRPr lang="en-US" dirty="0"/>
          </a:p>
          <a:p>
            <a:endParaRPr lang="en-US" dirty="0"/>
          </a:p>
          <a:p>
            <a:r>
              <a:rPr lang="en-US" dirty="0"/>
              <a:t>Using separate function definition</a:t>
            </a:r>
          </a:p>
        </p:txBody>
      </p:sp>
      <p:sp>
        <p:nvSpPr>
          <p:cNvPr id="5" name="Slide Number Placeholder 4"/>
          <p:cNvSpPr>
            <a:spLocks noGrp="1"/>
          </p:cNvSpPr>
          <p:nvPr>
            <p:ph type="sldNum" sz="quarter" idx="12"/>
          </p:nvPr>
        </p:nvSpPr>
        <p:spPr/>
        <p:txBody>
          <a:bodyPr/>
          <a:lstStyle/>
          <a:p>
            <a:fld id="{2D35D076-ABAC-4666-A3BF-A6446292C09D}" type="slidenum">
              <a:rPr lang="en-US" smtClean="0"/>
              <a:t>29</a:t>
            </a:fld>
            <a:endParaRPr lang="en-US"/>
          </a:p>
        </p:txBody>
      </p:sp>
      <p:sp>
        <p:nvSpPr>
          <p:cNvPr id="6" name="Rectangle 2"/>
          <p:cNvSpPr>
            <a:spLocks noChangeArrowheads="1"/>
          </p:cNvSpPr>
          <p:nvPr/>
        </p:nvSpPr>
        <p:spPr bwMode="auto">
          <a:xfrm>
            <a:off x="1965960" y="2023047"/>
            <a:ext cx="7437120" cy="1197736"/>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lines</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sc</a:t>
            </a:r>
            <a:r>
              <a:rPr kumimoji="0" lang="en-US" sz="2000" b="0" i="0" u="none" strike="noStrike" cap="none" normalizeH="0" baseline="0" dirty="0" err="1">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textFile</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4070A0"/>
                </a:solidFill>
                <a:effectLst/>
                <a:latin typeface="Consolas" panose="020B0609020204030204" pitchFamily="49" charset="0"/>
                <a:cs typeface="Consolas" panose="020B0609020204030204" pitchFamily="49" charset="0"/>
              </a:rPr>
              <a:t>“file:///home/hduser/data.txt"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lineLengths</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lines</a:t>
            </a:r>
            <a:r>
              <a:rPr kumimoji="0" lang="en-US" sz="2000" b="0" i="0" u="none" strike="noStrike" cap="none" normalizeH="0" baseline="0" dirty="0" err="1">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map</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1" i="0" u="none" strike="noStrike" cap="none" normalizeH="0" baseline="0" dirty="0">
                <a:ln>
                  <a:noFill/>
                </a:ln>
                <a:solidFill>
                  <a:srgbClr val="007020"/>
                </a:solidFill>
                <a:effectLst/>
                <a:latin typeface="Consolas" panose="020B0609020204030204" pitchFamily="49" charset="0"/>
                <a:cs typeface="Consolas" panose="020B0609020204030204" pitchFamily="49" charset="0"/>
              </a:rPr>
              <a:t>lambda</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lang="en-US" sz="2000" dirty="0" err="1">
                <a:solidFill>
                  <a:srgbClr val="007020"/>
                </a:solidFill>
                <a:latin typeface="Consolas" panose="020B0609020204030204" pitchFamily="49" charset="0"/>
                <a:cs typeface="Consolas" panose="020B0609020204030204" pitchFamily="49" charset="0"/>
              </a:rPr>
              <a:t>len</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totalLength</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lineLengths</a:t>
            </a:r>
            <a:r>
              <a:rPr kumimoji="0" lang="en-US" sz="2000" b="0" i="0" u="none" strike="noStrike" cap="none" normalizeH="0" baseline="0" dirty="0" err="1">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reduce</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1" i="0" u="none" strike="noStrike" cap="none" normalizeH="0" baseline="0" dirty="0">
                <a:ln>
                  <a:noFill/>
                </a:ln>
                <a:solidFill>
                  <a:srgbClr val="007020"/>
                </a:solidFill>
                <a:effectLst/>
                <a:latin typeface="Consolas" panose="020B0609020204030204" pitchFamily="49" charset="0"/>
                <a:cs typeface="Consolas" panose="020B0609020204030204" pitchFamily="49" charset="0"/>
              </a:rPr>
              <a:t>lambda</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p:txBody>
      </p:sp>
      <p:sp>
        <p:nvSpPr>
          <p:cNvPr id="7" name="Rectangle 1"/>
          <p:cNvSpPr>
            <a:spLocks noChangeArrowheads="1"/>
          </p:cNvSpPr>
          <p:nvPr/>
        </p:nvSpPr>
        <p:spPr bwMode="auto">
          <a:xfrm>
            <a:off x="1965960" y="4204507"/>
            <a:ext cx="7178040" cy="1997955"/>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1" i="0" u="none" strike="noStrike" cap="none" normalizeH="0" baseline="0" dirty="0" err="1">
                <a:ln>
                  <a:noFill/>
                </a:ln>
                <a:solidFill>
                  <a:srgbClr val="007020"/>
                </a:solidFill>
                <a:effectLst/>
                <a:latin typeface="Consolas" panose="020B0609020204030204" pitchFamily="49" charset="0"/>
                <a:cs typeface="Consolas" panose="020B0609020204030204" pitchFamily="49" charset="0"/>
              </a:rPr>
              <a:t>def</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a:ln>
                  <a:noFill/>
                </a:ln>
                <a:solidFill>
                  <a:srgbClr val="06287E"/>
                </a:solidFill>
                <a:effectLst/>
                <a:latin typeface="Consolas" panose="020B0609020204030204" pitchFamily="49" charset="0"/>
                <a:cs typeface="Consolas" panose="020B0609020204030204" pitchFamily="49" charset="0"/>
              </a:rPr>
              <a:t>myFunc</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sz="2000" dirty="0">
                <a:solidFill>
                  <a:srgbClr val="333333"/>
                </a:solidFill>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words</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a:t>
            </a:r>
            <a:r>
              <a:rPr kumimoji="0" lang="en-US" sz="2000" b="0" i="0" u="none" strike="noStrike" cap="none" normalizeH="0" baseline="0" dirty="0" err="1">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split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4070A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sz="2000" dirty="0">
                <a:solidFill>
                  <a:srgbClr val="333333"/>
                </a:solidFill>
                <a:latin typeface="Consolas" panose="020B0609020204030204" pitchFamily="49" charset="0"/>
                <a:cs typeface="Consolas" panose="020B0609020204030204" pitchFamily="49" charset="0"/>
              </a:rPr>
              <a:t>	</a:t>
            </a:r>
            <a:r>
              <a:rPr kumimoji="0" lang="en-US" sz="2000" b="1" i="0" u="none" strike="noStrike" cap="none" normalizeH="0" baseline="0" dirty="0">
                <a:ln>
                  <a:noFill/>
                </a:ln>
                <a:solidFill>
                  <a:srgbClr val="007020"/>
                </a:solidFill>
                <a:effectLst/>
                <a:latin typeface="Consolas" panose="020B0609020204030204" pitchFamily="49" charset="0"/>
                <a:cs typeface="Consolas" panose="020B0609020204030204" pitchFamily="49" charset="0"/>
              </a:rPr>
              <a:t>return</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lang="en-US" sz="2000" dirty="0" err="1">
                <a:solidFill>
                  <a:srgbClr val="007020"/>
                </a:solidFill>
                <a:latin typeface="Consolas" panose="020B0609020204030204" pitchFamily="49" charset="0"/>
                <a:cs typeface="Consolas" panose="020B0609020204030204" pitchFamily="49" charset="0"/>
              </a:rPr>
              <a:t>len</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words</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sz="2000" dirty="0">
              <a:solidFill>
                <a:srgbClr val="333333"/>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lines.map</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myFunc</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p:txBody>
      </p:sp>
      <p:sp>
        <p:nvSpPr>
          <p:cNvPr id="8" name="Rectangle 7"/>
          <p:cNvSpPr/>
          <p:nvPr/>
        </p:nvSpPr>
        <p:spPr>
          <a:xfrm>
            <a:off x="7665720" y="3512076"/>
            <a:ext cx="4008120" cy="923330"/>
          </a:xfrm>
          <a:prstGeom prst="rect">
            <a:avLst/>
          </a:prstGeom>
        </p:spPr>
        <p:txBody>
          <a:bodyPr wrap="square">
            <a:spAutoFit/>
          </a:bodyPr>
          <a:lstStyle/>
          <a:p>
            <a:r>
              <a:rPr lang="en-US" dirty="0">
                <a:solidFill>
                  <a:srgbClr val="FF0000"/>
                </a:solidFill>
                <a:latin typeface="Helvetica Neue"/>
              </a:rPr>
              <a:t>Lambdas do not support multi-statement functions or statements that do not return a value</a:t>
            </a:r>
            <a:endParaRPr lang="en-US" dirty="0">
              <a:solidFill>
                <a:srgbClr val="FF0000"/>
              </a:solidFill>
            </a:endParaRPr>
          </a:p>
        </p:txBody>
      </p:sp>
    </p:spTree>
    <p:extLst>
      <p:ext uri="{BB962C8B-B14F-4D97-AF65-F5344CB8AC3E}">
        <p14:creationId xmlns:p14="http://schemas.microsoft.com/office/powerpoint/2010/main" val="399179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Iterative Operations with </a:t>
            </a:r>
            <a:r>
              <a:rPr lang="en-US" b="1" dirty="0" err="1"/>
              <a:t>MapReduce</a:t>
            </a:r>
            <a:endParaRPr lang="en-US" b="1" dirty="0"/>
          </a:p>
        </p:txBody>
      </p:sp>
      <p:sp>
        <p:nvSpPr>
          <p:cNvPr id="5" name="Slide Number Placeholder 4"/>
          <p:cNvSpPr>
            <a:spLocks noGrp="1"/>
          </p:cNvSpPr>
          <p:nvPr>
            <p:ph type="sldNum" sz="quarter" idx="12"/>
          </p:nvPr>
        </p:nvSpPr>
        <p:spPr/>
        <p:txBody>
          <a:bodyPr/>
          <a:lstStyle/>
          <a:p>
            <a:fld id="{2D35D076-ABAC-4666-A3BF-A6446292C09D}" type="slidenum">
              <a:rPr lang="en-US" smtClean="0"/>
              <a:t>3</a:t>
            </a:fld>
            <a:endParaRPr lang="en-US"/>
          </a:p>
        </p:txBody>
      </p:sp>
      <p:pic>
        <p:nvPicPr>
          <p:cNvPr id="7" name="Picture 6"/>
          <p:cNvPicPr>
            <a:picLocks noChangeAspect="1"/>
          </p:cNvPicPr>
          <p:nvPr/>
        </p:nvPicPr>
        <p:blipFill>
          <a:blip r:embed="rId2"/>
          <a:stretch>
            <a:fillRect/>
          </a:stretch>
        </p:blipFill>
        <p:spPr>
          <a:xfrm>
            <a:off x="2105604" y="2114550"/>
            <a:ext cx="7147933" cy="2975610"/>
          </a:xfrm>
          <a:prstGeom prst="rect">
            <a:avLst/>
          </a:prstGeom>
        </p:spPr>
      </p:pic>
    </p:spTree>
    <p:extLst>
      <p:ext uri="{BB962C8B-B14F-4D97-AF65-F5344CB8AC3E}">
        <p14:creationId xmlns:p14="http://schemas.microsoft.com/office/powerpoint/2010/main" val="94769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fontScale="90000"/>
          </a:bodyPr>
          <a:lstStyle/>
          <a:p>
            <a:r>
              <a:rPr lang="en-US" b="1" dirty="0"/>
              <a:t>Lazy Transformation and Persistence</a:t>
            </a:r>
            <a:br>
              <a:rPr lang="en-US" b="1" dirty="0"/>
            </a:br>
            <a:endParaRPr lang="en-US" dirty="0"/>
          </a:p>
        </p:txBody>
      </p:sp>
      <p:sp>
        <p:nvSpPr>
          <p:cNvPr id="3" name="Content Placeholder 2"/>
          <p:cNvSpPr>
            <a:spLocks noGrp="1"/>
          </p:cNvSpPr>
          <p:nvPr>
            <p:ph idx="1"/>
          </p:nvPr>
        </p:nvSpPr>
        <p:spPr>
          <a:xfrm>
            <a:off x="838200" y="1447800"/>
            <a:ext cx="10515600" cy="4729163"/>
          </a:xfrm>
        </p:spPr>
        <p:txBody>
          <a:bodyPr/>
          <a:lstStyle/>
          <a:p>
            <a:r>
              <a:rPr lang="en-US" dirty="0"/>
              <a:t>Lazy Transformation: </a:t>
            </a:r>
            <a:r>
              <a:rPr lang="en-US" i="1" dirty="0"/>
              <a:t>Spark does not start applying RDD transformations until the first action is called.</a:t>
            </a:r>
          </a:p>
          <a:p>
            <a:endParaRPr lang="en-US" i="1" dirty="0"/>
          </a:p>
          <a:p>
            <a:endParaRPr lang="en-US" i="1" dirty="0"/>
          </a:p>
          <a:p>
            <a:endParaRPr lang="en-US" i="1" dirty="0"/>
          </a:p>
          <a:p>
            <a:endParaRPr lang="en-US" dirty="0"/>
          </a:p>
          <a:p>
            <a:r>
              <a:rPr lang="en-US" dirty="0"/>
              <a:t>Persistence: </a:t>
            </a:r>
            <a:r>
              <a:rPr lang="en-US" i="1" dirty="0"/>
              <a:t>By default, RDDs do not persist in memory. They are created and transformed </a:t>
            </a:r>
            <a:r>
              <a:rPr lang="en-US" i="1" dirty="0" err="1"/>
              <a:t>everytime</a:t>
            </a:r>
            <a:r>
              <a:rPr lang="en-US" i="1" dirty="0"/>
              <a:t> an action is called. Use persist() or cache() method to save the RDD in memory.</a:t>
            </a:r>
          </a:p>
          <a:p>
            <a:endParaRPr lang="en-US" i="1" dirty="0"/>
          </a:p>
          <a:p>
            <a:endParaRPr lang="en-US" i="1" dirty="0"/>
          </a:p>
          <a:p>
            <a:endParaRPr lang="en-US" i="1" dirty="0"/>
          </a:p>
        </p:txBody>
      </p:sp>
      <p:sp>
        <p:nvSpPr>
          <p:cNvPr id="5" name="Slide Number Placeholder 4"/>
          <p:cNvSpPr>
            <a:spLocks noGrp="1"/>
          </p:cNvSpPr>
          <p:nvPr>
            <p:ph type="sldNum" sz="quarter" idx="12"/>
          </p:nvPr>
        </p:nvSpPr>
        <p:spPr/>
        <p:txBody>
          <a:bodyPr/>
          <a:lstStyle/>
          <a:p>
            <a:fld id="{2D35D076-ABAC-4666-A3BF-A6446292C09D}" type="slidenum">
              <a:rPr lang="en-US" smtClean="0"/>
              <a:t>30</a:t>
            </a:fld>
            <a:endParaRPr lang="en-US"/>
          </a:p>
        </p:txBody>
      </p:sp>
      <p:sp>
        <p:nvSpPr>
          <p:cNvPr id="6" name="Rectangle 5"/>
          <p:cNvSpPr/>
          <p:nvPr/>
        </p:nvSpPr>
        <p:spPr>
          <a:xfrm>
            <a:off x="2514600" y="2639056"/>
            <a:ext cx="6766560" cy="1089529"/>
          </a:xfrm>
          <a:prstGeom prst="rect">
            <a:avLst/>
          </a:prstGeom>
        </p:spPr>
        <p:txBody>
          <a:bodyPr wrap="square">
            <a:spAutoFit/>
          </a:bodyPr>
          <a:lstStyle/>
          <a:p>
            <a:pPr lvl="0" eaLnBrk="0" fontAlgn="base" hangingPunct="0">
              <a:spcBef>
                <a:spcPct val="30000"/>
              </a:spcBef>
              <a:spcAft>
                <a:spcPct val="0"/>
              </a:spcAft>
            </a:pPr>
            <a:r>
              <a:rPr lang="en-US" dirty="0">
                <a:latin typeface="Consolas" panose="020B0609020204030204" pitchFamily="49" charset="0"/>
                <a:cs typeface="Consolas" panose="020B0609020204030204" pitchFamily="49" charset="0"/>
              </a:rPr>
              <a:t>lines</a:t>
            </a:r>
            <a:r>
              <a:rPr lang="en-US" dirty="0">
                <a:solidFill>
                  <a:srgbClr val="333333"/>
                </a:solidFill>
                <a:latin typeface="Consolas" panose="020B0609020204030204" pitchFamily="49" charset="0"/>
                <a:cs typeface="Consolas" panose="020B0609020204030204" pitchFamily="49" charset="0"/>
              </a:rPr>
              <a:t> </a:t>
            </a:r>
            <a:r>
              <a:rPr lang="en-US" dirty="0">
                <a:solidFill>
                  <a:srgbClr val="666666"/>
                </a:solidFill>
                <a:latin typeface="Consolas" panose="020B0609020204030204" pitchFamily="49" charset="0"/>
                <a:cs typeface="Consolas" panose="020B0609020204030204" pitchFamily="49" charset="0"/>
              </a:rPr>
              <a:t>=</a:t>
            </a:r>
            <a:r>
              <a:rPr lang="en-US" dirty="0">
                <a:solidFill>
                  <a:srgbClr val="333333"/>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sc</a:t>
            </a:r>
            <a:r>
              <a:rPr lang="en-US" dirty="0" err="1">
                <a:solidFill>
                  <a:srgbClr val="666666"/>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textFile</a:t>
            </a:r>
            <a:r>
              <a:rPr lang="en-US" dirty="0">
                <a:solidFill>
                  <a:srgbClr val="333333"/>
                </a:solidFill>
                <a:latin typeface="Consolas" panose="020B0609020204030204" pitchFamily="49" charset="0"/>
                <a:cs typeface="Consolas" panose="020B0609020204030204" pitchFamily="49" charset="0"/>
              </a:rPr>
              <a:t>(</a:t>
            </a:r>
            <a:r>
              <a:rPr lang="en-US" dirty="0">
                <a:solidFill>
                  <a:srgbClr val="4070A0"/>
                </a:solidFill>
                <a:latin typeface="Consolas" panose="020B0609020204030204" pitchFamily="49" charset="0"/>
                <a:cs typeface="Consolas" panose="020B0609020204030204" pitchFamily="49" charset="0"/>
              </a:rPr>
              <a:t>“file:///home/hduser/data.txt"</a:t>
            </a:r>
            <a:r>
              <a:rPr lang="en-US" dirty="0">
                <a:solidFill>
                  <a:srgbClr val="333333"/>
                </a:solidFill>
                <a:latin typeface="Consolas" panose="020B0609020204030204" pitchFamily="49" charset="0"/>
                <a:cs typeface="Consolas" panose="020B0609020204030204" pitchFamily="49" charset="0"/>
              </a:rPr>
              <a:t>) </a:t>
            </a:r>
          </a:p>
          <a:p>
            <a:pPr lvl="0" eaLnBrk="0" fontAlgn="base" hangingPunct="0">
              <a:spcBef>
                <a:spcPct val="30000"/>
              </a:spcBef>
              <a:spcAft>
                <a:spcPct val="0"/>
              </a:spcAft>
            </a:pPr>
            <a:r>
              <a:rPr lang="en-US" dirty="0" err="1">
                <a:latin typeface="Consolas" panose="020B0609020204030204" pitchFamily="49" charset="0"/>
                <a:cs typeface="Consolas" panose="020B0609020204030204" pitchFamily="49" charset="0"/>
              </a:rPr>
              <a:t>lineLengths</a:t>
            </a:r>
            <a:r>
              <a:rPr lang="en-US" dirty="0">
                <a:solidFill>
                  <a:srgbClr val="333333"/>
                </a:solidFill>
                <a:latin typeface="Consolas" panose="020B0609020204030204" pitchFamily="49" charset="0"/>
                <a:cs typeface="Consolas" panose="020B0609020204030204" pitchFamily="49" charset="0"/>
              </a:rPr>
              <a:t> </a:t>
            </a:r>
            <a:r>
              <a:rPr lang="en-US" dirty="0">
                <a:solidFill>
                  <a:srgbClr val="666666"/>
                </a:solidFill>
                <a:latin typeface="Consolas" panose="020B0609020204030204" pitchFamily="49" charset="0"/>
                <a:cs typeface="Consolas" panose="020B0609020204030204" pitchFamily="49" charset="0"/>
              </a:rPr>
              <a:t>=</a:t>
            </a:r>
            <a:r>
              <a:rPr lang="en-US" dirty="0">
                <a:solidFill>
                  <a:srgbClr val="333333"/>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lines</a:t>
            </a:r>
            <a:r>
              <a:rPr lang="en-US" dirty="0" err="1">
                <a:solidFill>
                  <a:srgbClr val="666666"/>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map</a:t>
            </a:r>
            <a:r>
              <a:rPr lang="en-US" dirty="0">
                <a:solidFill>
                  <a:srgbClr val="333333"/>
                </a:solidFill>
                <a:latin typeface="Consolas" panose="020B0609020204030204" pitchFamily="49" charset="0"/>
                <a:cs typeface="Consolas" panose="020B0609020204030204" pitchFamily="49" charset="0"/>
              </a:rPr>
              <a:t>(</a:t>
            </a:r>
            <a:r>
              <a:rPr lang="en-US" b="1" dirty="0">
                <a:solidFill>
                  <a:srgbClr val="007020"/>
                </a:solidFill>
                <a:latin typeface="Consolas" panose="020B0609020204030204" pitchFamily="49" charset="0"/>
                <a:cs typeface="Consolas" panose="020B0609020204030204" pitchFamily="49" charset="0"/>
              </a:rPr>
              <a:t>lambda</a:t>
            </a:r>
            <a:r>
              <a:rPr lang="en-US" dirty="0">
                <a:solidFill>
                  <a:srgbClr val="333333"/>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a:t>
            </a:r>
            <a:r>
              <a:rPr lang="en-US" dirty="0">
                <a:solidFill>
                  <a:srgbClr val="333333"/>
                </a:solidFill>
                <a:latin typeface="Consolas" panose="020B0609020204030204" pitchFamily="49" charset="0"/>
                <a:cs typeface="Consolas" panose="020B0609020204030204" pitchFamily="49" charset="0"/>
              </a:rPr>
              <a:t>: </a:t>
            </a:r>
            <a:r>
              <a:rPr lang="en-US" dirty="0" err="1">
                <a:solidFill>
                  <a:srgbClr val="007020"/>
                </a:solidFill>
                <a:latin typeface="Consolas" panose="020B0609020204030204" pitchFamily="49" charset="0"/>
                <a:cs typeface="Consolas" panose="020B0609020204030204" pitchFamily="49" charset="0"/>
              </a:rPr>
              <a:t>len</a:t>
            </a:r>
            <a:r>
              <a:rPr lang="en-US" dirty="0">
                <a:solidFill>
                  <a:srgbClr val="333333"/>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s</a:t>
            </a:r>
            <a:r>
              <a:rPr lang="en-US" dirty="0">
                <a:solidFill>
                  <a:srgbClr val="333333"/>
                </a:solidFill>
                <a:latin typeface="Consolas" panose="020B0609020204030204" pitchFamily="49" charset="0"/>
                <a:cs typeface="Consolas" panose="020B0609020204030204" pitchFamily="49" charset="0"/>
              </a:rPr>
              <a:t>)) </a:t>
            </a:r>
          </a:p>
          <a:p>
            <a:pPr lvl="0" eaLnBrk="0" fontAlgn="base" hangingPunct="0">
              <a:spcBef>
                <a:spcPct val="30000"/>
              </a:spcBef>
              <a:spcAft>
                <a:spcPct val="0"/>
              </a:spcAft>
            </a:pPr>
            <a:r>
              <a:rPr lang="en-US" dirty="0" err="1">
                <a:latin typeface="Consolas" panose="020B0609020204030204" pitchFamily="49" charset="0"/>
                <a:cs typeface="Consolas" panose="020B0609020204030204" pitchFamily="49" charset="0"/>
              </a:rPr>
              <a:t>totalLength</a:t>
            </a:r>
            <a:r>
              <a:rPr lang="en-US" dirty="0">
                <a:solidFill>
                  <a:srgbClr val="333333"/>
                </a:solidFill>
                <a:latin typeface="Consolas" panose="020B0609020204030204" pitchFamily="49" charset="0"/>
                <a:cs typeface="Consolas" panose="020B0609020204030204" pitchFamily="49" charset="0"/>
              </a:rPr>
              <a:t> </a:t>
            </a:r>
            <a:r>
              <a:rPr lang="en-US" dirty="0">
                <a:solidFill>
                  <a:srgbClr val="666666"/>
                </a:solidFill>
                <a:latin typeface="Consolas" panose="020B0609020204030204" pitchFamily="49" charset="0"/>
                <a:cs typeface="Consolas" panose="020B0609020204030204" pitchFamily="49" charset="0"/>
              </a:rPr>
              <a:t>=</a:t>
            </a:r>
            <a:r>
              <a:rPr lang="en-US" dirty="0">
                <a:solidFill>
                  <a:srgbClr val="333333"/>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lineLengths</a:t>
            </a:r>
            <a:r>
              <a:rPr lang="en-US" dirty="0" err="1">
                <a:solidFill>
                  <a:srgbClr val="666666"/>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reduce</a:t>
            </a:r>
            <a:r>
              <a:rPr lang="en-US" dirty="0">
                <a:solidFill>
                  <a:srgbClr val="333333"/>
                </a:solidFill>
                <a:latin typeface="Consolas" panose="020B0609020204030204" pitchFamily="49" charset="0"/>
                <a:cs typeface="Consolas" panose="020B0609020204030204" pitchFamily="49" charset="0"/>
              </a:rPr>
              <a:t>(</a:t>
            </a:r>
            <a:r>
              <a:rPr lang="en-US" b="1" dirty="0">
                <a:solidFill>
                  <a:srgbClr val="007020"/>
                </a:solidFill>
                <a:latin typeface="Consolas" panose="020B0609020204030204" pitchFamily="49" charset="0"/>
                <a:cs typeface="Consolas" panose="020B0609020204030204" pitchFamily="49" charset="0"/>
              </a:rPr>
              <a:t>lambda</a:t>
            </a:r>
            <a:r>
              <a:rPr lang="en-US" dirty="0">
                <a:solidFill>
                  <a:srgbClr val="333333"/>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a:t>
            </a:r>
            <a:r>
              <a:rPr lang="en-US" dirty="0">
                <a:solidFill>
                  <a:srgbClr val="333333"/>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b</a:t>
            </a:r>
            <a:r>
              <a:rPr lang="en-US" dirty="0">
                <a:solidFill>
                  <a:srgbClr val="333333"/>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a:t>
            </a:r>
            <a:r>
              <a:rPr lang="en-US" dirty="0">
                <a:solidFill>
                  <a:srgbClr val="333333"/>
                </a:solidFill>
                <a:latin typeface="Consolas" panose="020B0609020204030204" pitchFamily="49" charset="0"/>
                <a:cs typeface="Consolas" panose="020B0609020204030204" pitchFamily="49" charset="0"/>
              </a:rPr>
              <a:t> </a:t>
            </a:r>
            <a:r>
              <a:rPr lang="en-US" dirty="0">
                <a:solidFill>
                  <a:srgbClr val="666666"/>
                </a:solidFill>
                <a:latin typeface="Consolas" panose="020B0609020204030204" pitchFamily="49" charset="0"/>
                <a:cs typeface="Consolas" panose="020B0609020204030204" pitchFamily="49" charset="0"/>
              </a:rPr>
              <a:t>+</a:t>
            </a:r>
            <a:r>
              <a:rPr lang="en-US" dirty="0">
                <a:solidFill>
                  <a:srgbClr val="333333"/>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b</a:t>
            </a:r>
            <a:r>
              <a:rPr lang="en-US" dirty="0">
                <a:solidFill>
                  <a:srgbClr val="333333"/>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p>
        </p:txBody>
      </p:sp>
      <p:sp>
        <p:nvSpPr>
          <p:cNvPr id="7" name="Rectangle 6"/>
          <p:cNvSpPr/>
          <p:nvPr/>
        </p:nvSpPr>
        <p:spPr>
          <a:xfrm>
            <a:off x="2460924" y="5712659"/>
            <a:ext cx="2844048" cy="369332"/>
          </a:xfrm>
          <a:prstGeom prst="rect">
            <a:avLst/>
          </a:prstGeom>
        </p:spPr>
        <p:txBody>
          <a:bodyPr wrap="none">
            <a:spAutoFit/>
          </a:bodyPr>
          <a:lstStyle/>
          <a:p>
            <a:r>
              <a:rPr lang="en-US" dirty="0" err="1">
                <a:latin typeface="Consolas" panose="020B0609020204030204" pitchFamily="49" charset="0"/>
                <a:cs typeface="Consolas" panose="020B0609020204030204" pitchFamily="49" charset="0"/>
              </a:rPr>
              <a:t>lineLengths.persist</a:t>
            </a:r>
            <a:r>
              <a:rPr lang="en-US" dirty="0">
                <a:latin typeface="Consolas" panose="020B0609020204030204" pitchFamily="49" charset="0"/>
                <a:cs typeface="Consolas" panose="020B0609020204030204" pitchFamily="49" charset="0"/>
              </a:rPr>
              <a:t>()</a:t>
            </a:r>
            <a:endParaRPr lang="en-US" dirty="0"/>
          </a:p>
        </p:txBody>
      </p:sp>
    </p:spTree>
    <p:extLst>
      <p:ext uri="{BB962C8B-B14F-4D97-AF65-F5344CB8AC3E}">
        <p14:creationId xmlns:p14="http://schemas.microsoft.com/office/powerpoint/2010/main" val="423531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880" y="260662"/>
            <a:ext cx="10515600" cy="930275"/>
          </a:xfrm>
        </p:spPr>
        <p:txBody>
          <a:bodyPr>
            <a:normAutofit fontScale="90000"/>
          </a:bodyPr>
          <a:lstStyle/>
          <a:p>
            <a:r>
              <a:rPr lang="en-US" b="1" dirty="0"/>
              <a:t>Working with Key-Value Pairs</a:t>
            </a:r>
            <a:br>
              <a:rPr lang="en-US" b="1" dirty="0"/>
            </a:br>
            <a:endParaRPr lang="en-US" dirty="0"/>
          </a:p>
        </p:txBody>
      </p:sp>
      <p:sp>
        <p:nvSpPr>
          <p:cNvPr id="3" name="Content Placeholder 2"/>
          <p:cNvSpPr>
            <a:spLocks noGrp="1"/>
          </p:cNvSpPr>
          <p:nvPr>
            <p:ph idx="1"/>
          </p:nvPr>
        </p:nvSpPr>
        <p:spPr>
          <a:xfrm>
            <a:off x="899160" y="925339"/>
            <a:ext cx="11109960" cy="5079683"/>
          </a:xfrm>
        </p:spPr>
        <p:txBody>
          <a:bodyPr>
            <a:normAutofit/>
          </a:bodyPr>
          <a:lstStyle/>
          <a:p>
            <a:r>
              <a:rPr lang="en-US" sz="2400" dirty="0"/>
              <a:t>A few special Spark operations are only available on RDDs of key-value pairs. </a:t>
            </a:r>
          </a:p>
          <a:p>
            <a:r>
              <a:rPr lang="en-US" sz="2400" dirty="0"/>
              <a:t>Example: distributed “shuffle” operations, such as grouping or aggregating the elements by a key.</a:t>
            </a:r>
          </a:p>
        </p:txBody>
      </p:sp>
      <p:sp>
        <p:nvSpPr>
          <p:cNvPr id="5" name="Slide Number Placeholder 4"/>
          <p:cNvSpPr>
            <a:spLocks noGrp="1"/>
          </p:cNvSpPr>
          <p:nvPr>
            <p:ph type="sldNum" sz="quarter" idx="12"/>
          </p:nvPr>
        </p:nvSpPr>
        <p:spPr/>
        <p:txBody>
          <a:bodyPr/>
          <a:lstStyle/>
          <a:p>
            <a:fld id="{2D35D076-ABAC-4666-A3BF-A6446292C09D}" type="slidenum">
              <a:rPr lang="en-US" smtClean="0"/>
              <a:t>31</a:t>
            </a:fld>
            <a:endParaRPr lang="en-US"/>
          </a:p>
        </p:txBody>
      </p:sp>
      <p:sp>
        <p:nvSpPr>
          <p:cNvPr id="6" name="Rectangle 1"/>
          <p:cNvSpPr>
            <a:spLocks noChangeArrowheads="1"/>
          </p:cNvSpPr>
          <p:nvPr/>
        </p:nvSpPr>
        <p:spPr bwMode="auto">
          <a:xfrm>
            <a:off x="1402080" y="2186756"/>
            <a:ext cx="9098280" cy="1597845"/>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lines</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sc</a:t>
            </a:r>
            <a:r>
              <a:rPr kumimoji="0" lang="en-US" sz="2000" b="0" i="0" u="none" strike="noStrike" cap="none" normalizeH="0" baseline="0" dirty="0" err="1">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textFile</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4070A0"/>
                </a:solidFill>
                <a:effectLst/>
                <a:latin typeface="Consolas" panose="020B0609020204030204" pitchFamily="49" charset="0"/>
                <a:cs typeface="Consolas" panose="020B0609020204030204" pitchFamily="49" charset="0"/>
              </a:rPr>
              <a:t>“file:///home/hduser/data.txt"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pairs</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lines</a:t>
            </a:r>
            <a:r>
              <a:rPr kumimoji="0" lang="en-US" sz="2000" b="0" i="0" u="none" strike="noStrike" cap="none" normalizeH="0" baseline="0" dirty="0" err="1">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map</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1" i="0" u="none" strike="noStrike" cap="none" normalizeH="0" baseline="0" dirty="0">
                <a:ln>
                  <a:noFill/>
                </a:ln>
                <a:solidFill>
                  <a:srgbClr val="007020"/>
                </a:solidFill>
                <a:effectLst/>
                <a:latin typeface="Consolas" panose="020B0609020204030204" pitchFamily="49" charset="0"/>
                <a:cs typeface="Consolas" panose="020B0609020204030204" pitchFamily="49" charset="0"/>
              </a:rPr>
              <a:t>lambda</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40A070"/>
                </a:solidFill>
                <a:effectLst/>
                <a:latin typeface="Consolas" panose="020B0609020204030204" pitchFamily="49" charset="0"/>
                <a:cs typeface="Consolas" panose="020B0609020204030204" pitchFamily="49" charset="0"/>
              </a:rPr>
              <a:t>1</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counts</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pairs</a:t>
            </a:r>
            <a:r>
              <a:rPr kumimoji="0" lang="en-US" sz="2000" b="0" i="0" u="none" strike="noStrike" cap="none" normalizeH="0" baseline="0" dirty="0" err="1">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reduceByKey</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r>
              <a:rPr kumimoji="0" lang="en-US" sz="2000" b="1" i="0" u="none" strike="noStrike" cap="none" normalizeH="0" baseline="0" dirty="0">
                <a:ln>
                  <a:noFill/>
                </a:ln>
                <a:solidFill>
                  <a:srgbClr val="007020"/>
                </a:solidFill>
                <a:effectLst/>
                <a:latin typeface="Consolas" panose="020B0609020204030204" pitchFamily="49" charset="0"/>
                <a:cs typeface="Consolas" panose="020B0609020204030204" pitchFamily="49" charset="0"/>
              </a:rPr>
              <a:t>lambda</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rgbClr val="666666"/>
                </a:solidFill>
                <a:effectLst/>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a:t>
            </a:r>
            <a:r>
              <a:rPr kumimoji="0" lang="en-US" sz="2000" b="0" i="0" u="none" strike="noStrike" cap="none" normalizeH="0" baseline="0" dirty="0">
                <a:ln>
                  <a:noFill/>
                </a:ln>
                <a:solidFill>
                  <a:srgbClr val="333333"/>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000" dirty="0" err="1">
                <a:solidFill>
                  <a:srgbClr val="333333"/>
                </a:solidFill>
                <a:latin typeface="Consolas" panose="020B0609020204030204" pitchFamily="49" charset="0"/>
                <a:cs typeface="Consolas" panose="020B0609020204030204" pitchFamily="49" charset="0"/>
              </a:rPr>
              <a:t>counts.collect</a:t>
            </a:r>
            <a:r>
              <a:rPr lang="en-US" sz="2000" dirty="0">
                <a:solidFill>
                  <a:srgbClr val="333333"/>
                </a:solidFill>
                <a:latin typeface="Consolas" panose="020B0609020204030204" pitchFamily="49" charset="0"/>
                <a:cs typeface="Consolas" panose="020B0609020204030204" pitchFamily="49" charset="0"/>
              </a:rPr>
              <a:t>()</a:t>
            </a: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p:txBody>
      </p:sp>
      <p:sp>
        <p:nvSpPr>
          <p:cNvPr id="7" name="Rectangle 6"/>
          <p:cNvSpPr/>
          <p:nvPr/>
        </p:nvSpPr>
        <p:spPr>
          <a:xfrm>
            <a:off x="8153400" y="2631735"/>
            <a:ext cx="3638235" cy="707886"/>
          </a:xfrm>
          <a:prstGeom prst="rect">
            <a:avLst/>
          </a:prstGeom>
        </p:spPr>
        <p:txBody>
          <a:bodyPr wrap="square">
            <a:spAutoFit/>
          </a:bodyPr>
          <a:lstStyle/>
          <a:p>
            <a:r>
              <a:rPr lang="en-US" sz="2000" dirty="0">
                <a:solidFill>
                  <a:srgbClr val="FF0000"/>
                </a:solidFill>
                <a:latin typeface="Helvetica Neue"/>
              </a:rPr>
              <a:t>counts how many times each line of text occurs in a file</a:t>
            </a:r>
            <a:endParaRPr lang="en-US" sz="2000" dirty="0">
              <a:solidFill>
                <a:srgbClr val="FF0000"/>
              </a:solidFill>
            </a:endParaRPr>
          </a:p>
        </p:txBody>
      </p:sp>
      <p:graphicFrame>
        <p:nvGraphicFramePr>
          <p:cNvPr id="8" name="Table 7"/>
          <p:cNvGraphicFramePr>
            <a:graphicFrameLocks noGrp="1"/>
          </p:cNvGraphicFramePr>
          <p:nvPr/>
        </p:nvGraphicFramePr>
        <p:xfrm>
          <a:off x="1302849" y="4057898"/>
          <a:ext cx="8702382" cy="2072640"/>
        </p:xfrm>
        <a:graphic>
          <a:graphicData uri="http://schemas.openxmlformats.org/drawingml/2006/table">
            <a:tbl>
              <a:tblPr/>
              <a:tblGrid>
                <a:gridCol w="4351191">
                  <a:extLst>
                    <a:ext uri="{9D8B030D-6E8A-4147-A177-3AD203B41FA5}">
                      <a16:colId xmlns:a16="http://schemas.microsoft.com/office/drawing/2014/main" val="20000"/>
                    </a:ext>
                  </a:extLst>
                </a:gridCol>
                <a:gridCol w="4351191">
                  <a:extLst>
                    <a:ext uri="{9D8B030D-6E8A-4147-A177-3AD203B41FA5}">
                      <a16:colId xmlns:a16="http://schemas.microsoft.com/office/drawing/2014/main" val="20001"/>
                    </a:ext>
                  </a:extLst>
                </a:gridCol>
              </a:tblGrid>
              <a:tr h="0">
                <a:tc>
                  <a:txBody>
                    <a:bodyPr/>
                    <a:lstStyle/>
                    <a:p>
                      <a:pPr algn="l" fontAlgn="t"/>
                      <a:r>
                        <a:rPr lang="en-US" b="1" dirty="0" err="1">
                          <a:effectLst/>
                        </a:rPr>
                        <a:t>reduceByKey</a:t>
                      </a:r>
                      <a:r>
                        <a:rPr lang="en-US" dirty="0">
                          <a:effectLst/>
                        </a:rPr>
                        <a:t>(</a:t>
                      </a:r>
                      <a:r>
                        <a:rPr lang="en-US" i="1" dirty="0" err="1">
                          <a:effectLst/>
                        </a:rPr>
                        <a:t>func</a:t>
                      </a:r>
                      <a:r>
                        <a:rPr lang="en-US" dirty="0">
                          <a:effectLst/>
                        </a:rPr>
                        <a:t>, [</a:t>
                      </a:r>
                      <a:r>
                        <a:rPr lang="en-US" i="1" dirty="0" err="1">
                          <a:effectLst/>
                        </a:rPr>
                        <a:t>numTasks</a:t>
                      </a:r>
                      <a:r>
                        <a:rPr lang="en-US" dirty="0">
                          <a:effectLst/>
                        </a:rPr>
                        <a: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effectLst/>
                        </a:rPr>
                        <a:t>When called on a dataset of (K, V) pairs, returns a dataset of (K, V) pairs where the values for each key are aggregated using the given reduce function </a:t>
                      </a:r>
                      <a:r>
                        <a:rPr lang="en-US" i="1" dirty="0" err="1">
                          <a:effectLst/>
                        </a:rPr>
                        <a:t>func</a:t>
                      </a:r>
                      <a:r>
                        <a:rPr lang="en-US" dirty="0">
                          <a:effectLst/>
                        </a:rPr>
                        <a:t>, which must be of type (V,V) =&gt; V. Like in </a:t>
                      </a:r>
                      <a:r>
                        <a:rPr lang="en-US" dirty="0" err="1">
                          <a:effectLst/>
                        </a:rPr>
                        <a:t>groupByKey</a:t>
                      </a:r>
                      <a:r>
                        <a:rPr lang="en-US" dirty="0">
                          <a:effectLst/>
                        </a:rPr>
                        <a:t>, the number of reduce tasks is configurable through an optional second argument.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3985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103505"/>
            <a:ext cx="10515600" cy="1325563"/>
          </a:xfrm>
        </p:spPr>
        <p:txBody>
          <a:bodyPr/>
          <a:lstStyle/>
          <a:p>
            <a:r>
              <a:rPr lang="en-US" b="1" dirty="0" err="1"/>
              <a:t>reduceByKey</a:t>
            </a:r>
            <a:r>
              <a:rPr lang="en-US" b="1" dirty="0"/>
              <a:t> Transformation Example</a:t>
            </a:r>
          </a:p>
        </p:txBody>
      </p:sp>
      <p:sp>
        <p:nvSpPr>
          <p:cNvPr id="3" name="Content Placeholder 2"/>
          <p:cNvSpPr>
            <a:spLocks noGrp="1"/>
          </p:cNvSpPr>
          <p:nvPr>
            <p:ph idx="1"/>
          </p:nvPr>
        </p:nvSpPr>
        <p:spPr>
          <a:xfrm>
            <a:off x="838200" y="1429068"/>
            <a:ext cx="10515600" cy="4747895"/>
          </a:xfrm>
        </p:spPr>
        <p:txBody>
          <a:bodyPr/>
          <a:lstStyle/>
          <a:p>
            <a:pPr marL="0" lvl="0" indent="0">
              <a:buNone/>
            </a:pPr>
            <a:r>
              <a:rPr lang="en-US" dirty="0">
                <a:latin typeface="Consolas" panose="020B0609020204030204" pitchFamily="49" charset="0"/>
                <a:cs typeface="Consolas" panose="020B0609020204030204" pitchFamily="49" charset="0"/>
              </a:rPr>
              <a:t>X = </a:t>
            </a:r>
            <a:r>
              <a:rPr lang="en-US" dirty="0" err="1">
                <a:latin typeface="Consolas" panose="020B0609020204030204" pitchFamily="49" charset="0"/>
                <a:cs typeface="Consolas" panose="020B0609020204030204" pitchFamily="49" charset="0"/>
              </a:rPr>
              <a:t>sc.parallelize</a:t>
            </a:r>
            <a:r>
              <a:rPr lang="en-US" dirty="0">
                <a:latin typeface="Consolas" panose="020B0609020204030204" pitchFamily="49" charset="0"/>
                <a:cs typeface="Consolas" panose="020B0609020204030204" pitchFamily="49" charset="0"/>
              </a:rPr>
              <a:t>([(‘a’,1),(‘b’,1),(‘a’,1)…… ], 3)</a:t>
            </a:r>
          </a:p>
          <a:p>
            <a:pPr marL="0" lvl="0" indent="0">
              <a:buNone/>
            </a:pPr>
            <a:r>
              <a:rPr lang="en-US" dirty="0">
                <a:latin typeface="Consolas" panose="020B0609020204030204" pitchFamily="49" charset="0"/>
                <a:cs typeface="Consolas" panose="020B0609020204030204" pitchFamily="49" charset="0"/>
              </a:rPr>
              <a:t>Y = </a:t>
            </a:r>
            <a:r>
              <a:rPr lang="en-US" dirty="0" err="1">
                <a:latin typeface="Consolas" panose="020B0609020204030204" pitchFamily="49" charset="0"/>
                <a:cs typeface="Consolas" panose="020B0609020204030204" pitchFamily="49" charset="0"/>
              </a:rPr>
              <a:t>X</a:t>
            </a:r>
            <a:r>
              <a:rPr lang="en-US" dirty="0" err="1">
                <a:solidFill>
                  <a:srgbClr val="666666"/>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reduceByKey</a:t>
            </a:r>
            <a:r>
              <a:rPr lang="en-US" dirty="0">
                <a:solidFill>
                  <a:srgbClr val="333333"/>
                </a:solidFill>
                <a:latin typeface="Consolas" panose="020B0609020204030204" pitchFamily="49" charset="0"/>
                <a:cs typeface="Consolas" panose="020B0609020204030204" pitchFamily="49" charset="0"/>
              </a:rPr>
              <a:t>(</a:t>
            </a:r>
            <a:r>
              <a:rPr lang="en-US" b="1" dirty="0">
                <a:solidFill>
                  <a:srgbClr val="007020"/>
                </a:solidFill>
                <a:latin typeface="Consolas" panose="020B0609020204030204" pitchFamily="49" charset="0"/>
                <a:cs typeface="Consolas" panose="020B0609020204030204" pitchFamily="49" charset="0"/>
              </a:rPr>
              <a:t>lambda</a:t>
            </a:r>
            <a:r>
              <a:rPr lang="en-US" dirty="0">
                <a:solidFill>
                  <a:srgbClr val="333333"/>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a:t>
            </a:r>
            <a:r>
              <a:rPr lang="en-US" dirty="0">
                <a:solidFill>
                  <a:srgbClr val="333333"/>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b</a:t>
            </a:r>
            <a:r>
              <a:rPr lang="en-US" dirty="0">
                <a:solidFill>
                  <a:srgbClr val="333333"/>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a:t>
            </a:r>
            <a:r>
              <a:rPr lang="en-US" dirty="0">
                <a:solidFill>
                  <a:srgbClr val="333333"/>
                </a:solidFill>
                <a:latin typeface="Consolas" panose="020B0609020204030204" pitchFamily="49" charset="0"/>
                <a:cs typeface="Consolas" panose="020B0609020204030204" pitchFamily="49" charset="0"/>
              </a:rPr>
              <a:t> </a:t>
            </a:r>
            <a:r>
              <a:rPr lang="en-US" dirty="0">
                <a:solidFill>
                  <a:srgbClr val="666666"/>
                </a:solidFill>
                <a:latin typeface="Consolas" panose="020B0609020204030204" pitchFamily="49" charset="0"/>
                <a:cs typeface="Consolas" panose="020B0609020204030204" pitchFamily="49" charset="0"/>
              </a:rPr>
              <a:t>+</a:t>
            </a:r>
            <a:r>
              <a:rPr lang="en-US" dirty="0">
                <a:solidFill>
                  <a:srgbClr val="333333"/>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b</a:t>
            </a:r>
            <a:r>
              <a:rPr lang="en-US" dirty="0">
                <a:solidFill>
                  <a:srgbClr val="333333"/>
                </a:solidFill>
                <a:latin typeface="Consolas" panose="020B0609020204030204" pitchFamily="49" charset="0"/>
                <a:cs typeface="Consolas" panose="020B0609020204030204" pitchFamily="49" charset="0"/>
              </a:rPr>
              <a:t>)</a:t>
            </a:r>
          </a:p>
          <a:p>
            <a:endParaRPr lang="en-US" dirty="0"/>
          </a:p>
        </p:txBody>
      </p:sp>
      <p:sp>
        <p:nvSpPr>
          <p:cNvPr id="5" name="Slide Number Placeholder 4"/>
          <p:cNvSpPr>
            <a:spLocks noGrp="1"/>
          </p:cNvSpPr>
          <p:nvPr>
            <p:ph type="sldNum" sz="quarter" idx="12"/>
          </p:nvPr>
        </p:nvSpPr>
        <p:spPr/>
        <p:txBody>
          <a:bodyPr/>
          <a:lstStyle/>
          <a:p>
            <a:fld id="{2D35D076-ABAC-4666-A3BF-A6446292C09D}" type="slidenum">
              <a:rPr lang="en-US" smtClean="0"/>
              <a:t>32</a:t>
            </a:fld>
            <a:endParaRPr lang="en-US" dirty="0"/>
          </a:p>
        </p:txBody>
      </p:sp>
      <p:pic>
        <p:nvPicPr>
          <p:cNvPr id="6" name="Picture 5"/>
          <p:cNvPicPr>
            <a:picLocks noChangeAspect="1"/>
          </p:cNvPicPr>
          <p:nvPr/>
        </p:nvPicPr>
        <p:blipFill>
          <a:blip r:embed="rId2"/>
          <a:stretch>
            <a:fillRect/>
          </a:stretch>
        </p:blipFill>
        <p:spPr>
          <a:xfrm>
            <a:off x="2362200" y="2591050"/>
            <a:ext cx="6248400" cy="3400425"/>
          </a:xfrm>
          <a:prstGeom prst="rect">
            <a:avLst/>
          </a:prstGeom>
        </p:spPr>
      </p:pic>
      <p:sp>
        <p:nvSpPr>
          <p:cNvPr id="7" name="TextBox 6"/>
          <p:cNvSpPr txBox="1"/>
          <p:nvPr/>
        </p:nvSpPr>
        <p:spPr>
          <a:xfrm>
            <a:off x="1040732" y="3018185"/>
            <a:ext cx="1143000" cy="523220"/>
          </a:xfrm>
          <a:prstGeom prst="rect">
            <a:avLst/>
          </a:prstGeom>
          <a:noFill/>
        </p:spPr>
        <p:txBody>
          <a:bodyPr wrap="square" rtlCol="0">
            <a:spAutoFit/>
          </a:bodyPr>
          <a:lstStyle/>
          <a:p>
            <a:r>
              <a:rPr lang="en-US" sz="2800" dirty="0"/>
              <a:t>RDD X</a:t>
            </a:r>
          </a:p>
        </p:txBody>
      </p:sp>
      <p:sp>
        <p:nvSpPr>
          <p:cNvPr id="8" name="TextBox 7"/>
          <p:cNvSpPr txBox="1"/>
          <p:nvPr/>
        </p:nvSpPr>
        <p:spPr>
          <a:xfrm>
            <a:off x="1089660" y="4773836"/>
            <a:ext cx="1143000" cy="523220"/>
          </a:xfrm>
          <a:prstGeom prst="rect">
            <a:avLst/>
          </a:prstGeom>
          <a:noFill/>
        </p:spPr>
        <p:txBody>
          <a:bodyPr wrap="square" rtlCol="0">
            <a:spAutoFit/>
          </a:bodyPr>
          <a:lstStyle/>
          <a:p>
            <a:r>
              <a:rPr lang="en-US" sz="2800" dirty="0"/>
              <a:t>RDD Y</a:t>
            </a:r>
          </a:p>
        </p:txBody>
      </p:sp>
      <p:sp>
        <p:nvSpPr>
          <p:cNvPr id="9" name="TextBox 8"/>
          <p:cNvSpPr txBox="1"/>
          <p:nvPr/>
        </p:nvSpPr>
        <p:spPr>
          <a:xfrm>
            <a:off x="8731116" y="2754631"/>
            <a:ext cx="3352800" cy="923330"/>
          </a:xfrm>
          <a:prstGeom prst="rect">
            <a:avLst/>
          </a:prstGeom>
          <a:noFill/>
        </p:spPr>
        <p:txBody>
          <a:bodyPr wrap="square" rtlCol="0">
            <a:spAutoFit/>
          </a:bodyPr>
          <a:lstStyle/>
          <a:p>
            <a:r>
              <a:rPr lang="en-US" dirty="0">
                <a:solidFill>
                  <a:srgbClr val="FF0000"/>
                </a:solidFill>
              </a:rPr>
              <a:t>Combiner based on the reduce function/lambda is automatically executed</a:t>
            </a:r>
          </a:p>
        </p:txBody>
      </p:sp>
      <p:sp>
        <p:nvSpPr>
          <p:cNvPr id="10" name="Rectangle 9"/>
          <p:cNvSpPr/>
          <p:nvPr/>
        </p:nvSpPr>
        <p:spPr>
          <a:xfrm>
            <a:off x="8731116" y="4416991"/>
            <a:ext cx="3215640" cy="1200329"/>
          </a:xfrm>
          <a:prstGeom prst="rect">
            <a:avLst/>
          </a:prstGeom>
        </p:spPr>
        <p:txBody>
          <a:bodyPr wrap="square">
            <a:spAutoFit/>
          </a:bodyPr>
          <a:lstStyle/>
          <a:p>
            <a:r>
              <a:rPr lang="en-US" dirty="0">
                <a:solidFill>
                  <a:srgbClr val="FF0000"/>
                </a:solidFill>
              </a:rPr>
              <a:t>To determine which machine/partition to shuffle a pair to, Spark calls a partitioning function on the key of the pair. </a:t>
            </a:r>
          </a:p>
        </p:txBody>
      </p:sp>
    </p:spTree>
    <p:extLst>
      <p:ext uri="{BB962C8B-B14F-4D97-AF65-F5344CB8AC3E}">
        <p14:creationId xmlns:p14="http://schemas.microsoft.com/office/powerpoint/2010/main" val="161675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358" y="-91125"/>
            <a:ext cx="10515600" cy="1325563"/>
          </a:xfrm>
        </p:spPr>
        <p:txBody>
          <a:bodyPr/>
          <a:lstStyle/>
          <a:p>
            <a:r>
              <a:rPr lang="en-US" b="1" dirty="0" err="1"/>
              <a:t>groupByKey</a:t>
            </a:r>
            <a:r>
              <a:rPr lang="en-US" b="1" dirty="0"/>
              <a:t> Transformation Example</a:t>
            </a:r>
            <a:endParaRPr lang="en-US" dirty="0"/>
          </a:p>
        </p:txBody>
      </p:sp>
      <p:sp>
        <p:nvSpPr>
          <p:cNvPr id="3" name="Content Placeholder 2"/>
          <p:cNvSpPr>
            <a:spLocks noGrp="1"/>
          </p:cNvSpPr>
          <p:nvPr>
            <p:ph idx="1"/>
          </p:nvPr>
        </p:nvSpPr>
        <p:spPr>
          <a:xfrm>
            <a:off x="716280" y="1175909"/>
            <a:ext cx="10515600" cy="4866326"/>
          </a:xfrm>
        </p:spPr>
        <p:txBody>
          <a:bodyPr/>
          <a:lstStyle/>
          <a:p>
            <a:pPr marL="0" lvl="0" indent="0">
              <a:buNone/>
            </a:pPr>
            <a:r>
              <a:rPr lang="en-US" dirty="0">
                <a:latin typeface="Consolas" panose="020B0609020204030204" pitchFamily="49" charset="0"/>
                <a:cs typeface="Consolas" panose="020B0609020204030204" pitchFamily="49" charset="0"/>
              </a:rPr>
              <a:t>Y = </a:t>
            </a:r>
            <a:r>
              <a:rPr lang="en-US" dirty="0" err="1">
                <a:latin typeface="Consolas" panose="020B0609020204030204" pitchFamily="49" charset="0"/>
                <a:cs typeface="Consolas" panose="020B0609020204030204" pitchFamily="49" charset="0"/>
              </a:rPr>
              <a:t>X</a:t>
            </a:r>
            <a:r>
              <a:rPr lang="en-US" dirty="0" err="1">
                <a:solidFill>
                  <a:srgbClr val="666666"/>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groupByKey</a:t>
            </a:r>
            <a:r>
              <a:rPr lang="en-US" dirty="0">
                <a:solidFill>
                  <a:srgbClr val="333333"/>
                </a:solidFill>
                <a:latin typeface="Consolas" panose="020B0609020204030204" pitchFamily="49" charset="0"/>
                <a:cs typeface="Consolas" panose="020B0609020204030204" pitchFamily="49" charset="0"/>
              </a:rPr>
              <a:t>()</a:t>
            </a:r>
          </a:p>
        </p:txBody>
      </p:sp>
      <p:sp>
        <p:nvSpPr>
          <p:cNvPr id="5" name="Slide Number Placeholder 4"/>
          <p:cNvSpPr>
            <a:spLocks noGrp="1"/>
          </p:cNvSpPr>
          <p:nvPr>
            <p:ph type="sldNum" sz="quarter" idx="12"/>
          </p:nvPr>
        </p:nvSpPr>
        <p:spPr/>
        <p:txBody>
          <a:bodyPr/>
          <a:lstStyle/>
          <a:p>
            <a:fld id="{2D35D076-ABAC-4666-A3BF-A6446292C09D}" type="slidenum">
              <a:rPr lang="en-US" smtClean="0"/>
              <a:t>33</a:t>
            </a:fld>
            <a:endParaRPr lang="en-US" dirty="0"/>
          </a:p>
        </p:txBody>
      </p:sp>
      <p:sp>
        <p:nvSpPr>
          <p:cNvPr id="7" name="TextBox 6"/>
          <p:cNvSpPr txBox="1"/>
          <p:nvPr/>
        </p:nvSpPr>
        <p:spPr>
          <a:xfrm>
            <a:off x="3121819" y="2530485"/>
            <a:ext cx="1143000" cy="523220"/>
          </a:xfrm>
          <a:prstGeom prst="rect">
            <a:avLst/>
          </a:prstGeom>
          <a:noFill/>
        </p:spPr>
        <p:txBody>
          <a:bodyPr wrap="square" rtlCol="0">
            <a:spAutoFit/>
          </a:bodyPr>
          <a:lstStyle/>
          <a:p>
            <a:r>
              <a:rPr lang="en-US" sz="2800" dirty="0"/>
              <a:t>RDD X</a:t>
            </a:r>
          </a:p>
        </p:txBody>
      </p:sp>
      <p:sp>
        <p:nvSpPr>
          <p:cNvPr id="8" name="TextBox 7"/>
          <p:cNvSpPr txBox="1"/>
          <p:nvPr/>
        </p:nvSpPr>
        <p:spPr>
          <a:xfrm>
            <a:off x="3512821" y="4699645"/>
            <a:ext cx="1143000" cy="523220"/>
          </a:xfrm>
          <a:prstGeom prst="rect">
            <a:avLst/>
          </a:prstGeom>
          <a:noFill/>
        </p:spPr>
        <p:txBody>
          <a:bodyPr wrap="square" rtlCol="0">
            <a:spAutoFit/>
          </a:bodyPr>
          <a:lstStyle/>
          <a:p>
            <a:r>
              <a:rPr lang="en-US" sz="2800" dirty="0"/>
              <a:t>RDD Y</a:t>
            </a:r>
          </a:p>
        </p:txBody>
      </p:sp>
      <p:sp>
        <p:nvSpPr>
          <p:cNvPr id="9" name="Rectangle 8"/>
          <p:cNvSpPr/>
          <p:nvPr/>
        </p:nvSpPr>
        <p:spPr>
          <a:xfrm>
            <a:off x="4472940" y="1809115"/>
            <a:ext cx="1554480" cy="1965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a:p>
            <a:pPr algn="ctr"/>
            <a:r>
              <a:rPr lang="en-US" dirty="0"/>
              <a:t>(b,1)</a:t>
            </a:r>
          </a:p>
        </p:txBody>
      </p:sp>
      <p:sp>
        <p:nvSpPr>
          <p:cNvPr id="10" name="Rectangle 9"/>
          <p:cNvSpPr/>
          <p:nvPr/>
        </p:nvSpPr>
        <p:spPr>
          <a:xfrm>
            <a:off x="8915400" y="1809116"/>
            <a:ext cx="1554480" cy="1965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a:p>
            <a:pPr algn="ctr"/>
            <a:r>
              <a:rPr lang="en-US" dirty="0"/>
              <a:t>(a,1)</a:t>
            </a:r>
          </a:p>
          <a:p>
            <a:pPr algn="ctr"/>
            <a:r>
              <a:rPr lang="en-US" dirty="0"/>
              <a:t>(a,1)</a:t>
            </a:r>
          </a:p>
          <a:p>
            <a:pPr algn="ctr"/>
            <a:r>
              <a:rPr lang="en-US" dirty="0"/>
              <a:t>(b,1)</a:t>
            </a:r>
          </a:p>
          <a:p>
            <a:pPr algn="ctr"/>
            <a:r>
              <a:rPr lang="en-US" dirty="0"/>
              <a:t>(b,1)</a:t>
            </a:r>
          </a:p>
          <a:p>
            <a:pPr algn="ctr"/>
            <a:r>
              <a:rPr lang="en-US" dirty="0"/>
              <a:t>(b,1)</a:t>
            </a:r>
          </a:p>
          <a:p>
            <a:pPr algn="ctr"/>
            <a:endParaRPr lang="en-US" dirty="0"/>
          </a:p>
        </p:txBody>
      </p:sp>
      <p:sp>
        <p:nvSpPr>
          <p:cNvPr id="11" name="Rectangle 10"/>
          <p:cNvSpPr/>
          <p:nvPr/>
        </p:nvSpPr>
        <p:spPr>
          <a:xfrm>
            <a:off x="6598920" y="1809116"/>
            <a:ext cx="1554480" cy="1965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a:p>
            <a:pPr algn="ctr"/>
            <a:r>
              <a:rPr lang="en-US" dirty="0"/>
              <a:t>(a,1)</a:t>
            </a:r>
          </a:p>
          <a:p>
            <a:pPr algn="ctr"/>
            <a:r>
              <a:rPr lang="en-US" dirty="0"/>
              <a:t>(b,1)</a:t>
            </a:r>
          </a:p>
          <a:p>
            <a:pPr algn="ctr"/>
            <a:r>
              <a:rPr lang="en-US" dirty="0"/>
              <a:t>(b,1)</a:t>
            </a:r>
          </a:p>
        </p:txBody>
      </p:sp>
      <p:sp>
        <p:nvSpPr>
          <p:cNvPr id="13" name="Rectangle 12"/>
          <p:cNvSpPr/>
          <p:nvPr/>
        </p:nvSpPr>
        <p:spPr>
          <a:xfrm>
            <a:off x="5119688" y="4314191"/>
            <a:ext cx="1840230" cy="129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(a,[1,1,1,1,1,1])</a:t>
            </a:r>
          </a:p>
          <a:p>
            <a:pPr algn="ctr"/>
            <a:endParaRPr lang="en-US" dirty="0"/>
          </a:p>
        </p:txBody>
      </p:sp>
      <p:cxnSp>
        <p:nvCxnSpPr>
          <p:cNvPr id="15" name="Straight Arrow Connector 14"/>
          <p:cNvCxnSpPr>
            <a:stCxn id="9" idx="2"/>
          </p:cNvCxnSpPr>
          <p:nvPr/>
        </p:nvCxnSpPr>
        <p:spPr>
          <a:xfrm>
            <a:off x="5250180" y="3775075"/>
            <a:ext cx="932498" cy="500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405438" y="3794125"/>
            <a:ext cx="3260408" cy="520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2"/>
          </p:cNvCxnSpPr>
          <p:nvPr/>
        </p:nvCxnSpPr>
        <p:spPr>
          <a:xfrm flipH="1">
            <a:off x="6304598" y="3775075"/>
            <a:ext cx="3388042" cy="462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p:cNvCxnSpPr>
          <p:nvPr/>
        </p:nvCxnSpPr>
        <p:spPr>
          <a:xfrm flipH="1">
            <a:off x="8665846" y="3775075"/>
            <a:ext cx="1026794" cy="5391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p:cNvCxnSpPr>
          <p:nvPr/>
        </p:nvCxnSpPr>
        <p:spPr>
          <a:xfrm flipH="1">
            <a:off x="6227446" y="3775075"/>
            <a:ext cx="1148714" cy="462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2"/>
          </p:cNvCxnSpPr>
          <p:nvPr/>
        </p:nvCxnSpPr>
        <p:spPr>
          <a:xfrm>
            <a:off x="7376160" y="3775075"/>
            <a:ext cx="1304926" cy="462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995285" y="4340701"/>
            <a:ext cx="1840230" cy="129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(b,[1,1,1,1,1,1])</a:t>
            </a:r>
          </a:p>
          <a:p>
            <a:pPr algn="ctr"/>
            <a:endParaRPr lang="en-US" dirty="0"/>
          </a:p>
        </p:txBody>
      </p:sp>
      <p:sp>
        <p:nvSpPr>
          <p:cNvPr id="4" name="TextBox 3"/>
          <p:cNvSpPr txBox="1"/>
          <p:nvPr/>
        </p:nvSpPr>
        <p:spPr>
          <a:xfrm>
            <a:off x="716280" y="6094740"/>
            <a:ext cx="4281488" cy="523220"/>
          </a:xfrm>
          <a:prstGeom prst="rect">
            <a:avLst/>
          </a:prstGeom>
          <a:noFill/>
        </p:spPr>
        <p:txBody>
          <a:bodyPr wrap="square" rtlCol="0">
            <a:spAutoFit/>
          </a:bodyPr>
          <a:lstStyle/>
          <a:p>
            <a:r>
              <a:rPr lang="en-US" sz="2800" dirty="0" err="1"/>
              <a:t>Y.mapValues</a:t>
            </a:r>
            <a:r>
              <a:rPr lang="en-US" sz="2800" dirty="0"/>
              <a:t>(list).collect()</a:t>
            </a:r>
          </a:p>
        </p:txBody>
      </p:sp>
    </p:spTree>
    <p:extLst>
      <p:ext uri="{BB962C8B-B14F-4D97-AF65-F5344CB8AC3E}">
        <p14:creationId xmlns:p14="http://schemas.microsoft.com/office/powerpoint/2010/main" val="152376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Some Key-Value Operations</a:t>
            </a:r>
          </a:p>
        </p:txBody>
      </p:sp>
      <p:sp>
        <p:nvSpPr>
          <p:cNvPr id="3" name="Content Placeholder 2"/>
          <p:cNvSpPr>
            <a:spLocks noGrp="1"/>
          </p:cNvSpPr>
          <p:nvPr>
            <p:ph idx="1"/>
          </p:nvPr>
        </p:nvSpPr>
        <p:spPr>
          <a:xfrm>
            <a:off x="1158241" y="1951039"/>
            <a:ext cx="9982770" cy="4221162"/>
          </a:xfrm>
        </p:spPr>
        <p:txBody>
          <a:bodyPr>
            <a:normAutofit/>
          </a:bodyPr>
          <a:lstStyle/>
          <a:p>
            <a:pPr>
              <a:buClr>
                <a:schemeClr val="bg1">
                  <a:lumMod val="75000"/>
                </a:schemeClr>
              </a:buClr>
              <a:buFont typeface="Lucida Grande"/>
              <a:buChar char="&gt;"/>
            </a:pPr>
            <a:r>
              <a:rPr lang="en-US" sz="2280" dirty="0">
                <a:latin typeface="Lucida Console"/>
                <a:cs typeface="Lucida Console"/>
              </a:rPr>
              <a:t>pets = </a:t>
            </a:r>
            <a:r>
              <a:rPr lang="en-US" sz="2280" dirty="0" err="1">
                <a:latin typeface="Lucida Console"/>
                <a:cs typeface="Lucida Console"/>
              </a:rPr>
              <a:t>sc.parallelize</a:t>
            </a:r>
            <a:r>
              <a:rPr lang="en-US" sz="2280" dirty="0">
                <a:latin typeface="Lucida Console"/>
                <a:cs typeface="Lucida Console"/>
              </a:rPr>
              <a:t>(</a:t>
            </a:r>
            <a:br>
              <a:rPr lang="en-US" sz="2280" dirty="0">
                <a:latin typeface="Lucida Console"/>
                <a:cs typeface="Lucida Console"/>
              </a:rPr>
            </a:br>
            <a:r>
              <a:rPr lang="en-US" sz="2280" dirty="0">
                <a:latin typeface="Lucida Console"/>
                <a:cs typeface="Lucida Console"/>
              </a:rPr>
              <a:t>  [(</a:t>
            </a:r>
            <a:r>
              <a:rPr lang="en-US" sz="2280" dirty="0">
                <a:solidFill>
                  <a:srgbClr val="000090"/>
                </a:solidFill>
                <a:latin typeface="Lucida Console"/>
                <a:cs typeface="Lucida Console"/>
              </a:rPr>
              <a:t>“cat”</a:t>
            </a:r>
            <a:r>
              <a:rPr lang="en-US" sz="2280" dirty="0">
                <a:latin typeface="Lucida Console"/>
                <a:cs typeface="Lucida Console"/>
              </a:rPr>
              <a:t>, 1), (</a:t>
            </a:r>
            <a:r>
              <a:rPr lang="en-US" sz="2280" dirty="0">
                <a:solidFill>
                  <a:srgbClr val="000090"/>
                </a:solidFill>
                <a:latin typeface="Lucida Console"/>
                <a:cs typeface="Lucida Console"/>
              </a:rPr>
              <a:t>“dog”</a:t>
            </a:r>
            <a:r>
              <a:rPr lang="en-US" sz="2280" dirty="0">
                <a:latin typeface="Lucida Console"/>
                <a:cs typeface="Lucida Console"/>
              </a:rPr>
              <a:t>, 1), (</a:t>
            </a:r>
            <a:r>
              <a:rPr lang="en-US" sz="2280" dirty="0">
                <a:solidFill>
                  <a:srgbClr val="000090"/>
                </a:solidFill>
                <a:latin typeface="Lucida Console"/>
                <a:cs typeface="Lucida Console"/>
              </a:rPr>
              <a:t>“cat”</a:t>
            </a:r>
            <a:r>
              <a:rPr lang="en-US" sz="2280" dirty="0">
                <a:latin typeface="Lucida Console"/>
                <a:cs typeface="Lucida Console"/>
              </a:rPr>
              <a:t>, 2)])</a:t>
            </a:r>
          </a:p>
          <a:p>
            <a:pPr>
              <a:buClr>
                <a:schemeClr val="bg1">
                  <a:lumMod val="75000"/>
                </a:schemeClr>
              </a:buClr>
              <a:buFont typeface="Lucida Grande"/>
              <a:buChar char="&gt;"/>
            </a:pPr>
            <a:r>
              <a:rPr lang="en-US" sz="2280" dirty="0" err="1">
                <a:latin typeface="Lucida Console"/>
                <a:cs typeface="Lucida Console"/>
              </a:rPr>
              <a:t>pets.</a:t>
            </a:r>
            <a:r>
              <a:rPr lang="en-US" sz="2280" dirty="0" err="1">
                <a:solidFill>
                  <a:srgbClr val="3366FF"/>
                </a:solidFill>
                <a:latin typeface="Lucida Console"/>
                <a:cs typeface="Lucida Console"/>
              </a:rPr>
              <a:t>reduceByKey</a:t>
            </a:r>
            <a:r>
              <a:rPr lang="en-US" sz="2280" dirty="0">
                <a:latin typeface="Lucida Console"/>
                <a:cs typeface="Lucida Console"/>
              </a:rPr>
              <a:t>(</a:t>
            </a:r>
            <a:r>
              <a:rPr lang="en-US" sz="2280" dirty="0">
                <a:solidFill>
                  <a:srgbClr val="FF0080"/>
                </a:solidFill>
                <a:latin typeface="Lucida Console"/>
                <a:cs typeface="Lucida Console"/>
              </a:rPr>
              <a:t>lambda x, y: x + y</a:t>
            </a:r>
            <a:r>
              <a:rPr lang="en-US" sz="2280" dirty="0">
                <a:latin typeface="Lucida Console"/>
                <a:cs typeface="Lucida Console"/>
              </a:rPr>
              <a:t>)</a:t>
            </a:r>
            <a:br>
              <a:rPr lang="en-US" sz="2280" dirty="0">
                <a:latin typeface="Lucida Console"/>
                <a:cs typeface="Lucida Console"/>
              </a:rPr>
            </a:br>
            <a:r>
              <a:rPr lang="en-US" sz="2280" dirty="0">
                <a:latin typeface="Lucida Console"/>
                <a:cs typeface="Lucida Console"/>
              </a:rPr>
              <a:t>                  </a:t>
            </a:r>
            <a:endParaRPr lang="en-US" sz="2280" dirty="0">
              <a:solidFill>
                <a:srgbClr val="008040"/>
              </a:solidFill>
              <a:latin typeface="Lucida Console"/>
              <a:cs typeface="Lucida Console"/>
            </a:endParaRPr>
          </a:p>
          <a:p>
            <a:pPr>
              <a:buClr>
                <a:schemeClr val="bg1">
                  <a:lumMod val="75000"/>
                </a:schemeClr>
              </a:buClr>
              <a:buFont typeface="Lucida Grande"/>
              <a:buChar char="&gt;"/>
            </a:pPr>
            <a:r>
              <a:rPr lang="en-US" sz="2280" dirty="0" err="1">
                <a:latin typeface="Lucida Console"/>
                <a:cs typeface="Lucida Console"/>
              </a:rPr>
              <a:t>pets.</a:t>
            </a:r>
            <a:r>
              <a:rPr lang="en-US" sz="2280" dirty="0" err="1">
                <a:solidFill>
                  <a:srgbClr val="3366FF"/>
                </a:solidFill>
                <a:latin typeface="Lucida Console"/>
                <a:cs typeface="Lucida Console"/>
              </a:rPr>
              <a:t>groupByKey</a:t>
            </a:r>
            <a:r>
              <a:rPr lang="en-US" sz="2280" dirty="0">
                <a:latin typeface="Lucida Console"/>
                <a:cs typeface="Lucida Console"/>
              </a:rPr>
              <a:t>() </a:t>
            </a:r>
          </a:p>
          <a:p>
            <a:pPr>
              <a:buClr>
                <a:schemeClr val="bg1">
                  <a:lumMod val="75000"/>
                </a:schemeClr>
              </a:buClr>
              <a:buFont typeface="Lucida Grande"/>
              <a:buChar char="&gt;"/>
            </a:pPr>
            <a:endParaRPr lang="en-US" sz="2280" dirty="0">
              <a:latin typeface="Lucida Console"/>
              <a:cs typeface="Lucida Console"/>
            </a:endParaRPr>
          </a:p>
          <a:p>
            <a:pPr>
              <a:buClr>
                <a:schemeClr val="bg1">
                  <a:lumMod val="75000"/>
                </a:schemeClr>
              </a:buClr>
              <a:buFont typeface="Lucida Grande"/>
              <a:buChar char="&gt;"/>
            </a:pPr>
            <a:r>
              <a:rPr lang="en-US" sz="2280" dirty="0" err="1">
                <a:latin typeface="Lucida Console"/>
                <a:cs typeface="Lucida Console"/>
              </a:rPr>
              <a:t>pets.</a:t>
            </a:r>
            <a:r>
              <a:rPr lang="en-US" sz="2280" dirty="0" err="1">
                <a:solidFill>
                  <a:srgbClr val="3366FF"/>
                </a:solidFill>
                <a:latin typeface="Lucida Console"/>
                <a:cs typeface="Lucida Console"/>
              </a:rPr>
              <a:t>sortByKey</a:t>
            </a:r>
            <a:r>
              <a:rPr lang="en-US" sz="2280" dirty="0">
                <a:latin typeface="Lucida Console"/>
                <a:cs typeface="Lucida Console"/>
              </a:rPr>
              <a:t>()  </a:t>
            </a:r>
          </a:p>
          <a:p>
            <a:pPr marL="0" indent="0">
              <a:buNone/>
            </a:pPr>
            <a:endParaRPr lang="en-US" sz="2040" dirty="0">
              <a:solidFill>
                <a:srgbClr val="008040"/>
              </a:solidFill>
              <a:latin typeface="Lucida Console"/>
              <a:cs typeface="Lucida Console"/>
            </a:endParaRPr>
          </a:p>
        </p:txBody>
      </p:sp>
      <p:sp>
        <p:nvSpPr>
          <p:cNvPr id="4" name="TextBox 3"/>
          <p:cNvSpPr txBox="1"/>
          <p:nvPr/>
        </p:nvSpPr>
        <p:spPr>
          <a:xfrm>
            <a:off x="8013700" y="2866110"/>
            <a:ext cx="4546600" cy="369332"/>
          </a:xfrm>
          <a:prstGeom prst="rect">
            <a:avLst/>
          </a:prstGeom>
          <a:noFill/>
        </p:spPr>
        <p:txBody>
          <a:bodyPr wrap="square" rtlCol="0">
            <a:spAutoFit/>
          </a:bodyPr>
          <a:lstStyle/>
          <a:p>
            <a:r>
              <a:rPr lang="en-US" dirty="0">
                <a:solidFill>
                  <a:srgbClr val="008040"/>
                </a:solidFill>
                <a:latin typeface="Lucida Console"/>
                <a:cs typeface="Lucida Console"/>
              </a:rPr>
              <a:t># =&gt; {(cat, 3), (dog, 1)}</a:t>
            </a:r>
            <a:endParaRPr lang="en-US" dirty="0"/>
          </a:p>
        </p:txBody>
      </p:sp>
      <p:sp>
        <p:nvSpPr>
          <p:cNvPr id="5" name="TextBox 4"/>
          <p:cNvSpPr txBox="1"/>
          <p:nvPr/>
        </p:nvSpPr>
        <p:spPr>
          <a:xfrm>
            <a:off x="6149626" y="3522549"/>
            <a:ext cx="5041900" cy="646331"/>
          </a:xfrm>
          <a:prstGeom prst="rect">
            <a:avLst/>
          </a:prstGeom>
          <a:noFill/>
        </p:spPr>
        <p:txBody>
          <a:bodyPr wrap="square" rtlCol="0">
            <a:spAutoFit/>
          </a:bodyPr>
          <a:lstStyle/>
          <a:p>
            <a:r>
              <a:rPr lang="en-US" dirty="0">
                <a:solidFill>
                  <a:srgbClr val="008040"/>
                </a:solidFill>
                <a:latin typeface="Lucida Console"/>
                <a:cs typeface="Lucida Console"/>
              </a:rPr>
              <a:t># =&gt; {(cat, [1, 2]), (dog, [1])}</a:t>
            </a:r>
          </a:p>
          <a:p>
            <a:endParaRPr lang="en-US" dirty="0"/>
          </a:p>
        </p:txBody>
      </p:sp>
      <p:sp>
        <p:nvSpPr>
          <p:cNvPr id="6" name="TextBox 5"/>
          <p:cNvSpPr txBox="1"/>
          <p:nvPr/>
        </p:nvSpPr>
        <p:spPr>
          <a:xfrm>
            <a:off x="6149626" y="4502154"/>
            <a:ext cx="5080000" cy="646331"/>
          </a:xfrm>
          <a:prstGeom prst="rect">
            <a:avLst/>
          </a:prstGeom>
          <a:noFill/>
        </p:spPr>
        <p:txBody>
          <a:bodyPr wrap="square" rtlCol="0">
            <a:spAutoFit/>
          </a:bodyPr>
          <a:lstStyle/>
          <a:p>
            <a:r>
              <a:rPr lang="en-US" dirty="0">
                <a:solidFill>
                  <a:srgbClr val="008040"/>
                </a:solidFill>
                <a:latin typeface="Lucida Console"/>
                <a:cs typeface="Lucida Console"/>
              </a:rPr>
              <a:t># =&gt; {(cat, 1), (cat, 2), (dog, 1)}</a:t>
            </a:r>
          </a:p>
          <a:p>
            <a:endParaRPr lang="en-US" dirty="0"/>
          </a:p>
        </p:txBody>
      </p:sp>
      <p:sp>
        <p:nvSpPr>
          <p:cNvPr id="7" name="Slide Number Placeholder 6"/>
          <p:cNvSpPr>
            <a:spLocks noGrp="1"/>
          </p:cNvSpPr>
          <p:nvPr>
            <p:ph type="sldNum" sz="quarter" idx="12"/>
          </p:nvPr>
        </p:nvSpPr>
        <p:spPr/>
        <p:txBody>
          <a:bodyPr/>
          <a:lstStyle/>
          <a:p>
            <a:fld id="{2D35D076-ABAC-4666-A3BF-A6446292C09D}" type="slidenum">
              <a:rPr lang="en-US" smtClean="0"/>
              <a:t>34</a:t>
            </a:fld>
            <a:endParaRPr lang="en-US"/>
          </a:p>
        </p:txBody>
      </p:sp>
    </p:spTree>
    <p:extLst>
      <p:ext uri="{BB962C8B-B14F-4D97-AF65-F5344CB8AC3E}">
        <p14:creationId xmlns:p14="http://schemas.microsoft.com/office/powerpoint/2010/main" val="40103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0" y="0"/>
            <a:ext cx="9875520" cy="1143000"/>
          </a:xfrm>
        </p:spPr>
        <p:txBody>
          <a:bodyPr>
            <a:normAutofit/>
          </a:bodyPr>
          <a:lstStyle/>
          <a:p>
            <a:r>
              <a:rPr lang="en-US" sz="6000" dirty="0"/>
              <a:t>Other Key-Value Operations</a:t>
            </a:r>
          </a:p>
        </p:txBody>
      </p:sp>
      <p:sp>
        <p:nvSpPr>
          <p:cNvPr id="3" name="Content Placeholder 2"/>
          <p:cNvSpPr>
            <a:spLocks noGrp="1"/>
          </p:cNvSpPr>
          <p:nvPr>
            <p:ph idx="1"/>
          </p:nvPr>
        </p:nvSpPr>
        <p:spPr>
          <a:xfrm>
            <a:off x="1158240" y="1143000"/>
            <a:ext cx="9982770" cy="4826561"/>
          </a:xfrm>
        </p:spPr>
        <p:txBody>
          <a:bodyPr>
            <a:noAutofit/>
          </a:bodyPr>
          <a:lstStyle/>
          <a:p>
            <a:pPr>
              <a:buClr>
                <a:schemeClr val="bg1">
                  <a:lumMod val="75000"/>
                </a:schemeClr>
              </a:buClr>
              <a:buFont typeface="Lucida Grande"/>
              <a:buChar char="&gt;"/>
            </a:pPr>
            <a:r>
              <a:rPr lang="en-US" sz="1920" dirty="0">
                <a:latin typeface="Lucida Console"/>
                <a:cs typeface="Lucida Console"/>
              </a:rPr>
              <a:t>visits = </a:t>
            </a:r>
            <a:r>
              <a:rPr lang="en-US" sz="1920" dirty="0" err="1">
                <a:latin typeface="Lucida Console"/>
                <a:cs typeface="Lucida Console"/>
              </a:rPr>
              <a:t>sc.parallelize</a:t>
            </a:r>
            <a:r>
              <a:rPr lang="en-US" sz="1920" dirty="0">
                <a:latin typeface="Lucida Console"/>
                <a:cs typeface="Lucida Console"/>
              </a:rPr>
              <a:t>([ (</a:t>
            </a:r>
            <a:r>
              <a:rPr lang="en-US" sz="1920" dirty="0">
                <a:solidFill>
                  <a:srgbClr val="000090"/>
                </a:solidFill>
                <a:latin typeface="Lucida Console"/>
                <a:cs typeface="Lucida Console"/>
              </a:rPr>
              <a:t>“index.html”</a:t>
            </a:r>
            <a:r>
              <a:rPr lang="en-US" sz="1920" dirty="0">
                <a:latin typeface="Lucida Console"/>
                <a:cs typeface="Lucida Console"/>
              </a:rPr>
              <a:t>,</a:t>
            </a:r>
            <a:r>
              <a:rPr lang="en-US" sz="1920" dirty="0">
                <a:solidFill>
                  <a:srgbClr val="000090"/>
                </a:solidFill>
                <a:latin typeface="Lucida Console"/>
                <a:cs typeface="Lucida Console"/>
              </a:rPr>
              <a:t> “1.2.3.4”</a:t>
            </a:r>
            <a:r>
              <a:rPr lang="en-US" sz="1920" dirty="0">
                <a:latin typeface="Lucida Console"/>
                <a:cs typeface="Lucida Console"/>
              </a:rPr>
              <a:t>),</a:t>
            </a:r>
            <a:br>
              <a:rPr lang="en-US" sz="1920" dirty="0">
                <a:latin typeface="Lucida Console"/>
                <a:cs typeface="Lucida Console"/>
              </a:rPr>
            </a:br>
            <a:r>
              <a:rPr lang="en-US" sz="1920" dirty="0">
                <a:latin typeface="Lucida Console"/>
                <a:cs typeface="Lucida Console"/>
              </a:rPr>
              <a:t>                          (</a:t>
            </a:r>
            <a:r>
              <a:rPr lang="en-US" sz="1920" dirty="0">
                <a:solidFill>
                  <a:srgbClr val="000090"/>
                </a:solidFill>
                <a:latin typeface="Lucida Console"/>
                <a:cs typeface="Lucida Console"/>
              </a:rPr>
              <a:t>“about.html”</a:t>
            </a:r>
            <a:r>
              <a:rPr lang="en-US" sz="1920" dirty="0">
                <a:solidFill>
                  <a:srgbClr val="000000"/>
                </a:solidFill>
                <a:latin typeface="Lucida Console"/>
                <a:cs typeface="Lucida Console"/>
              </a:rPr>
              <a:t>,</a:t>
            </a:r>
            <a:r>
              <a:rPr lang="en-US" sz="1920" dirty="0">
                <a:solidFill>
                  <a:srgbClr val="000090"/>
                </a:solidFill>
                <a:latin typeface="Lucida Console"/>
                <a:cs typeface="Lucida Console"/>
              </a:rPr>
              <a:t> “3.4.5.6”</a:t>
            </a:r>
            <a:r>
              <a:rPr lang="en-US" sz="1920" dirty="0">
                <a:latin typeface="Lucida Console"/>
                <a:cs typeface="Lucida Console"/>
              </a:rPr>
              <a:t>),</a:t>
            </a:r>
            <a:br>
              <a:rPr lang="en-US" sz="1920" dirty="0">
                <a:latin typeface="Lucida Console"/>
                <a:cs typeface="Lucida Console"/>
              </a:rPr>
            </a:br>
            <a:r>
              <a:rPr lang="en-US" sz="1920" dirty="0">
                <a:latin typeface="Lucida Console"/>
                <a:cs typeface="Lucida Console"/>
              </a:rPr>
              <a:t>                          (</a:t>
            </a:r>
            <a:r>
              <a:rPr lang="en-US" sz="1920" dirty="0">
                <a:solidFill>
                  <a:srgbClr val="000090"/>
                </a:solidFill>
                <a:latin typeface="Lucida Console"/>
                <a:cs typeface="Lucida Console"/>
              </a:rPr>
              <a:t>“index.html”</a:t>
            </a:r>
            <a:r>
              <a:rPr lang="en-US" sz="1920" dirty="0">
                <a:solidFill>
                  <a:srgbClr val="000000"/>
                </a:solidFill>
                <a:latin typeface="Lucida Console"/>
                <a:cs typeface="Lucida Console"/>
              </a:rPr>
              <a:t>,</a:t>
            </a:r>
            <a:r>
              <a:rPr lang="en-US" sz="1920" dirty="0">
                <a:solidFill>
                  <a:srgbClr val="000090"/>
                </a:solidFill>
                <a:latin typeface="Lucida Console"/>
                <a:cs typeface="Lucida Console"/>
              </a:rPr>
              <a:t> “1.3.3.1”</a:t>
            </a:r>
            <a:r>
              <a:rPr lang="en-US" sz="1920" dirty="0">
                <a:latin typeface="Lucida Console"/>
                <a:cs typeface="Lucida Console"/>
              </a:rPr>
              <a:t>) ])</a:t>
            </a:r>
          </a:p>
          <a:p>
            <a:pPr>
              <a:buClr>
                <a:schemeClr val="bg1">
                  <a:lumMod val="75000"/>
                </a:schemeClr>
              </a:buClr>
              <a:buFont typeface="Lucida Grande"/>
              <a:buChar char="&gt;"/>
            </a:pPr>
            <a:endParaRPr lang="en-US" sz="1920" dirty="0">
              <a:latin typeface="Lucida Console"/>
              <a:cs typeface="Lucida Console"/>
            </a:endParaRPr>
          </a:p>
          <a:p>
            <a:pPr>
              <a:buClr>
                <a:schemeClr val="bg1">
                  <a:lumMod val="75000"/>
                </a:schemeClr>
              </a:buClr>
              <a:buFont typeface="Lucida Grande"/>
              <a:buChar char="&gt;"/>
            </a:pPr>
            <a:r>
              <a:rPr lang="en-US" sz="1920" dirty="0" err="1">
                <a:latin typeface="Lucida Console"/>
                <a:cs typeface="Lucida Console"/>
              </a:rPr>
              <a:t>pageNames</a:t>
            </a:r>
            <a:r>
              <a:rPr lang="en-US" sz="1920" dirty="0">
                <a:latin typeface="Lucida Console"/>
                <a:cs typeface="Lucida Console"/>
              </a:rPr>
              <a:t> = </a:t>
            </a:r>
            <a:r>
              <a:rPr lang="en-US" sz="1920" dirty="0" err="1">
                <a:latin typeface="Lucida Console"/>
                <a:cs typeface="Lucida Console"/>
              </a:rPr>
              <a:t>sc.parallelize</a:t>
            </a:r>
            <a:r>
              <a:rPr lang="en-US" sz="1920" dirty="0">
                <a:latin typeface="Lucida Console"/>
                <a:cs typeface="Lucida Console"/>
              </a:rPr>
              <a:t>([ (</a:t>
            </a:r>
            <a:r>
              <a:rPr lang="en-US" sz="1920" dirty="0">
                <a:solidFill>
                  <a:srgbClr val="000090"/>
                </a:solidFill>
                <a:latin typeface="Lucida Console"/>
                <a:cs typeface="Lucida Console"/>
              </a:rPr>
              <a:t>“index.html”</a:t>
            </a:r>
            <a:r>
              <a:rPr lang="en-US" sz="1920" dirty="0">
                <a:latin typeface="Lucida Console"/>
                <a:cs typeface="Lucida Console"/>
              </a:rPr>
              <a:t>, </a:t>
            </a:r>
            <a:r>
              <a:rPr lang="en-US" sz="1920" dirty="0">
                <a:solidFill>
                  <a:srgbClr val="000090"/>
                </a:solidFill>
                <a:latin typeface="Lucida Console"/>
                <a:cs typeface="Lucida Console"/>
              </a:rPr>
              <a:t>“Home”</a:t>
            </a:r>
            <a:r>
              <a:rPr lang="en-US" sz="1920" dirty="0">
                <a:latin typeface="Lucida Console"/>
                <a:cs typeface="Lucida Console"/>
              </a:rPr>
              <a:t>),</a:t>
            </a:r>
            <a:br>
              <a:rPr lang="en-US" sz="1920" dirty="0">
                <a:latin typeface="Lucida Console"/>
                <a:cs typeface="Lucida Console"/>
              </a:rPr>
            </a:br>
            <a:r>
              <a:rPr lang="en-US" sz="1920" dirty="0">
                <a:latin typeface="Lucida Console"/>
                <a:cs typeface="Lucida Console"/>
              </a:rPr>
              <a:t>                             (</a:t>
            </a:r>
            <a:r>
              <a:rPr lang="en-US" sz="1920" dirty="0">
                <a:solidFill>
                  <a:srgbClr val="000090"/>
                </a:solidFill>
                <a:latin typeface="Lucida Console"/>
                <a:cs typeface="Lucida Console"/>
              </a:rPr>
              <a:t>“about.html”</a:t>
            </a:r>
            <a:r>
              <a:rPr lang="en-US" sz="1920" dirty="0">
                <a:latin typeface="Lucida Console"/>
                <a:cs typeface="Lucida Console"/>
              </a:rPr>
              <a:t>, </a:t>
            </a:r>
            <a:r>
              <a:rPr lang="en-US" sz="1920" dirty="0">
                <a:solidFill>
                  <a:srgbClr val="000090"/>
                </a:solidFill>
                <a:latin typeface="Lucida Console"/>
                <a:cs typeface="Lucida Console"/>
              </a:rPr>
              <a:t>“About”</a:t>
            </a:r>
            <a:r>
              <a:rPr lang="en-US" sz="1920" dirty="0">
                <a:latin typeface="Lucida Console"/>
                <a:cs typeface="Lucida Console"/>
              </a:rPr>
              <a:t>),                          					</a:t>
            </a:r>
            <a:r>
              <a:rPr lang="en-US" sz="1920" dirty="0">
                <a:solidFill>
                  <a:srgbClr val="000090"/>
                </a:solidFill>
                <a:latin typeface="Lucida Console"/>
                <a:cs typeface="Lucida Console"/>
              </a:rPr>
              <a:t>(“contact.html”, “Contact”</a:t>
            </a:r>
            <a:r>
              <a:rPr lang="en-US" sz="1920" dirty="0">
                <a:latin typeface="Lucida Console"/>
                <a:cs typeface="Lucida Console"/>
              </a:rPr>
              <a:t>)</a:t>
            </a:r>
            <a:r>
              <a:rPr lang="en-US" sz="1920" dirty="0">
                <a:solidFill>
                  <a:srgbClr val="000090"/>
                </a:solidFill>
                <a:latin typeface="Lucida Console"/>
                <a:cs typeface="Lucida Console"/>
              </a:rPr>
              <a:t> ])</a:t>
            </a:r>
          </a:p>
          <a:p>
            <a:pPr>
              <a:buClr>
                <a:schemeClr val="bg1">
                  <a:lumMod val="75000"/>
                </a:schemeClr>
              </a:buClr>
              <a:buFont typeface="Lucida Grande"/>
              <a:buChar char="&gt;"/>
            </a:pPr>
            <a:r>
              <a:rPr lang="en-US" sz="1920" dirty="0" err="1">
                <a:latin typeface="Lucida Console"/>
                <a:cs typeface="Lucida Console"/>
              </a:rPr>
              <a:t>visits.</a:t>
            </a:r>
            <a:r>
              <a:rPr lang="en-US" sz="1920" dirty="0" err="1">
                <a:solidFill>
                  <a:srgbClr val="3366FF"/>
                </a:solidFill>
                <a:latin typeface="Lucida Console"/>
                <a:cs typeface="Lucida Console"/>
              </a:rPr>
              <a:t>join</a:t>
            </a:r>
            <a:r>
              <a:rPr lang="en-US" sz="1920" dirty="0">
                <a:latin typeface="Lucida Console"/>
                <a:cs typeface="Lucida Console"/>
              </a:rPr>
              <a:t>(</a:t>
            </a:r>
            <a:r>
              <a:rPr lang="en-US" sz="1920" dirty="0" err="1">
                <a:latin typeface="Lucida Console"/>
                <a:cs typeface="Lucida Console"/>
              </a:rPr>
              <a:t>pageNames</a:t>
            </a:r>
            <a:r>
              <a:rPr lang="en-US" sz="1920" dirty="0">
                <a:latin typeface="Lucida Console"/>
                <a:cs typeface="Lucida Console"/>
              </a:rPr>
              <a:t>) </a:t>
            </a:r>
            <a:br>
              <a:rPr lang="en-US" sz="1920" dirty="0">
                <a:solidFill>
                  <a:srgbClr val="008040"/>
                </a:solidFill>
                <a:latin typeface="Lucida Console"/>
                <a:cs typeface="Lucida Console"/>
              </a:rPr>
            </a:br>
            <a:r>
              <a:rPr lang="en-US" sz="1920" dirty="0">
                <a:solidFill>
                  <a:srgbClr val="008040"/>
                </a:solidFill>
                <a:latin typeface="Lucida Console"/>
                <a:cs typeface="Lucida Console"/>
              </a:rPr>
              <a:t># (“index.html”, (“1.2.3.4”, “Home”))</a:t>
            </a:r>
            <a:br>
              <a:rPr lang="en-US" sz="1920" dirty="0">
                <a:solidFill>
                  <a:srgbClr val="008040"/>
                </a:solidFill>
                <a:latin typeface="Lucida Console"/>
                <a:cs typeface="Lucida Console"/>
              </a:rPr>
            </a:br>
            <a:r>
              <a:rPr lang="en-US" sz="1920" dirty="0">
                <a:solidFill>
                  <a:srgbClr val="008040"/>
                </a:solidFill>
                <a:latin typeface="Lucida Console"/>
                <a:cs typeface="Lucida Console"/>
              </a:rPr>
              <a:t># (“index.html”, (“1.3.3.1”, “Home”))</a:t>
            </a:r>
            <a:br>
              <a:rPr lang="en-US" sz="1920" dirty="0">
                <a:solidFill>
                  <a:srgbClr val="008040"/>
                </a:solidFill>
                <a:latin typeface="Lucida Console"/>
                <a:cs typeface="Lucida Console"/>
              </a:rPr>
            </a:br>
            <a:r>
              <a:rPr lang="en-US" sz="1920" dirty="0">
                <a:solidFill>
                  <a:srgbClr val="008040"/>
                </a:solidFill>
                <a:latin typeface="Lucida Console"/>
                <a:cs typeface="Lucida Console"/>
              </a:rPr>
              <a:t># (“about.html”, (“3.4.5.6”, “About”))</a:t>
            </a:r>
          </a:p>
          <a:p>
            <a:pPr>
              <a:buClr>
                <a:schemeClr val="bg1">
                  <a:lumMod val="75000"/>
                </a:schemeClr>
              </a:buClr>
              <a:buFont typeface="Lucida Grande"/>
              <a:buChar char="&gt;"/>
            </a:pPr>
            <a:endParaRPr lang="en-US" sz="1920" dirty="0">
              <a:latin typeface="Lucida Console"/>
              <a:cs typeface="Lucida Console"/>
            </a:endParaRPr>
          </a:p>
          <a:p>
            <a:pPr>
              <a:buClr>
                <a:schemeClr val="bg1">
                  <a:lumMod val="75000"/>
                </a:schemeClr>
              </a:buClr>
              <a:buFont typeface="Lucida Grande"/>
              <a:buChar char="&gt;"/>
            </a:pPr>
            <a:r>
              <a:rPr lang="en-US" sz="1920" dirty="0" err="1">
                <a:latin typeface="Lucida Console"/>
                <a:cs typeface="Lucida Console"/>
              </a:rPr>
              <a:t>visits.</a:t>
            </a:r>
            <a:r>
              <a:rPr lang="en-US" sz="1920" dirty="0" err="1">
                <a:solidFill>
                  <a:srgbClr val="3366FF"/>
                </a:solidFill>
                <a:latin typeface="Lucida Console"/>
                <a:cs typeface="Lucida Console"/>
              </a:rPr>
              <a:t>cogroup</a:t>
            </a:r>
            <a:r>
              <a:rPr lang="en-US" sz="1920" dirty="0">
                <a:latin typeface="Lucida Console"/>
                <a:cs typeface="Lucida Console"/>
              </a:rPr>
              <a:t>(</a:t>
            </a:r>
            <a:r>
              <a:rPr lang="en-US" sz="1920" dirty="0" err="1">
                <a:latin typeface="Lucida Console"/>
                <a:cs typeface="Lucida Console"/>
              </a:rPr>
              <a:t>pageNames</a:t>
            </a:r>
            <a:r>
              <a:rPr lang="en-US" sz="1920" dirty="0">
                <a:latin typeface="Lucida Console"/>
                <a:cs typeface="Lucida Console"/>
              </a:rPr>
              <a:t>) </a:t>
            </a:r>
            <a:br>
              <a:rPr lang="en-US" sz="1920" dirty="0">
                <a:solidFill>
                  <a:srgbClr val="008040"/>
                </a:solidFill>
                <a:latin typeface="Lucida Console"/>
                <a:cs typeface="Lucida Console"/>
              </a:rPr>
            </a:br>
            <a:r>
              <a:rPr lang="en-US" sz="1920" dirty="0">
                <a:solidFill>
                  <a:srgbClr val="008040"/>
                </a:solidFill>
                <a:latin typeface="Lucida Console"/>
                <a:cs typeface="Lucida Console"/>
              </a:rPr>
              <a:t># (“</a:t>
            </a:r>
            <a:r>
              <a:rPr lang="en-US" sz="1920" dirty="0" err="1">
                <a:solidFill>
                  <a:srgbClr val="008040"/>
                </a:solidFill>
                <a:latin typeface="Lucida Console"/>
                <a:cs typeface="Lucida Console"/>
              </a:rPr>
              <a:t>index.html</a:t>
            </a:r>
            <a:r>
              <a:rPr lang="en-US" sz="1920" dirty="0">
                <a:solidFill>
                  <a:srgbClr val="008040"/>
                </a:solidFill>
                <a:latin typeface="Lucida Console"/>
                <a:cs typeface="Lucida Console"/>
              </a:rPr>
              <a:t>”, ([“1.2.3.4”, “1.3.3.1”], [“Home”]))</a:t>
            </a:r>
            <a:br>
              <a:rPr lang="en-US" sz="1920" dirty="0">
                <a:solidFill>
                  <a:srgbClr val="008040"/>
                </a:solidFill>
                <a:latin typeface="Lucida Console"/>
                <a:cs typeface="Lucida Console"/>
              </a:rPr>
            </a:br>
            <a:r>
              <a:rPr lang="en-US" sz="1920" dirty="0">
                <a:solidFill>
                  <a:srgbClr val="008040"/>
                </a:solidFill>
                <a:latin typeface="Lucida Console"/>
                <a:cs typeface="Lucida Console"/>
              </a:rPr>
              <a:t># (“</a:t>
            </a:r>
            <a:r>
              <a:rPr lang="en-US" sz="1920" dirty="0" err="1">
                <a:solidFill>
                  <a:srgbClr val="008040"/>
                </a:solidFill>
                <a:latin typeface="Lucida Console"/>
                <a:cs typeface="Lucida Console"/>
              </a:rPr>
              <a:t>about.html</a:t>
            </a:r>
            <a:r>
              <a:rPr lang="en-US" sz="1920" dirty="0">
                <a:solidFill>
                  <a:srgbClr val="008040"/>
                </a:solidFill>
                <a:latin typeface="Lucida Console"/>
                <a:cs typeface="Lucida Console"/>
              </a:rPr>
              <a:t>”, ([“3.4.5.6”], [“About”]))</a:t>
            </a:r>
          </a:p>
        </p:txBody>
      </p:sp>
      <p:sp>
        <p:nvSpPr>
          <p:cNvPr id="4" name="Slide Number Placeholder 3"/>
          <p:cNvSpPr>
            <a:spLocks noGrp="1"/>
          </p:cNvSpPr>
          <p:nvPr>
            <p:ph type="sldNum" sz="quarter" idx="12"/>
          </p:nvPr>
        </p:nvSpPr>
        <p:spPr/>
        <p:txBody>
          <a:bodyPr/>
          <a:lstStyle/>
          <a:p>
            <a:fld id="{2D35D076-ABAC-4666-A3BF-A6446292C09D}" type="slidenum">
              <a:rPr lang="en-US" smtClean="0"/>
              <a:t>35</a:t>
            </a:fld>
            <a:endParaRPr lang="en-US"/>
          </a:p>
        </p:txBody>
      </p:sp>
    </p:spTree>
    <p:extLst>
      <p:ext uri="{BB962C8B-B14F-4D97-AF65-F5344CB8AC3E}">
        <p14:creationId xmlns:p14="http://schemas.microsoft.com/office/powerpoint/2010/main" val="1506506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Key-Value Operations</a:t>
            </a:r>
          </a:p>
        </p:txBody>
      </p:sp>
      <p:sp>
        <p:nvSpPr>
          <p:cNvPr id="3" name="Content Placeholder 2"/>
          <p:cNvSpPr>
            <a:spLocks noGrp="1"/>
          </p:cNvSpPr>
          <p:nvPr>
            <p:ph idx="1"/>
          </p:nvPr>
        </p:nvSpPr>
        <p:spPr/>
        <p:txBody>
          <a:bodyPr>
            <a:normAutofit/>
          </a:bodyPr>
          <a:lstStyle/>
          <a:p>
            <a:pPr marL="0" indent="0">
              <a:buNone/>
            </a:pPr>
            <a:r>
              <a:rPr lang="en-US" sz="2400" dirty="0" err="1">
                <a:latin typeface="Consolas" panose="020B0609020204030204" pitchFamily="49" charset="0"/>
                <a:cs typeface="Consolas" panose="020B0609020204030204" pitchFamily="49" charset="0"/>
              </a:rPr>
              <a:t>rdd</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sc.parallelize</a:t>
            </a:r>
            <a:r>
              <a:rPr lang="en-US" sz="2400" dirty="0">
                <a:latin typeface="Consolas" panose="020B0609020204030204" pitchFamily="49" charset="0"/>
                <a:cs typeface="Consolas" panose="020B0609020204030204" pitchFamily="49" charset="0"/>
              </a:rPr>
              <a:t>([("a", 1), ("b", 1), ("a", 1)])</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err="1">
                <a:latin typeface="Consolas" panose="020B0609020204030204" pitchFamily="49" charset="0"/>
                <a:cs typeface="Consolas" panose="020B0609020204030204" pitchFamily="49" charset="0"/>
              </a:rPr>
              <a:t>rdd.groupByKey</a:t>
            </a:r>
            <a:r>
              <a:rPr lang="en-US" sz="2400" dirty="0">
                <a:latin typeface="Consolas" panose="020B0609020204030204" pitchFamily="49" charset="0"/>
                <a:cs typeface="Consolas" panose="020B0609020204030204" pitchFamily="49" charset="0"/>
              </a:rPr>
              <a:t>().</a:t>
            </a:r>
            <a:r>
              <a:rPr lang="en-US" sz="2400" b="1" dirty="0" err="1">
                <a:solidFill>
                  <a:schemeClr val="accent1"/>
                </a:solidFill>
                <a:latin typeface="Consolas" panose="020B0609020204030204" pitchFamily="49" charset="0"/>
                <a:cs typeface="Consolas" panose="020B0609020204030204" pitchFamily="49" charset="0"/>
              </a:rPr>
              <a:t>mapValues</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).collect()</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b="1" dirty="0">
                <a:latin typeface="Consolas" panose="020B0609020204030204" pitchFamily="49" charset="0"/>
                <a:cs typeface="Consolas" panose="020B0609020204030204" pitchFamily="49" charset="0"/>
              </a:rPr>
              <a:t>[('a', 2), ('b', 1)]</a:t>
            </a:r>
          </a:p>
          <a:p>
            <a:endParaRPr lang="en-US" sz="2400" dirty="0">
              <a:latin typeface="Consolas" panose="020B0609020204030204" pitchFamily="49" charset="0"/>
              <a:cs typeface="Consolas" panose="020B0609020204030204" pitchFamily="49" charset="0"/>
            </a:endParaRPr>
          </a:p>
          <a:p>
            <a:pPr marL="0" indent="0">
              <a:buNone/>
            </a:pPr>
            <a:r>
              <a:rPr lang="en-US" sz="2400" dirty="0" err="1">
                <a:latin typeface="Consolas" panose="020B0609020204030204" pitchFamily="49" charset="0"/>
                <a:cs typeface="Consolas" panose="020B0609020204030204" pitchFamily="49" charset="0"/>
              </a:rPr>
              <a:t>rdd.groupByKey</a:t>
            </a:r>
            <a:r>
              <a:rPr lang="en-US" sz="2400" dirty="0">
                <a:latin typeface="Consolas" panose="020B0609020204030204" pitchFamily="49" charset="0"/>
                <a:cs typeface="Consolas" panose="020B0609020204030204" pitchFamily="49" charset="0"/>
              </a:rPr>
              <a:t>().</a:t>
            </a:r>
            <a:r>
              <a:rPr lang="en-US" sz="2400" b="1" dirty="0" err="1">
                <a:solidFill>
                  <a:schemeClr val="accent1"/>
                </a:solidFill>
                <a:latin typeface="Consolas" panose="020B0609020204030204" pitchFamily="49" charset="0"/>
                <a:cs typeface="Consolas" panose="020B0609020204030204" pitchFamily="49" charset="0"/>
              </a:rPr>
              <a:t>mapValues</a:t>
            </a:r>
            <a:r>
              <a:rPr lang="en-US" sz="2400" dirty="0">
                <a:latin typeface="Consolas" panose="020B0609020204030204" pitchFamily="49" charset="0"/>
                <a:cs typeface="Consolas" panose="020B0609020204030204" pitchFamily="49" charset="0"/>
              </a:rPr>
              <a:t>(list).collect()</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b="1" dirty="0">
                <a:latin typeface="Consolas" panose="020B0609020204030204" pitchFamily="49" charset="0"/>
                <a:cs typeface="Consolas" panose="020B0609020204030204" pitchFamily="49" charset="0"/>
              </a:rPr>
              <a:t>[('a', [1, 1]), ('b', [1])]</a:t>
            </a:r>
          </a:p>
        </p:txBody>
      </p:sp>
      <p:sp>
        <p:nvSpPr>
          <p:cNvPr id="4" name="Slide Number Placeholder 3"/>
          <p:cNvSpPr>
            <a:spLocks noGrp="1"/>
          </p:cNvSpPr>
          <p:nvPr>
            <p:ph type="sldNum" sz="quarter" idx="12"/>
          </p:nvPr>
        </p:nvSpPr>
        <p:spPr/>
        <p:txBody>
          <a:bodyPr/>
          <a:lstStyle/>
          <a:p>
            <a:fld id="{2D35D076-ABAC-4666-A3BF-A6446292C09D}" type="slidenum">
              <a:rPr lang="en-US" smtClean="0"/>
              <a:t>36</a:t>
            </a:fld>
            <a:endParaRPr lang="en-US"/>
          </a:p>
        </p:txBody>
      </p:sp>
    </p:spTree>
    <p:extLst>
      <p:ext uri="{BB962C8B-B14F-4D97-AF65-F5344CB8AC3E}">
        <p14:creationId xmlns:p14="http://schemas.microsoft.com/office/powerpoint/2010/main" val="299142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 y="0"/>
            <a:ext cx="10515600" cy="1325563"/>
          </a:xfrm>
        </p:spPr>
        <p:txBody>
          <a:bodyPr/>
          <a:lstStyle/>
          <a:p>
            <a:r>
              <a:rPr lang="en-US" b="1" dirty="0"/>
              <a:t>Basic Transformations Summary</a:t>
            </a:r>
          </a:p>
        </p:txBody>
      </p:sp>
      <p:sp>
        <p:nvSpPr>
          <p:cNvPr id="3" name="Content Placeholder 2"/>
          <p:cNvSpPr>
            <a:spLocks noGrp="1"/>
          </p:cNvSpPr>
          <p:nvPr>
            <p:ph idx="1"/>
          </p:nvPr>
        </p:nvSpPr>
        <p:spPr>
          <a:xfrm>
            <a:off x="767262" y="1690688"/>
            <a:ext cx="10745068" cy="4578131"/>
          </a:xfrm>
        </p:spPr>
        <p:txBody>
          <a:bodyPr>
            <a:normAutofit/>
          </a:bodyPr>
          <a:lstStyle/>
          <a:p>
            <a:pPr>
              <a:spcBef>
                <a:spcPts val="0"/>
              </a:spcBef>
              <a:buClr>
                <a:schemeClr val="bg1">
                  <a:lumMod val="75000"/>
                </a:schemeClr>
              </a:buClr>
              <a:buFont typeface="Lucida Grande"/>
              <a:buChar char="&gt;"/>
            </a:pPr>
            <a:r>
              <a:rPr lang="en-US" sz="2520" dirty="0" err="1">
                <a:latin typeface="Lucida Console"/>
                <a:cs typeface="Lucida Console"/>
              </a:rPr>
              <a:t>nums</a:t>
            </a:r>
            <a:r>
              <a:rPr lang="en-US" sz="2520" dirty="0">
                <a:latin typeface="Lucida Console"/>
                <a:cs typeface="Lucida Console"/>
              </a:rPr>
              <a:t> = </a:t>
            </a:r>
            <a:r>
              <a:rPr lang="en-US" sz="2520" dirty="0" err="1">
                <a:latin typeface="Lucida Console"/>
                <a:cs typeface="Lucida Console"/>
              </a:rPr>
              <a:t>sc.parallelize</a:t>
            </a:r>
            <a:r>
              <a:rPr lang="en-US" sz="2520" dirty="0">
                <a:latin typeface="Lucida Console"/>
                <a:cs typeface="Lucida Console"/>
              </a:rPr>
              <a:t>([1, 2, 3])</a:t>
            </a:r>
            <a:br>
              <a:rPr lang="en-US" sz="2520" dirty="0">
                <a:latin typeface="Lucida Console"/>
                <a:cs typeface="Lucida Console"/>
              </a:rPr>
            </a:br>
            <a:endParaRPr lang="en-US" sz="2520" dirty="0">
              <a:latin typeface="Lucida Console"/>
              <a:cs typeface="Lucida Console"/>
            </a:endParaRPr>
          </a:p>
          <a:p>
            <a:pPr marL="0" indent="0">
              <a:spcBef>
                <a:spcPts val="0"/>
              </a:spcBef>
              <a:buClr>
                <a:schemeClr val="bg1">
                  <a:lumMod val="75000"/>
                </a:schemeClr>
              </a:buClr>
              <a:buNone/>
            </a:pPr>
            <a:r>
              <a:rPr lang="en-US" sz="2520" dirty="0">
                <a:solidFill>
                  <a:srgbClr val="008040"/>
                </a:solidFill>
                <a:latin typeface="Lucida Console"/>
                <a:cs typeface="Lucida Console"/>
              </a:rPr>
              <a:t># Pass each element through a function</a:t>
            </a:r>
          </a:p>
          <a:p>
            <a:pPr>
              <a:spcBef>
                <a:spcPts val="0"/>
              </a:spcBef>
              <a:buClr>
                <a:schemeClr val="bg1">
                  <a:lumMod val="75000"/>
                </a:schemeClr>
              </a:buClr>
              <a:buFont typeface="Lucida Grande"/>
              <a:buChar char="&gt;"/>
            </a:pPr>
            <a:r>
              <a:rPr lang="en-US" sz="2520" dirty="0">
                <a:latin typeface="Lucida Console"/>
                <a:cs typeface="Lucida Console"/>
              </a:rPr>
              <a:t>squares = </a:t>
            </a:r>
            <a:r>
              <a:rPr lang="en-US" sz="2520" dirty="0" err="1">
                <a:latin typeface="Lucida Console"/>
                <a:cs typeface="Lucida Console"/>
              </a:rPr>
              <a:t>nums.</a:t>
            </a:r>
            <a:r>
              <a:rPr lang="en-US" sz="2520" dirty="0" err="1">
                <a:solidFill>
                  <a:srgbClr val="3366FF"/>
                </a:solidFill>
                <a:latin typeface="Lucida Console"/>
                <a:cs typeface="Lucida Console"/>
              </a:rPr>
              <a:t>map</a:t>
            </a:r>
            <a:r>
              <a:rPr lang="en-US" sz="2520" dirty="0">
                <a:latin typeface="Lucida Console"/>
                <a:cs typeface="Lucida Console"/>
              </a:rPr>
              <a:t>(</a:t>
            </a:r>
            <a:r>
              <a:rPr lang="en-US" sz="2520" dirty="0">
                <a:solidFill>
                  <a:srgbClr val="FF0080"/>
                </a:solidFill>
                <a:latin typeface="Lucida Console"/>
                <a:cs typeface="Lucida Console"/>
              </a:rPr>
              <a:t>lambda x: x*x</a:t>
            </a:r>
            <a:r>
              <a:rPr lang="en-US" sz="2520" dirty="0">
                <a:latin typeface="Lucida Console"/>
                <a:cs typeface="Lucida Console"/>
              </a:rPr>
              <a:t>)  </a:t>
            </a:r>
            <a:endParaRPr lang="en-US" sz="2520" dirty="0">
              <a:solidFill>
                <a:srgbClr val="008040"/>
              </a:solidFill>
              <a:latin typeface="Lucida Console"/>
              <a:cs typeface="Lucida Console"/>
            </a:endParaRPr>
          </a:p>
          <a:p>
            <a:pPr>
              <a:spcBef>
                <a:spcPts val="0"/>
              </a:spcBef>
              <a:buClr>
                <a:schemeClr val="bg1">
                  <a:lumMod val="75000"/>
                </a:schemeClr>
              </a:buClr>
              <a:buFont typeface="Lucida Grande"/>
              <a:buChar char="&gt;"/>
            </a:pPr>
            <a:endParaRPr lang="en-US" sz="2520" dirty="0">
              <a:latin typeface="Lucida Console"/>
              <a:cs typeface="Lucida Console"/>
            </a:endParaRPr>
          </a:p>
          <a:p>
            <a:pPr marL="0" indent="0">
              <a:spcBef>
                <a:spcPts val="0"/>
              </a:spcBef>
              <a:buClr>
                <a:schemeClr val="bg1">
                  <a:lumMod val="75000"/>
                </a:schemeClr>
              </a:buClr>
              <a:buNone/>
            </a:pPr>
            <a:r>
              <a:rPr lang="en-US" sz="2520" dirty="0">
                <a:solidFill>
                  <a:srgbClr val="008040"/>
                </a:solidFill>
                <a:latin typeface="Lucida Console"/>
                <a:cs typeface="Lucida Console"/>
              </a:rPr>
              <a:t># Keep elements passing a predicate</a:t>
            </a:r>
            <a:endParaRPr lang="en-US" sz="2520" dirty="0">
              <a:latin typeface="Lucida Console"/>
              <a:cs typeface="Lucida Console"/>
            </a:endParaRPr>
          </a:p>
          <a:p>
            <a:pPr>
              <a:spcBef>
                <a:spcPts val="0"/>
              </a:spcBef>
              <a:buClr>
                <a:schemeClr val="bg1">
                  <a:lumMod val="75000"/>
                </a:schemeClr>
              </a:buClr>
              <a:buFont typeface="Lucida Grande"/>
              <a:buChar char="&gt;"/>
            </a:pPr>
            <a:r>
              <a:rPr lang="en-US" sz="2520" dirty="0">
                <a:latin typeface="Lucida Console"/>
                <a:cs typeface="Lucida Console"/>
              </a:rPr>
              <a:t>even = </a:t>
            </a:r>
            <a:r>
              <a:rPr lang="en-US" sz="2520" dirty="0" err="1">
                <a:latin typeface="Lucida Console"/>
                <a:cs typeface="Lucida Console"/>
              </a:rPr>
              <a:t>squares.</a:t>
            </a:r>
            <a:r>
              <a:rPr lang="en-US" sz="2520" dirty="0" err="1">
                <a:solidFill>
                  <a:srgbClr val="3366FF"/>
                </a:solidFill>
                <a:latin typeface="Lucida Console"/>
                <a:cs typeface="Lucida Console"/>
              </a:rPr>
              <a:t>filter</a:t>
            </a:r>
            <a:r>
              <a:rPr lang="en-US" sz="2520" dirty="0">
                <a:latin typeface="Lucida Console"/>
                <a:cs typeface="Lucida Console"/>
              </a:rPr>
              <a:t>(</a:t>
            </a:r>
            <a:r>
              <a:rPr lang="en-US" sz="2520" dirty="0">
                <a:solidFill>
                  <a:srgbClr val="FF0080"/>
                </a:solidFill>
                <a:latin typeface="Lucida Console"/>
                <a:cs typeface="Lucida Console"/>
              </a:rPr>
              <a:t>lambda x: x % 2 == 0</a:t>
            </a:r>
            <a:r>
              <a:rPr lang="en-US" sz="2520" dirty="0">
                <a:latin typeface="Lucida Console"/>
                <a:cs typeface="Lucida Console"/>
              </a:rPr>
              <a:t>)</a:t>
            </a:r>
            <a:endParaRPr lang="en-US" sz="2520" dirty="0">
              <a:solidFill>
                <a:srgbClr val="008040"/>
              </a:solidFill>
              <a:latin typeface="Lucida Console"/>
              <a:cs typeface="Lucida Console"/>
            </a:endParaRPr>
          </a:p>
          <a:p>
            <a:pPr>
              <a:spcBef>
                <a:spcPts val="0"/>
              </a:spcBef>
              <a:buClr>
                <a:schemeClr val="bg1">
                  <a:lumMod val="75000"/>
                </a:schemeClr>
              </a:buClr>
              <a:buFont typeface="Lucida Grande"/>
              <a:buChar char="&gt;"/>
            </a:pPr>
            <a:endParaRPr lang="en-US" sz="2520" dirty="0">
              <a:solidFill>
                <a:srgbClr val="008040"/>
              </a:solidFill>
              <a:latin typeface="Lucida Console"/>
              <a:cs typeface="Lucida Console"/>
            </a:endParaRPr>
          </a:p>
          <a:p>
            <a:pPr marL="0" indent="0">
              <a:spcBef>
                <a:spcPts val="0"/>
              </a:spcBef>
              <a:buClr>
                <a:schemeClr val="bg1">
                  <a:lumMod val="75000"/>
                </a:schemeClr>
              </a:buClr>
              <a:buNone/>
            </a:pPr>
            <a:r>
              <a:rPr lang="en-US" sz="2520" dirty="0">
                <a:solidFill>
                  <a:srgbClr val="008040"/>
                </a:solidFill>
                <a:latin typeface="Lucida Console"/>
                <a:cs typeface="Lucida Console"/>
              </a:rPr>
              <a:t># Map each element to zero or more others</a:t>
            </a:r>
          </a:p>
          <a:p>
            <a:pPr>
              <a:spcBef>
                <a:spcPts val="0"/>
              </a:spcBef>
              <a:buClr>
                <a:schemeClr val="bg1">
                  <a:lumMod val="75000"/>
                </a:schemeClr>
              </a:buClr>
              <a:buFont typeface="Lucida Grande"/>
              <a:buChar char="&gt;"/>
            </a:pPr>
            <a:r>
              <a:rPr lang="en-US" sz="2520" dirty="0" err="1">
                <a:latin typeface="Lucida Console"/>
                <a:cs typeface="Lucida Console"/>
              </a:rPr>
              <a:t>nums.</a:t>
            </a:r>
            <a:r>
              <a:rPr lang="en-US" sz="2520" dirty="0" err="1">
                <a:solidFill>
                  <a:srgbClr val="3366FF"/>
                </a:solidFill>
                <a:latin typeface="Lucida Console"/>
                <a:cs typeface="Lucida Console"/>
              </a:rPr>
              <a:t>flatMap</a:t>
            </a:r>
            <a:r>
              <a:rPr lang="en-US" sz="2520" dirty="0">
                <a:latin typeface="Lucida Console"/>
                <a:cs typeface="Lucida Console"/>
              </a:rPr>
              <a:t>(</a:t>
            </a:r>
            <a:r>
              <a:rPr lang="en-US" sz="2520" dirty="0">
                <a:solidFill>
                  <a:srgbClr val="FF0080"/>
                </a:solidFill>
                <a:latin typeface="Lucida Console"/>
                <a:cs typeface="Lucida Console"/>
              </a:rPr>
              <a:t>lambda x: range(x)</a:t>
            </a:r>
            <a:r>
              <a:rPr lang="en-US" sz="2520" dirty="0">
                <a:latin typeface="Lucida Console"/>
                <a:cs typeface="Lucida Console"/>
              </a:rPr>
              <a:t>)</a:t>
            </a:r>
          </a:p>
          <a:p>
            <a:pPr lvl="1">
              <a:spcBef>
                <a:spcPts val="0"/>
              </a:spcBef>
              <a:buClr>
                <a:schemeClr val="bg1">
                  <a:lumMod val="75000"/>
                </a:schemeClr>
              </a:buClr>
              <a:buFont typeface="Lucida Grande"/>
              <a:buChar char="&gt;"/>
            </a:pPr>
            <a:r>
              <a:rPr lang="en-US" sz="2040" dirty="0">
                <a:solidFill>
                  <a:srgbClr val="008040"/>
                </a:solidFill>
                <a:latin typeface="Lucida Console"/>
                <a:cs typeface="Lucida Console"/>
              </a:rPr>
              <a:t># =&gt; {0, 0, 1, 0, 1, 2}</a:t>
            </a:r>
          </a:p>
        </p:txBody>
      </p:sp>
      <p:sp>
        <p:nvSpPr>
          <p:cNvPr id="4" name="Rectangular Callout 3"/>
          <p:cNvSpPr/>
          <p:nvPr/>
        </p:nvSpPr>
        <p:spPr>
          <a:xfrm>
            <a:off x="7955702" y="5927862"/>
            <a:ext cx="3556628" cy="735490"/>
          </a:xfrm>
          <a:prstGeom prst="wedgeRectCallout">
            <a:avLst>
              <a:gd name="adj1" fmla="val -43644"/>
              <a:gd name="adj2" fmla="val -132789"/>
            </a:avLst>
          </a:prstGeom>
          <a:solidFill>
            <a:schemeClr val="bg1">
              <a:lumMod val="75000"/>
            </a:schemeClr>
          </a:solidFill>
          <a:ln>
            <a:noFill/>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520" dirty="0">
                <a:solidFill>
                  <a:srgbClr val="FF6600"/>
                </a:solidFill>
              </a:rPr>
              <a:t>Range object (sequence of numbers 0, 1, …, x-1)</a:t>
            </a:r>
          </a:p>
        </p:txBody>
      </p:sp>
      <p:sp>
        <p:nvSpPr>
          <p:cNvPr id="6" name="Slide Number Placeholder 5"/>
          <p:cNvSpPr>
            <a:spLocks noGrp="1"/>
          </p:cNvSpPr>
          <p:nvPr>
            <p:ph type="sldNum" sz="quarter" idx="12"/>
          </p:nvPr>
        </p:nvSpPr>
        <p:spPr/>
        <p:txBody>
          <a:bodyPr/>
          <a:lstStyle/>
          <a:p>
            <a:fld id="{2D35D076-ABAC-4666-A3BF-A6446292C09D}" type="slidenum">
              <a:rPr lang="en-US" smtClean="0"/>
              <a:t>37</a:t>
            </a:fld>
            <a:endParaRPr lang="en-US"/>
          </a:p>
        </p:txBody>
      </p:sp>
      <p:sp>
        <p:nvSpPr>
          <p:cNvPr id="7" name="TextBox 6"/>
          <p:cNvSpPr txBox="1"/>
          <p:nvPr/>
        </p:nvSpPr>
        <p:spPr>
          <a:xfrm>
            <a:off x="8610600" y="655320"/>
            <a:ext cx="3794760" cy="707886"/>
          </a:xfrm>
          <a:prstGeom prst="rect">
            <a:avLst/>
          </a:prstGeom>
          <a:noFill/>
        </p:spPr>
        <p:txBody>
          <a:bodyPr wrap="square" rtlCol="0">
            <a:spAutoFit/>
          </a:bodyPr>
          <a:lstStyle/>
          <a:p>
            <a:r>
              <a:rPr lang="en-US" sz="2000" dirty="0">
                <a:solidFill>
                  <a:srgbClr val="FF6600"/>
                </a:solidFill>
              </a:rPr>
              <a:t>A </a:t>
            </a:r>
            <a:r>
              <a:rPr lang="en-US" sz="2000" dirty="0" err="1">
                <a:solidFill>
                  <a:srgbClr val="FF6600"/>
                </a:solidFill>
              </a:rPr>
              <a:t>SparkContext</a:t>
            </a:r>
            <a:r>
              <a:rPr lang="en-US" sz="2000" dirty="0">
                <a:solidFill>
                  <a:srgbClr val="FF6600"/>
                </a:solidFill>
              </a:rPr>
              <a:t> represents the connection to a Spark cluster,</a:t>
            </a:r>
          </a:p>
        </p:txBody>
      </p:sp>
      <p:cxnSp>
        <p:nvCxnSpPr>
          <p:cNvPr id="10" name="Straight Arrow Connector 9"/>
          <p:cNvCxnSpPr>
            <a:endCxn id="11" idx="3"/>
          </p:cNvCxnSpPr>
          <p:nvPr/>
        </p:nvCxnSpPr>
        <p:spPr>
          <a:xfrm flipH="1">
            <a:off x="2804160" y="1009263"/>
            <a:ext cx="5349240" cy="8952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0" y="1690688"/>
            <a:ext cx="518160" cy="4276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80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0" y="381000"/>
            <a:ext cx="9875520" cy="1143000"/>
          </a:xfrm>
        </p:spPr>
        <p:txBody>
          <a:bodyPr/>
          <a:lstStyle/>
          <a:p>
            <a:r>
              <a:rPr lang="en-US" dirty="0"/>
              <a:t>Basic Actions Summary</a:t>
            </a:r>
          </a:p>
        </p:txBody>
      </p:sp>
      <p:sp>
        <p:nvSpPr>
          <p:cNvPr id="3" name="Content Placeholder 2"/>
          <p:cNvSpPr>
            <a:spLocks noGrp="1"/>
          </p:cNvSpPr>
          <p:nvPr>
            <p:ph idx="1"/>
          </p:nvPr>
        </p:nvSpPr>
        <p:spPr>
          <a:xfrm>
            <a:off x="1158240" y="1524000"/>
            <a:ext cx="10058400" cy="5027448"/>
          </a:xfrm>
        </p:spPr>
        <p:txBody>
          <a:bodyPr>
            <a:normAutofit/>
          </a:bodyPr>
          <a:lstStyle/>
          <a:p>
            <a:pPr>
              <a:spcBef>
                <a:spcPts val="0"/>
              </a:spcBef>
              <a:buClr>
                <a:schemeClr val="bg1">
                  <a:lumMod val="75000"/>
                </a:schemeClr>
              </a:buClr>
              <a:buFont typeface="Lucida Grande"/>
              <a:buChar char="&gt;"/>
            </a:pPr>
            <a:r>
              <a:rPr lang="en-US" sz="2520" dirty="0" err="1">
                <a:latin typeface="Lucida Console"/>
                <a:cs typeface="Lucida Console"/>
              </a:rPr>
              <a:t>nums</a:t>
            </a:r>
            <a:r>
              <a:rPr lang="en-US" sz="2520" dirty="0">
                <a:latin typeface="Lucida Console"/>
                <a:cs typeface="Lucida Console"/>
              </a:rPr>
              <a:t> = </a:t>
            </a:r>
            <a:r>
              <a:rPr lang="en-US" sz="2520" dirty="0" err="1">
                <a:latin typeface="Lucida Console"/>
                <a:cs typeface="Lucida Console"/>
              </a:rPr>
              <a:t>sc.parallelize</a:t>
            </a:r>
            <a:r>
              <a:rPr lang="en-US" sz="2520" dirty="0">
                <a:latin typeface="Lucida Console"/>
                <a:cs typeface="Lucida Console"/>
              </a:rPr>
              <a:t>([1, 2, 3])</a:t>
            </a:r>
            <a:br>
              <a:rPr lang="en-US" sz="2520" dirty="0">
                <a:latin typeface="Lucida Console"/>
                <a:cs typeface="Lucida Console"/>
              </a:rPr>
            </a:br>
            <a:endParaRPr lang="en-US" sz="1440" dirty="0">
              <a:latin typeface="Lucida Console"/>
              <a:cs typeface="Lucida Console"/>
            </a:endParaRPr>
          </a:p>
          <a:p>
            <a:pPr marL="0" indent="0">
              <a:spcBef>
                <a:spcPts val="0"/>
              </a:spcBef>
              <a:buClr>
                <a:schemeClr val="bg1">
                  <a:lumMod val="75000"/>
                </a:schemeClr>
              </a:buClr>
              <a:buNone/>
            </a:pPr>
            <a:r>
              <a:rPr lang="en-US" sz="2520" dirty="0">
                <a:solidFill>
                  <a:srgbClr val="008040"/>
                </a:solidFill>
                <a:latin typeface="Lucida Console"/>
                <a:cs typeface="Lucida Console"/>
              </a:rPr>
              <a:t># Retrieve RDD contents as a local collection</a:t>
            </a:r>
          </a:p>
          <a:p>
            <a:pPr>
              <a:spcBef>
                <a:spcPts val="0"/>
              </a:spcBef>
              <a:buClr>
                <a:schemeClr val="bg1">
                  <a:lumMod val="75000"/>
                </a:schemeClr>
              </a:buClr>
              <a:buFont typeface="Lucida Grande"/>
              <a:buChar char="&gt;"/>
            </a:pPr>
            <a:r>
              <a:rPr lang="en-US" sz="2520" dirty="0" err="1">
                <a:latin typeface="Lucida Console"/>
                <a:cs typeface="Lucida Console"/>
              </a:rPr>
              <a:t>nums.</a:t>
            </a:r>
            <a:r>
              <a:rPr lang="en-US" sz="2520" dirty="0" err="1">
                <a:solidFill>
                  <a:srgbClr val="3366FF"/>
                </a:solidFill>
                <a:latin typeface="Lucida Console"/>
                <a:cs typeface="Lucida Console"/>
              </a:rPr>
              <a:t>collect</a:t>
            </a:r>
            <a:r>
              <a:rPr lang="en-US" sz="2520" dirty="0">
                <a:latin typeface="Lucida Console"/>
                <a:cs typeface="Lucida Console"/>
              </a:rPr>
              <a:t>() </a:t>
            </a:r>
            <a:r>
              <a:rPr lang="en-US" sz="2520" dirty="0">
                <a:solidFill>
                  <a:srgbClr val="008040"/>
                </a:solidFill>
                <a:latin typeface="Lucida Console"/>
                <a:cs typeface="Lucida Console"/>
              </a:rPr>
              <a:t># =&gt; [1, 2, 3]</a:t>
            </a:r>
          </a:p>
          <a:p>
            <a:pPr>
              <a:spcBef>
                <a:spcPts val="0"/>
              </a:spcBef>
              <a:buClr>
                <a:schemeClr val="bg1">
                  <a:lumMod val="75000"/>
                </a:schemeClr>
              </a:buClr>
              <a:buFont typeface="Lucida Grande"/>
              <a:buChar char="&gt;"/>
            </a:pPr>
            <a:endParaRPr lang="en-US" sz="1440" dirty="0">
              <a:solidFill>
                <a:srgbClr val="008040"/>
              </a:solidFill>
              <a:latin typeface="Lucida Console"/>
              <a:cs typeface="Lucida Console"/>
            </a:endParaRPr>
          </a:p>
          <a:p>
            <a:pPr marL="0" indent="0">
              <a:spcBef>
                <a:spcPts val="0"/>
              </a:spcBef>
              <a:buClr>
                <a:schemeClr val="bg1">
                  <a:lumMod val="75000"/>
                </a:schemeClr>
              </a:buClr>
              <a:buNone/>
            </a:pPr>
            <a:r>
              <a:rPr lang="en-US" sz="2520" dirty="0">
                <a:solidFill>
                  <a:srgbClr val="008040"/>
                </a:solidFill>
                <a:latin typeface="Lucida Console"/>
                <a:cs typeface="Lucida Console"/>
              </a:rPr>
              <a:t># Return first K elements</a:t>
            </a:r>
          </a:p>
          <a:p>
            <a:pPr>
              <a:spcBef>
                <a:spcPts val="0"/>
              </a:spcBef>
              <a:buClr>
                <a:schemeClr val="bg1">
                  <a:lumMod val="75000"/>
                </a:schemeClr>
              </a:buClr>
              <a:buFont typeface="Lucida Grande"/>
              <a:buChar char="&gt;"/>
            </a:pPr>
            <a:r>
              <a:rPr lang="en-US" sz="2520" dirty="0" err="1">
                <a:latin typeface="Lucida Console"/>
                <a:cs typeface="Lucida Console"/>
              </a:rPr>
              <a:t>nums.</a:t>
            </a:r>
            <a:r>
              <a:rPr lang="en-US" sz="2520" dirty="0" err="1">
                <a:solidFill>
                  <a:srgbClr val="3366FF"/>
                </a:solidFill>
                <a:latin typeface="Lucida Console"/>
                <a:cs typeface="Lucida Console"/>
              </a:rPr>
              <a:t>take</a:t>
            </a:r>
            <a:r>
              <a:rPr lang="en-US" sz="2520" dirty="0">
                <a:latin typeface="Lucida Console"/>
                <a:cs typeface="Lucida Console"/>
              </a:rPr>
              <a:t>(2)   </a:t>
            </a:r>
            <a:r>
              <a:rPr lang="en-US" sz="2520" dirty="0">
                <a:solidFill>
                  <a:srgbClr val="008040"/>
                </a:solidFill>
                <a:latin typeface="Lucida Console"/>
                <a:cs typeface="Lucida Console"/>
              </a:rPr>
              <a:t># =&gt; [1, 2]</a:t>
            </a:r>
          </a:p>
          <a:p>
            <a:pPr>
              <a:spcBef>
                <a:spcPts val="0"/>
              </a:spcBef>
              <a:buClr>
                <a:schemeClr val="bg1">
                  <a:lumMod val="75000"/>
                </a:schemeClr>
              </a:buClr>
              <a:buFont typeface="Lucida Grande"/>
              <a:buChar char="&gt;"/>
            </a:pPr>
            <a:endParaRPr lang="en-US" sz="1440" dirty="0">
              <a:latin typeface="Lucida Console"/>
              <a:cs typeface="Lucida Console"/>
            </a:endParaRPr>
          </a:p>
          <a:p>
            <a:pPr marL="0" indent="0">
              <a:spcBef>
                <a:spcPts val="0"/>
              </a:spcBef>
              <a:buClr>
                <a:schemeClr val="bg1">
                  <a:lumMod val="75000"/>
                </a:schemeClr>
              </a:buClr>
              <a:buNone/>
            </a:pPr>
            <a:r>
              <a:rPr lang="en-US" sz="2520" dirty="0">
                <a:solidFill>
                  <a:srgbClr val="008040"/>
                </a:solidFill>
                <a:latin typeface="Lucida Console"/>
                <a:cs typeface="Lucida Console"/>
              </a:rPr>
              <a:t># Count number of elements</a:t>
            </a:r>
          </a:p>
          <a:p>
            <a:pPr>
              <a:spcBef>
                <a:spcPts val="0"/>
              </a:spcBef>
              <a:buClr>
                <a:schemeClr val="bg1">
                  <a:lumMod val="75000"/>
                </a:schemeClr>
              </a:buClr>
              <a:buFont typeface="Lucida Grande"/>
              <a:buChar char="&gt;"/>
            </a:pPr>
            <a:r>
              <a:rPr lang="en-US" sz="2520" dirty="0" err="1">
                <a:latin typeface="Lucida Console"/>
                <a:cs typeface="Lucida Console"/>
              </a:rPr>
              <a:t>nums.</a:t>
            </a:r>
            <a:r>
              <a:rPr lang="en-US" sz="2520" dirty="0" err="1">
                <a:solidFill>
                  <a:srgbClr val="3366FF"/>
                </a:solidFill>
                <a:latin typeface="Lucida Console"/>
                <a:cs typeface="Lucida Console"/>
              </a:rPr>
              <a:t>count</a:t>
            </a:r>
            <a:r>
              <a:rPr lang="en-US" sz="2520" dirty="0">
                <a:latin typeface="Lucida Console"/>
                <a:cs typeface="Lucida Console"/>
              </a:rPr>
              <a:t>()   </a:t>
            </a:r>
            <a:r>
              <a:rPr lang="en-US" sz="2520" dirty="0">
                <a:solidFill>
                  <a:srgbClr val="008040"/>
                </a:solidFill>
                <a:latin typeface="Lucida Console"/>
                <a:cs typeface="Lucida Console"/>
              </a:rPr>
              <a:t># =&gt; 3</a:t>
            </a:r>
          </a:p>
          <a:p>
            <a:pPr>
              <a:spcBef>
                <a:spcPts val="0"/>
              </a:spcBef>
              <a:buClr>
                <a:schemeClr val="bg1">
                  <a:lumMod val="75000"/>
                </a:schemeClr>
              </a:buClr>
              <a:buFont typeface="Lucida Grande"/>
              <a:buChar char="&gt;"/>
            </a:pPr>
            <a:endParaRPr lang="en-US" sz="1440" dirty="0">
              <a:solidFill>
                <a:srgbClr val="008040"/>
              </a:solidFill>
              <a:latin typeface="Lucida Console"/>
              <a:cs typeface="Lucida Console"/>
            </a:endParaRPr>
          </a:p>
          <a:p>
            <a:pPr marL="0" indent="0">
              <a:spcBef>
                <a:spcPts val="0"/>
              </a:spcBef>
              <a:buClr>
                <a:schemeClr val="bg1">
                  <a:lumMod val="75000"/>
                </a:schemeClr>
              </a:buClr>
              <a:buNone/>
            </a:pPr>
            <a:r>
              <a:rPr lang="en-US" sz="2520" dirty="0">
                <a:solidFill>
                  <a:srgbClr val="008040"/>
                </a:solidFill>
                <a:latin typeface="Lucida Console"/>
                <a:cs typeface="Lucida Console"/>
              </a:rPr>
              <a:t># Merge elements with an associative function</a:t>
            </a:r>
          </a:p>
          <a:p>
            <a:pPr>
              <a:spcBef>
                <a:spcPts val="0"/>
              </a:spcBef>
              <a:buClr>
                <a:schemeClr val="bg1">
                  <a:lumMod val="75000"/>
                </a:schemeClr>
              </a:buClr>
              <a:buFont typeface="Lucida Grande"/>
              <a:buChar char="&gt;"/>
            </a:pPr>
            <a:r>
              <a:rPr lang="en-US" sz="2520" dirty="0" err="1">
                <a:latin typeface="Lucida Console"/>
                <a:cs typeface="Lucida Console"/>
              </a:rPr>
              <a:t>nums.</a:t>
            </a:r>
            <a:r>
              <a:rPr lang="en-US" sz="2520" dirty="0" err="1">
                <a:solidFill>
                  <a:srgbClr val="3366FF"/>
                </a:solidFill>
                <a:latin typeface="Lucida Console"/>
                <a:cs typeface="Lucida Console"/>
              </a:rPr>
              <a:t>reduce</a:t>
            </a:r>
            <a:r>
              <a:rPr lang="en-US" sz="2520" dirty="0">
                <a:latin typeface="Lucida Console"/>
                <a:cs typeface="Lucida Console"/>
              </a:rPr>
              <a:t>(</a:t>
            </a:r>
            <a:r>
              <a:rPr lang="en-US" sz="2520" dirty="0">
                <a:solidFill>
                  <a:srgbClr val="FF0080"/>
                </a:solidFill>
                <a:latin typeface="Lucida Console"/>
                <a:cs typeface="Lucida Console"/>
              </a:rPr>
              <a:t>lambda x, y: x + y</a:t>
            </a:r>
            <a:r>
              <a:rPr lang="en-US" sz="2520" dirty="0">
                <a:latin typeface="Lucida Console"/>
                <a:cs typeface="Lucida Console"/>
              </a:rPr>
              <a:t>)  </a:t>
            </a:r>
            <a:r>
              <a:rPr lang="en-US" sz="2520" dirty="0">
                <a:solidFill>
                  <a:srgbClr val="008040"/>
                </a:solidFill>
                <a:latin typeface="Lucida Console"/>
                <a:cs typeface="Lucida Console"/>
              </a:rPr>
              <a:t># =&gt; 6</a:t>
            </a:r>
            <a:endParaRPr lang="en-US" sz="1440" dirty="0">
              <a:solidFill>
                <a:srgbClr val="008040"/>
              </a:solidFill>
              <a:latin typeface="Lucida Console"/>
              <a:cs typeface="Lucida Console"/>
            </a:endParaRPr>
          </a:p>
          <a:p>
            <a:pPr>
              <a:spcBef>
                <a:spcPts val="0"/>
              </a:spcBef>
              <a:buClr>
                <a:schemeClr val="bg1">
                  <a:lumMod val="75000"/>
                </a:schemeClr>
              </a:buClr>
              <a:buFont typeface="Lucida Grande"/>
              <a:buChar char="&gt;"/>
            </a:pPr>
            <a:endParaRPr lang="en-US" sz="1440" dirty="0">
              <a:solidFill>
                <a:srgbClr val="008040"/>
              </a:solidFill>
              <a:latin typeface="Lucida Console"/>
              <a:cs typeface="Lucida Console"/>
            </a:endParaRPr>
          </a:p>
          <a:p>
            <a:pPr marL="0" indent="0">
              <a:spcBef>
                <a:spcPts val="0"/>
              </a:spcBef>
              <a:buClr>
                <a:schemeClr val="bg1">
                  <a:lumMod val="75000"/>
                </a:schemeClr>
              </a:buClr>
              <a:buNone/>
            </a:pPr>
            <a:r>
              <a:rPr lang="en-US" sz="2520" dirty="0">
                <a:solidFill>
                  <a:srgbClr val="008040"/>
                </a:solidFill>
                <a:latin typeface="Lucida Console"/>
                <a:cs typeface="Lucida Console"/>
              </a:rPr>
              <a:t># Write elements to a text file</a:t>
            </a:r>
          </a:p>
          <a:p>
            <a:pPr>
              <a:spcBef>
                <a:spcPts val="0"/>
              </a:spcBef>
              <a:buClr>
                <a:schemeClr val="bg1">
                  <a:lumMod val="75000"/>
                </a:schemeClr>
              </a:buClr>
              <a:buFont typeface="Lucida Grande"/>
              <a:buChar char="&gt;"/>
            </a:pPr>
            <a:r>
              <a:rPr lang="en-US" sz="2520" dirty="0" err="1">
                <a:latin typeface="Lucida Console"/>
                <a:cs typeface="Lucida Console"/>
              </a:rPr>
              <a:t>nums.</a:t>
            </a:r>
            <a:r>
              <a:rPr lang="en-US" sz="2520" dirty="0" err="1">
                <a:solidFill>
                  <a:srgbClr val="3366FF"/>
                </a:solidFill>
                <a:latin typeface="Lucida Console"/>
                <a:cs typeface="Lucida Console"/>
              </a:rPr>
              <a:t>saveAsTextFile</a:t>
            </a:r>
            <a:r>
              <a:rPr lang="en-US" sz="2520" dirty="0">
                <a:latin typeface="Lucida Console"/>
                <a:cs typeface="Lucida Console"/>
              </a:rPr>
              <a:t>(</a:t>
            </a:r>
            <a:r>
              <a:rPr lang="en-US" sz="2520" dirty="0">
                <a:solidFill>
                  <a:srgbClr val="000090"/>
                </a:solidFill>
                <a:latin typeface="Lucida Console"/>
                <a:cs typeface="Lucida Console"/>
              </a:rPr>
              <a:t>“file:///file.txt”</a:t>
            </a:r>
            <a:r>
              <a:rPr lang="en-US" sz="2520" dirty="0">
                <a:latin typeface="Lucida Console"/>
                <a:cs typeface="Lucida Console"/>
              </a:rPr>
              <a:t>)</a:t>
            </a:r>
            <a:endParaRPr lang="en-US" sz="2520" dirty="0">
              <a:solidFill>
                <a:srgbClr val="008040"/>
              </a:solidFill>
              <a:latin typeface="Lucida Console"/>
              <a:cs typeface="Lucida Console"/>
            </a:endParaRPr>
          </a:p>
        </p:txBody>
      </p:sp>
      <p:sp>
        <p:nvSpPr>
          <p:cNvPr id="4" name="Slide Number Placeholder 3"/>
          <p:cNvSpPr>
            <a:spLocks noGrp="1"/>
          </p:cNvSpPr>
          <p:nvPr>
            <p:ph type="sldNum" sz="quarter" idx="12"/>
          </p:nvPr>
        </p:nvSpPr>
        <p:spPr/>
        <p:txBody>
          <a:bodyPr/>
          <a:lstStyle/>
          <a:p>
            <a:fld id="{2D35D076-ABAC-4666-A3BF-A6446292C09D}" type="slidenum">
              <a:rPr lang="en-US" smtClean="0"/>
              <a:t>38</a:t>
            </a:fld>
            <a:endParaRPr lang="en-US"/>
          </a:p>
        </p:txBody>
      </p:sp>
    </p:spTree>
    <p:extLst>
      <p:ext uri="{BB962C8B-B14F-4D97-AF65-F5344CB8AC3E}">
        <p14:creationId xmlns:p14="http://schemas.microsoft.com/office/powerpoint/2010/main" val="205126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Setting the Level of Parallelism</a:t>
            </a:r>
            <a:endParaRPr lang="en-US" dirty="0"/>
          </a:p>
        </p:txBody>
      </p:sp>
      <p:sp>
        <p:nvSpPr>
          <p:cNvPr id="3" name="Content Placeholder 2"/>
          <p:cNvSpPr>
            <a:spLocks noGrp="1"/>
          </p:cNvSpPr>
          <p:nvPr>
            <p:ph idx="1"/>
          </p:nvPr>
        </p:nvSpPr>
        <p:spPr/>
        <p:txBody>
          <a:bodyPr>
            <a:normAutofit/>
          </a:bodyPr>
          <a:lstStyle/>
          <a:p>
            <a:pPr marL="0" indent="0">
              <a:buNone/>
            </a:pPr>
            <a:r>
              <a:rPr lang="en-US" dirty="0"/>
              <a:t>All the pair RDD operations take an optional second parameter for number of tasks</a:t>
            </a:r>
          </a:p>
          <a:p>
            <a:pPr marL="0" indent="0">
              <a:buNone/>
            </a:pPr>
            <a:endParaRPr lang="en-US" dirty="0"/>
          </a:p>
          <a:p>
            <a:pPr lvl="1">
              <a:buClr>
                <a:schemeClr val="bg1">
                  <a:lumMod val="75000"/>
                </a:schemeClr>
              </a:buClr>
              <a:buFont typeface="Lucida Grande"/>
              <a:buChar char="&gt;"/>
            </a:pPr>
            <a:r>
              <a:rPr lang="en-US" dirty="0" err="1">
                <a:solidFill>
                  <a:prstClr val="black"/>
                </a:solidFill>
                <a:latin typeface="Lucida Console"/>
                <a:cs typeface="Lucida Console"/>
              </a:rPr>
              <a:t>words.</a:t>
            </a:r>
            <a:r>
              <a:rPr lang="en-US" dirty="0" err="1">
                <a:solidFill>
                  <a:srgbClr val="3366FF"/>
                </a:solidFill>
                <a:latin typeface="Lucida Console"/>
                <a:cs typeface="Lucida Console"/>
              </a:rPr>
              <a:t>reduceByKey</a:t>
            </a:r>
            <a:r>
              <a:rPr lang="en-US" dirty="0">
                <a:solidFill>
                  <a:prstClr val="black"/>
                </a:solidFill>
                <a:latin typeface="Lucida Console"/>
                <a:cs typeface="Lucida Console"/>
              </a:rPr>
              <a:t>(</a:t>
            </a:r>
            <a:r>
              <a:rPr lang="en-US" dirty="0">
                <a:solidFill>
                  <a:srgbClr val="FF0080"/>
                </a:solidFill>
                <a:latin typeface="Lucida Console"/>
                <a:cs typeface="Lucida Console"/>
              </a:rPr>
              <a:t>lambda x, y: x + y</a:t>
            </a:r>
            <a:r>
              <a:rPr lang="en-US" dirty="0">
                <a:latin typeface="Lucida Console"/>
                <a:cs typeface="Lucida Console"/>
              </a:rPr>
              <a:t>, 5</a:t>
            </a:r>
            <a:r>
              <a:rPr lang="en-US" dirty="0">
                <a:solidFill>
                  <a:prstClr val="black"/>
                </a:solidFill>
                <a:latin typeface="Lucida Console"/>
                <a:cs typeface="Lucida Console"/>
              </a:rPr>
              <a:t>)</a:t>
            </a:r>
            <a:endParaRPr lang="en-US" dirty="0">
              <a:solidFill>
                <a:srgbClr val="008040"/>
              </a:solidFill>
              <a:latin typeface="Lucida Console"/>
              <a:cs typeface="Lucida Console"/>
            </a:endParaRPr>
          </a:p>
          <a:p>
            <a:pPr lvl="1">
              <a:buClr>
                <a:schemeClr val="bg1">
                  <a:lumMod val="75000"/>
                </a:schemeClr>
              </a:buClr>
              <a:buFont typeface="Lucida Grande"/>
              <a:buChar char="&gt;"/>
            </a:pPr>
            <a:r>
              <a:rPr lang="en-US" dirty="0" err="1">
                <a:solidFill>
                  <a:prstClr val="black"/>
                </a:solidFill>
                <a:latin typeface="Lucida Console"/>
                <a:cs typeface="Lucida Console"/>
              </a:rPr>
              <a:t>words.</a:t>
            </a:r>
            <a:r>
              <a:rPr lang="en-US" dirty="0" err="1">
                <a:solidFill>
                  <a:srgbClr val="3366FF"/>
                </a:solidFill>
                <a:latin typeface="Lucida Console"/>
                <a:cs typeface="Lucida Console"/>
              </a:rPr>
              <a:t>groupByKey</a:t>
            </a:r>
            <a:r>
              <a:rPr lang="en-US" dirty="0">
                <a:solidFill>
                  <a:prstClr val="black"/>
                </a:solidFill>
                <a:latin typeface="Lucida Console"/>
                <a:cs typeface="Lucida Console"/>
              </a:rPr>
              <a:t>(5)</a:t>
            </a:r>
            <a:endParaRPr lang="en-US" dirty="0">
              <a:solidFill>
                <a:srgbClr val="008040"/>
              </a:solidFill>
              <a:latin typeface="Lucida Console"/>
              <a:cs typeface="Lucida Console"/>
            </a:endParaRPr>
          </a:p>
          <a:p>
            <a:pPr lvl="1">
              <a:buClr>
                <a:schemeClr val="bg1">
                  <a:lumMod val="75000"/>
                </a:schemeClr>
              </a:buClr>
              <a:buFont typeface="Lucida Grande"/>
              <a:buChar char="&gt;"/>
            </a:pPr>
            <a:r>
              <a:rPr lang="en-US" dirty="0" err="1">
                <a:solidFill>
                  <a:prstClr val="black"/>
                </a:solidFill>
                <a:latin typeface="Lucida Console"/>
                <a:cs typeface="Lucida Console"/>
              </a:rPr>
              <a:t>visits.</a:t>
            </a:r>
            <a:r>
              <a:rPr lang="en-US" dirty="0" err="1">
                <a:solidFill>
                  <a:srgbClr val="3366FF"/>
                </a:solidFill>
                <a:latin typeface="Lucida Console"/>
                <a:cs typeface="Lucida Console"/>
              </a:rPr>
              <a:t>join</a:t>
            </a:r>
            <a:r>
              <a:rPr lang="en-US" dirty="0">
                <a:solidFill>
                  <a:prstClr val="black"/>
                </a:solidFill>
                <a:latin typeface="Lucida Console"/>
                <a:cs typeface="Lucida Console"/>
              </a:rPr>
              <a:t>(</a:t>
            </a:r>
            <a:r>
              <a:rPr lang="en-US" dirty="0" err="1">
                <a:solidFill>
                  <a:prstClr val="black"/>
                </a:solidFill>
                <a:latin typeface="Lucida Console"/>
                <a:cs typeface="Lucida Console"/>
              </a:rPr>
              <a:t>pageViews</a:t>
            </a:r>
            <a:r>
              <a:rPr lang="en-US" dirty="0">
                <a:solidFill>
                  <a:prstClr val="black"/>
                </a:solidFill>
                <a:latin typeface="Lucida Console"/>
                <a:cs typeface="Lucida Console"/>
              </a:rPr>
              <a:t>, 5)</a:t>
            </a:r>
          </a:p>
        </p:txBody>
      </p:sp>
      <p:sp>
        <p:nvSpPr>
          <p:cNvPr id="4" name="Slide Number Placeholder 3"/>
          <p:cNvSpPr>
            <a:spLocks noGrp="1"/>
          </p:cNvSpPr>
          <p:nvPr>
            <p:ph type="sldNum" sz="quarter" idx="12"/>
          </p:nvPr>
        </p:nvSpPr>
        <p:spPr/>
        <p:txBody>
          <a:bodyPr/>
          <a:lstStyle/>
          <a:p>
            <a:fld id="{2D35D076-ABAC-4666-A3BF-A6446292C09D}" type="slidenum">
              <a:rPr lang="en-US" smtClean="0"/>
              <a:t>39</a:t>
            </a:fld>
            <a:endParaRPr lang="en-US"/>
          </a:p>
        </p:txBody>
      </p:sp>
    </p:spTree>
    <p:extLst>
      <p:ext uri="{BB962C8B-B14F-4D97-AF65-F5344CB8AC3E}">
        <p14:creationId xmlns:p14="http://schemas.microsoft.com/office/powerpoint/2010/main" val="83340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Interactive Operations with </a:t>
            </a:r>
            <a:r>
              <a:rPr lang="en-US" b="1" dirty="0" err="1"/>
              <a:t>MapReduce</a:t>
            </a:r>
            <a:endParaRPr lang="en-US" dirty="0"/>
          </a:p>
        </p:txBody>
      </p:sp>
      <p:sp>
        <p:nvSpPr>
          <p:cNvPr id="5" name="Slide Number Placeholder 4"/>
          <p:cNvSpPr>
            <a:spLocks noGrp="1"/>
          </p:cNvSpPr>
          <p:nvPr>
            <p:ph type="sldNum" sz="quarter" idx="12"/>
          </p:nvPr>
        </p:nvSpPr>
        <p:spPr/>
        <p:txBody>
          <a:bodyPr/>
          <a:lstStyle/>
          <a:p>
            <a:fld id="{2D35D076-ABAC-4666-A3BF-A6446292C09D}" type="slidenum">
              <a:rPr lang="en-US" smtClean="0"/>
              <a:t>4</a:t>
            </a:fld>
            <a:endParaRPr lang="en-US"/>
          </a:p>
        </p:txBody>
      </p:sp>
      <p:pic>
        <p:nvPicPr>
          <p:cNvPr id="6" name="Picture 5"/>
          <p:cNvPicPr>
            <a:picLocks noChangeAspect="1"/>
          </p:cNvPicPr>
          <p:nvPr/>
        </p:nvPicPr>
        <p:blipFill>
          <a:blip r:embed="rId2"/>
          <a:stretch>
            <a:fillRect/>
          </a:stretch>
        </p:blipFill>
        <p:spPr>
          <a:xfrm>
            <a:off x="2333625" y="2445067"/>
            <a:ext cx="6276975" cy="2638425"/>
          </a:xfrm>
          <a:prstGeom prst="rect">
            <a:avLst/>
          </a:prstGeom>
        </p:spPr>
      </p:pic>
    </p:spTree>
    <p:extLst>
      <p:ext uri="{BB962C8B-B14F-4D97-AF65-F5344CB8AC3E}">
        <p14:creationId xmlns:p14="http://schemas.microsoft.com/office/powerpoint/2010/main" val="1823233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99" y="71814"/>
            <a:ext cx="10515600" cy="1325563"/>
          </a:xfrm>
        </p:spPr>
        <p:txBody>
          <a:bodyPr/>
          <a:lstStyle/>
          <a:p>
            <a:r>
              <a:rPr lang="en-US" b="1" dirty="0"/>
              <a:t>Example: Pi Estimation</a:t>
            </a:r>
          </a:p>
        </p:txBody>
      </p:sp>
      <p:sp>
        <p:nvSpPr>
          <p:cNvPr id="5" name="Slide Number Placeholder 4"/>
          <p:cNvSpPr>
            <a:spLocks noGrp="1"/>
          </p:cNvSpPr>
          <p:nvPr>
            <p:ph type="sldNum" sz="quarter" idx="12"/>
          </p:nvPr>
        </p:nvSpPr>
        <p:spPr/>
        <p:txBody>
          <a:bodyPr/>
          <a:lstStyle/>
          <a:p>
            <a:fld id="{2D35D076-ABAC-4666-A3BF-A6446292C09D}" type="slidenum">
              <a:rPr lang="en-US" smtClean="0"/>
              <a:t>40</a:t>
            </a:fld>
            <a:endParaRPr lang="en-US"/>
          </a:p>
        </p:txBody>
      </p:sp>
      <p:sp>
        <p:nvSpPr>
          <p:cNvPr id="10" name="Rectangle 9"/>
          <p:cNvSpPr/>
          <p:nvPr/>
        </p:nvSpPr>
        <p:spPr>
          <a:xfrm>
            <a:off x="2087880" y="-79653"/>
            <a:ext cx="8503920" cy="369332"/>
          </a:xfrm>
          <a:prstGeom prst="rect">
            <a:avLst/>
          </a:prstGeom>
        </p:spPr>
        <p:txBody>
          <a:bodyPr wrap="square">
            <a:spAutoFit/>
          </a:bodyPr>
          <a:lstStyle/>
          <a:p>
            <a:endParaRPr lang="en-US" dirty="0">
              <a:latin typeface="Consolas" panose="020B0609020204030204" pitchFamily="49" charset="0"/>
              <a:cs typeface="Consolas" panose="020B0609020204030204" pitchFamily="49" charset="0"/>
            </a:endParaRPr>
          </a:p>
        </p:txBody>
      </p:sp>
      <p:pic>
        <p:nvPicPr>
          <p:cNvPr id="8" name="Picture 7"/>
          <p:cNvPicPr>
            <a:picLocks noChangeAspect="1"/>
          </p:cNvPicPr>
          <p:nvPr/>
        </p:nvPicPr>
        <p:blipFill>
          <a:blip r:embed="rId2"/>
          <a:stretch>
            <a:fillRect/>
          </a:stretch>
        </p:blipFill>
        <p:spPr>
          <a:xfrm>
            <a:off x="434048" y="2677054"/>
            <a:ext cx="7291883" cy="2223135"/>
          </a:xfrm>
          <a:prstGeom prst="rect">
            <a:avLst/>
          </a:prstGeom>
        </p:spPr>
      </p:pic>
      <p:pic>
        <p:nvPicPr>
          <p:cNvPr id="11" name="Picture 10"/>
          <p:cNvPicPr>
            <a:picLocks noChangeAspect="1"/>
          </p:cNvPicPr>
          <p:nvPr/>
        </p:nvPicPr>
        <p:blipFill>
          <a:blip r:embed="rId3"/>
          <a:stretch>
            <a:fillRect/>
          </a:stretch>
        </p:blipFill>
        <p:spPr>
          <a:xfrm>
            <a:off x="7947660" y="514985"/>
            <a:ext cx="3733800" cy="4629150"/>
          </a:xfrm>
          <a:prstGeom prst="rect">
            <a:avLst/>
          </a:prstGeom>
        </p:spPr>
      </p:pic>
      <p:sp>
        <p:nvSpPr>
          <p:cNvPr id="13" name="Rectangle 12"/>
          <p:cNvSpPr/>
          <p:nvPr/>
        </p:nvSpPr>
        <p:spPr>
          <a:xfrm>
            <a:off x="9848329" y="794809"/>
            <a:ext cx="1727200" cy="1882245"/>
          </a:xfrm>
          <a:prstGeom prst="rect">
            <a:avLst/>
          </a:prstGeom>
          <a:solidFill>
            <a:schemeClr val="accent2">
              <a:alpha val="69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68737" y="2028083"/>
            <a:ext cx="5686172" cy="400110"/>
          </a:xfrm>
          <a:prstGeom prst="rect">
            <a:avLst/>
          </a:prstGeom>
        </p:spPr>
        <p:txBody>
          <a:bodyPr wrap="none">
            <a:spAutoFit/>
          </a:bodyPr>
          <a:lstStyle/>
          <a:p>
            <a:r>
              <a:rPr lang="en-US" sz="2000" dirty="0" err="1">
                <a:latin typeface="Consolas" panose="020B0609020204030204" pitchFamily="49" charset="0"/>
                <a:cs typeface="Consolas" panose="020B0609020204030204" pitchFamily="49" charset="0"/>
              </a:rPr>
              <a:t>sc</a:t>
            </a:r>
            <a:r>
              <a:rPr lang="en-US" sz="2000" dirty="0">
                <a:solidFill>
                  <a:srgbClr val="333333"/>
                </a:solidFill>
                <a:latin typeface="Consolas" panose="020B0609020204030204" pitchFamily="49" charset="0"/>
                <a:cs typeface="Consolas" panose="020B0609020204030204" pitchFamily="49" charset="0"/>
              </a:rPr>
              <a:t> </a:t>
            </a:r>
            <a:r>
              <a:rPr lang="en-US" sz="2000" dirty="0">
                <a:solidFill>
                  <a:srgbClr val="666666"/>
                </a:solidFill>
                <a:latin typeface="Consolas" panose="020B0609020204030204" pitchFamily="49" charset="0"/>
                <a:cs typeface="Consolas" panose="020B0609020204030204" pitchFamily="49" charset="0"/>
              </a:rPr>
              <a:t>=</a:t>
            </a:r>
            <a:r>
              <a:rPr lang="en-US" sz="2000" dirty="0">
                <a:solidFill>
                  <a:srgbClr val="333333"/>
                </a:solidFill>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SparkContext</a:t>
            </a:r>
            <a:r>
              <a:rPr lang="en-US" sz="2000" dirty="0">
                <a:solidFill>
                  <a:srgbClr val="333333"/>
                </a:solidFill>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appName</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myappname</a:t>
            </a:r>
            <a:r>
              <a:rPr lang="en-US" sz="2000" dirty="0">
                <a:latin typeface="Consolas" panose="020B0609020204030204" pitchFamily="49" charset="0"/>
                <a:cs typeface="Consolas" panose="020B0609020204030204" pitchFamily="49" charset="0"/>
              </a:rPr>
              <a:t>”</a:t>
            </a:r>
            <a:r>
              <a:rPr lang="en-US" sz="2000" dirty="0">
                <a:solidFill>
                  <a:srgbClr val="333333"/>
                </a:solidFill>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182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t>
            </a:r>
            <a:r>
              <a:rPr lang="en-US" b="1" dirty="0" err="1"/>
              <a:t>Wordcount</a:t>
            </a:r>
            <a:endParaRPr lang="en-US" b="1" dirty="0"/>
          </a:p>
        </p:txBody>
      </p:sp>
      <p:sp>
        <p:nvSpPr>
          <p:cNvPr id="5" name="Slide Number Placeholder 4"/>
          <p:cNvSpPr>
            <a:spLocks noGrp="1"/>
          </p:cNvSpPr>
          <p:nvPr>
            <p:ph type="sldNum" sz="quarter" idx="12"/>
          </p:nvPr>
        </p:nvSpPr>
        <p:spPr/>
        <p:txBody>
          <a:bodyPr/>
          <a:lstStyle/>
          <a:p>
            <a:fld id="{2D35D076-ABAC-4666-A3BF-A6446292C09D}" type="slidenum">
              <a:rPr lang="en-US" smtClean="0"/>
              <a:t>41</a:t>
            </a:fld>
            <a:endParaRPr lang="en-US"/>
          </a:p>
        </p:txBody>
      </p:sp>
      <p:sp>
        <p:nvSpPr>
          <p:cNvPr id="6" name="Rectangle 5"/>
          <p:cNvSpPr/>
          <p:nvPr/>
        </p:nvSpPr>
        <p:spPr>
          <a:xfrm>
            <a:off x="1326682" y="4545747"/>
            <a:ext cx="8961120" cy="1631216"/>
          </a:xfrm>
          <a:prstGeom prst="rect">
            <a:avLst/>
          </a:prstGeom>
        </p:spPr>
        <p:txBody>
          <a:bodyPr wrap="square">
            <a:spAutoFit/>
          </a:bodyPr>
          <a:lstStyle/>
          <a:p>
            <a:r>
              <a:rPr lang="en-US" sz="2000" dirty="0">
                <a:solidFill>
                  <a:srgbClr val="555555"/>
                </a:solidFill>
                <a:latin typeface="Consolas" panose="020B0609020204030204" pitchFamily="49" charset="0"/>
                <a:cs typeface="Consolas" panose="020B0609020204030204" pitchFamily="49" charset="0"/>
              </a:rPr>
              <a:t>lines = </a:t>
            </a:r>
            <a:r>
              <a:rPr lang="en-US" sz="2000" dirty="0" err="1">
                <a:solidFill>
                  <a:srgbClr val="555555"/>
                </a:solidFill>
                <a:latin typeface="Consolas" panose="020B0609020204030204" pitchFamily="49" charset="0"/>
                <a:cs typeface="Consolas" panose="020B0609020204030204" pitchFamily="49" charset="0"/>
              </a:rPr>
              <a:t>sc.textFile</a:t>
            </a:r>
            <a:r>
              <a:rPr lang="en-US" sz="2000" dirty="0">
                <a:solidFill>
                  <a:srgbClr val="555555"/>
                </a:solidFill>
                <a:latin typeface="Consolas" panose="020B0609020204030204" pitchFamily="49" charset="0"/>
                <a:cs typeface="Consolas" panose="020B0609020204030204" pitchFamily="49" charset="0"/>
              </a:rPr>
              <a:t>(</a:t>
            </a:r>
            <a:r>
              <a:rPr lang="en-US" sz="2000" dirty="0">
                <a:solidFill>
                  <a:srgbClr val="2B8EEB"/>
                </a:solidFill>
                <a:latin typeface="Consolas" panose="020B0609020204030204" pitchFamily="49" charset="0"/>
                <a:cs typeface="Consolas" panose="020B0609020204030204" pitchFamily="49" charset="0"/>
              </a:rPr>
              <a:t>"</a:t>
            </a:r>
            <a:r>
              <a:rPr lang="en-US" sz="2000" dirty="0" err="1">
                <a:solidFill>
                  <a:srgbClr val="2B8EEB"/>
                </a:solidFill>
                <a:latin typeface="Consolas" panose="020B0609020204030204" pitchFamily="49" charset="0"/>
                <a:cs typeface="Consolas" panose="020B0609020204030204" pitchFamily="49" charset="0"/>
              </a:rPr>
              <a:t>hdfs</a:t>
            </a:r>
            <a:r>
              <a:rPr lang="en-US" sz="2000" dirty="0">
                <a:solidFill>
                  <a:srgbClr val="2B8EEB"/>
                </a:solidFill>
                <a:latin typeface="Consolas" panose="020B0609020204030204" pitchFamily="49" charset="0"/>
                <a:cs typeface="Consolas" panose="020B0609020204030204" pitchFamily="49" charset="0"/>
              </a:rPr>
              <a:t>://&lt;</a:t>
            </a:r>
            <a:r>
              <a:rPr lang="en-US" sz="2000" dirty="0" err="1">
                <a:solidFill>
                  <a:srgbClr val="2B8EEB"/>
                </a:solidFill>
                <a:latin typeface="Consolas" panose="020B0609020204030204" pitchFamily="49" charset="0"/>
                <a:cs typeface="Consolas" panose="020B0609020204030204" pitchFamily="49" charset="0"/>
              </a:rPr>
              <a:t>namenode_ip</a:t>
            </a:r>
            <a:r>
              <a:rPr lang="en-US" sz="2000" dirty="0">
                <a:solidFill>
                  <a:srgbClr val="2B8EEB"/>
                </a:solidFill>
                <a:latin typeface="Consolas" panose="020B0609020204030204" pitchFamily="49" charset="0"/>
                <a:cs typeface="Consolas" panose="020B0609020204030204" pitchFamily="49" charset="0"/>
              </a:rPr>
              <a:t>&gt;:54310/</a:t>
            </a:r>
            <a:r>
              <a:rPr lang="en-US" sz="2000" dirty="0" err="1">
                <a:solidFill>
                  <a:srgbClr val="2B8EEB"/>
                </a:solidFill>
                <a:latin typeface="Consolas" panose="020B0609020204030204" pitchFamily="49" charset="0"/>
                <a:cs typeface="Consolas" panose="020B0609020204030204" pitchFamily="49" charset="0"/>
              </a:rPr>
              <a:t>inputpath</a:t>
            </a:r>
            <a:r>
              <a:rPr lang="en-US" sz="2000" dirty="0">
                <a:solidFill>
                  <a:srgbClr val="2B8EEB"/>
                </a:solidFill>
                <a:latin typeface="Consolas" panose="020B0609020204030204" pitchFamily="49" charset="0"/>
                <a:cs typeface="Consolas" panose="020B0609020204030204" pitchFamily="49" charset="0"/>
              </a:rPr>
              <a:t>"</a:t>
            </a:r>
            <a:r>
              <a:rPr lang="en-US" sz="2000" dirty="0">
                <a:solidFill>
                  <a:srgbClr val="555555"/>
                </a:solidFill>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solidFill>
                  <a:srgbClr val="555555"/>
                </a:solidFill>
                <a:latin typeface="Consolas" panose="020B0609020204030204" pitchFamily="49" charset="0"/>
                <a:cs typeface="Consolas" panose="020B0609020204030204" pitchFamily="49" charset="0"/>
              </a:rPr>
              <a:t>counts = </a:t>
            </a:r>
            <a:r>
              <a:rPr lang="en-US" sz="2000" dirty="0" err="1">
                <a:solidFill>
                  <a:srgbClr val="555555"/>
                </a:solidFill>
                <a:latin typeface="Consolas" panose="020B0609020204030204" pitchFamily="49" charset="0"/>
                <a:cs typeface="Consolas" panose="020B0609020204030204" pitchFamily="49" charset="0"/>
              </a:rPr>
              <a:t>lines.</a:t>
            </a:r>
            <a:r>
              <a:rPr lang="en-US" sz="2000" dirty="0" err="1">
                <a:solidFill>
                  <a:srgbClr val="1663A8"/>
                </a:solidFill>
                <a:latin typeface="Consolas" panose="020B0609020204030204" pitchFamily="49" charset="0"/>
                <a:cs typeface="Consolas" panose="020B0609020204030204" pitchFamily="49" charset="0"/>
              </a:rPr>
              <a:t>flatMap</a:t>
            </a:r>
            <a:r>
              <a:rPr lang="en-US" sz="2000" dirty="0">
                <a:solidFill>
                  <a:srgbClr val="555555"/>
                </a:solidFill>
                <a:latin typeface="Consolas" panose="020B0609020204030204" pitchFamily="49" charset="0"/>
                <a:cs typeface="Consolas" panose="020B0609020204030204" pitchFamily="49" charset="0"/>
              </a:rPr>
              <a:t>(</a:t>
            </a:r>
            <a:r>
              <a:rPr lang="en-US" sz="2000" dirty="0">
                <a:solidFill>
                  <a:srgbClr val="C1130E"/>
                </a:solidFill>
                <a:latin typeface="Consolas" panose="020B0609020204030204" pitchFamily="49" charset="0"/>
                <a:cs typeface="Consolas" panose="020B0609020204030204" pitchFamily="49" charset="0"/>
              </a:rPr>
              <a:t>lambda line: line.split(" ")</a:t>
            </a:r>
            <a:r>
              <a:rPr lang="en-US" sz="2000" dirty="0">
                <a:solidFill>
                  <a:srgbClr val="555555"/>
                </a:solidFill>
                <a:latin typeface="Consolas" panose="020B0609020204030204" pitchFamily="49" charset="0"/>
                <a:cs typeface="Consolas" panose="020B0609020204030204" pitchFamily="49" charset="0"/>
              </a:rPr>
              <a:t>) \</a:t>
            </a:r>
            <a:br>
              <a:rPr lang="en-US" sz="2000" dirty="0">
                <a:latin typeface="Consolas" panose="020B0609020204030204" pitchFamily="49" charset="0"/>
                <a:cs typeface="Consolas" panose="020B0609020204030204" pitchFamily="49" charset="0"/>
              </a:rPr>
            </a:br>
            <a:r>
              <a:rPr lang="en-US" sz="2000" dirty="0">
                <a:solidFill>
                  <a:srgbClr val="555555"/>
                </a:solidFill>
                <a:latin typeface="Consolas" panose="020B0609020204030204" pitchFamily="49" charset="0"/>
                <a:cs typeface="Consolas" panose="020B0609020204030204" pitchFamily="49" charset="0"/>
              </a:rPr>
              <a:t>             .</a:t>
            </a:r>
            <a:r>
              <a:rPr lang="en-US" sz="2000" dirty="0">
                <a:solidFill>
                  <a:srgbClr val="1663A8"/>
                </a:solidFill>
                <a:latin typeface="Consolas" panose="020B0609020204030204" pitchFamily="49" charset="0"/>
                <a:cs typeface="Consolas" panose="020B0609020204030204" pitchFamily="49" charset="0"/>
              </a:rPr>
              <a:t>map</a:t>
            </a:r>
            <a:r>
              <a:rPr lang="en-US" sz="2000" dirty="0">
                <a:solidFill>
                  <a:srgbClr val="555555"/>
                </a:solidFill>
                <a:latin typeface="Consolas" panose="020B0609020204030204" pitchFamily="49" charset="0"/>
                <a:cs typeface="Consolas" panose="020B0609020204030204" pitchFamily="49" charset="0"/>
              </a:rPr>
              <a:t>(</a:t>
            </a:r>
            <a:r>
              <a:rPr lang="en-US" sz="2000" dirty="0">
                <a:solidFill>
                  <a:srgbClr val="C1130E"/>
                </a:solidFill>
                <a:latin typeface="Consolas" panose="020B0609020204030204" pitchFamily="49" charset="0"/>
                <a:cs typeface="Consolas" panose="020B0609020204030204" pitchFamily="49" charset="0"/>
              </a:rPr>
              <a:t>lambda word: (word, 1)</a:t>
            </a:r>
            <a:r>
              <a:rPr lang="en-US" sz="2000" dirty="0">
                <a:solidFill>
                  <a:srgbClr val="555555"/>
                </a:solidFill>
                <a:latin typeface="Consolas" panose="020B0609020204030204" pitchFamily="49" charset="0"/>
                <a:cs typeface="Consolas" panose="020B0609020204030204" pitchFamily="49" charset="0"/>
              </a:rPr>
              <a:t>) \</a:t>
            </a:r>
            <a:br>
              <a:rPr lang="en-US" sz="2000" dirty="0">
                <a:latin typeface="Consolas" panose="020B0609020204030204" pitchFamily="49" charset="0"/>
                <a:cs typeface="Consolas" panose="020B0609020204030204" pitchFamily="49" charset="0"/>
              </a:rPr>
            </a:br>
            <a:r>
              <a:rPr lang="en-US" sz="2000" dirty="0">
                <a:solidFill>
                  <a:srgbClr val="555555"/>
                </a:solidFill>
                <a:latin typeface="Consolas" panose="020B0609020204030204" pitchFamily="49" charset="0"/>
                <a:cs typeface="Consolas" panose="020B0609020204030204" pitchFamily="49" charset="0"/>
              </a:rPr>
              <a:t>             .</a:t>
            </a:r>
            <a:r>
              <a:rPr lang="en-US" sz="2000" dirty="0" err="1">
                <a:solidFill>
                  <a:srgbClr val="1663A8"/>
                </a:solidFill>
                <a:latin typeface="Consolas" panose="020B0609020204030204" pitchFamily="49" charset="0"/>
                <a:cs typeface="Consolas" panose="020B0609020204030204" pitchFamily="49" charset="0"/>
              </a:rPr>
              <a:t>reduceByKey</a:t>
            </a:r>
            <a:r>
              <a:rPr lang="en-US" sz="2000" dirty="0">
                <a:solidFill>
                  <a:srgbClr val="555555"/>
                </a:solidFill>
                <a:latin typeface="Consolas" panose="020B0609020204030204" pitchFamily="49" charset="0"/>
                <a:cs typeface="Consolas" panose="020B0609020204030204" pitchFamily="49" charset="0"/>
              </a:rPr>
              <a:t>(</a:t>
            </a:r>
            <a:r>
              <a:rPr lang="en-US" sz="2000" dirty="0">
                <a:solidFill>
                  <a:srgbClr val="C1130E"/>
                </a:solidFill>
                <a:latin typeface="Consolas" panose="020B0609020204030204" pitchFamily="49" charset="0"/>
                <a:cs typeface="Consolas" panose="020B0609020204030204" pitchFamily="49" charset="0"/>
              </a:rPr>
              <a:t>lambda a, b: a + b</a:t>
            </a:r>
            <a:r>
              <a:rPr lang="en-US" sz="2000" dirty="0">
                <a:solidFill>
                  <a:srgbClr val="555555"/>
                </a:solidFill>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solidFill>
                  <a:srgbClr val="555555"/>
                </a:solidFill>
                <a:latin typeface="Consolas" panose="020B0609020204030204" pitchFamily="49" charset="0"/>
                <a:cs typeface="Consolas" panose="020B0609020204030204" pitchFamily="49" charset="0"/>
              </a:rPr>
              <a:t>counts.</a:t>
            </a:r>
            <a:r>
              <a:rPr lang="en-US" sz="2000" dirty="0">
                <a:solidFill>
                  <a:srgbClr val="1663A8"/>
                </a:solidFill>
                <a:latin typeface="Consolas" panose="020B0609020204030204" pitchFamily="49" charset="0"/>
                <a:cs typeface="Consolas" panose="020B0609020204030204" pitchFamily="49" charset="0"/>
              </a:rPr>
              <a:t>saveAsTextFile</a:t>
            </a:r>
            <a:r>
              <a:rPr lang="en-US" sz="2000" dirty="0">
                <a:solidFill>
                  <a:srgbClr val="555555"/>
                </a:solidFill>
                <a:latin typeface="Consolas" panose="020B0609020204030204" pitchFamily="49" charset="0"/>
                <a:cs typeface="Consolas" panose="020B0609020204030204" pitchFamily="49" charset="0"/>
              </a:rPr>
              <a:t>(</a:t>
            </a:r>
            <a:r>
              <a:rPr lang="en-US" sz="2000" dirty="0">
                <a:solidFill>
                  <a:srgbClr val="2B8EEB"/>
                </a:solidFill>
                <a:latin typeface="Consolas" panose="020B0609020204030204" pitchFamily="49" charset="0"/>
                <a:cs typeface="Consolas" panose="020B0609020204030204" pitchFamily="49" charset="0"/>
              </a:rPr>
              <a:t>"</a:t>
            </a:r>
            <a:r>
              <a:rPr lang="en-US" sz="2000" dirty="0" err="1">
                <a:solidFill>
                  <a:srgbClr val="2B8EEB"/>
                </a:solidFill>
                <a:latin typeface="Consolas" panose="020B0609020204030204" pitchFamily="49" charset="0"/>
                <a:cs typeface="Consolas" panose="020B0609020204030204" pitchFamily="49" charset="0"/>
              </a:rPr>
              <a:t>hdfs</a:t>
            </a:r>
            <a:r>
              <a:rPr lang="en-US" sz="2000" dirty="0">
                <a:solidFill>
                  <a:srgbClr val="2B8EEB"/>
                </a:solidFill>
                <a:latin typeface="Consolas" panose="020B0609020204030204" pitchFamily="49" charset="0"/>
                <a:cs typeface="Consolas" panose="020B0609020204030204" pitchFamily="49" charset="0"/>
              </a:rPr>
              <a:t>://..."</a:t>
            </a:r>
            <a:r>
              <a:rPr lang="en-US" sz="2000" dirty="0">
                <a:solidFill>
                  <a:srgbClr val="555555"/>
                </a:solidFill>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
        <p:nvSpPr>
          <p:cNvPr id="7" name="TextBox 6"/>
          <p:cNvSpPr txBox="1"/>
          <p:nvPr/>
        </p:nvSpPr>
        <p:spPr>
          <a:xfrm>
            <a:off x="563667" y="3153022"/>
            <a:ext cx="1651629" cy="646331"/>
          </a:xfrm>
          <a:prstGeom prst="rect">
            <a:avLst/>
          </a:prstGeom>
          <a:noFill/>
          <a:ln>
            <a:solidFill>
              <a:schemeClr val="tx1"/>
            </a:solidFill>
          </a:ln>
        </p:spPr>
        <p:txBody>
          <a:bodyPr wrap="square" rtlCol="0">
            <a:spAutoFit/>
          </a:bodyPr>
          <a:lstStyle/>
          <a:p>
            <a:r>
              <a:rPr lang="en-US" dirty="0"/>
              <a:t>Deer Car River</a:t>
            </a:r>
          </a:p>
          <a:p>
            <a:r>
              <a:rPr lang="en-US" dirty="0"/>
              <a:t>Car</a:t>
            </a:r>
          </a:p>
        </p:txBody>
      </p:sp>
      <p:sp>
        <p:nvSpPr>
          <p:cNvPr id="8" name="TextBox 7"/>
          <p:cNvSpPr txBox="1"/>
          <p:nvPr/>
        </p:nvSpPr>
        <p:spPr>
          <a:xfrm>
            <a:off x="543681" y="2146511"/>
            <a:ext cx="1651629" cy="646331"/>
          </a:xfrm>
          <a:prstGeom prst="rect">
            <a:avLst/>
          </a:prstGeom>
          <a:noFill/>
          <a:ln>
            <a:solidFill>
              <a:schemeClr val="tx1"/>
            </a:solidFill>
          </a:ln>
        </p:spPr>
        <p:txBody>
          <a:bodyPr wrap="square" rtlCol="0">
            <a:spAutoFit/>
          </a:bodyPr>
          <a:lstStyle/>
          <a:p>
            <a:r>
              <a:rPr lang="en-US" dirty="0"/>
              <a:t>Deer Bear River</a:t>
            </a:r>
          </a:p>
          <a:p>
            <a:r>
              <a:rPr lang="en-US" dirty="0"/>
              <a:t>Bear</a:t>
            </a:r>
          </a:p>
        </p:txBody>
      </p:sp>
      <p:sp>
        <p:nvSpPr>
          <p:cNvPr id="9" name="TextBox 8"/>
          <p:cNvSpPr txBox="1"/>
          <p:nvPr/>
        </p:nvSpPr>
        <p:spPr>
          <a:xfrm>
            <a:off x="4366496" y="1748846"/>
            <a:ext cx="1242978" cy="1200329"/>
          </a:xfrm>
          <a:prstGeom prst="rect">
            <a:avLst/>
          </a:prstGeom>
          <a:noFill/>
          <a:ln>
            <a:solidFill>
              <a:schemeClr val="tx1"/>
            </a:solidFill>
          </a:ln>
        </p:spPr>
        <p:txBody>
          <a:bodyPr wrap="square" rtlCol="0">
            <a:spAutoFit/>
          </a:bodyPr>
          <a:lstStyle/>
          <a:p>
            <a:r>
              <a:rPr lang="en-US" dirty="0"/>
              <a:t>(Deer, 1)</a:t>
            </a:r>
          </a:p>
          <a:p>
            <a:r>
              <a:rPr lang="en-US" dirty="0"/>
              <a:t>(Bear, 1)</a:t>
            </a:r>
          </a:p>
          <a:p>
            <a:r>
              <a:rPr lang="en-US" dirty="0"/>
              <a:t>(River, 1)</a:t>
            </a:r>
          </a:p>
          <a:p>
            <a:r>
              <a:rPr lang="en-US" dirty="0"/>
              <a:t>(Bear, 1)</a:t>
            </a:r>
          </a:p>
        </p:txBody>
      </p:sp>
      <p:sp>
        <p:nvSpPr>
          <p:cNvPr id="10" name="TextBox 9"/>
          <p:cNvSpPr txBox="1"/>
          <p:nvPr/>
        </p:nvSpPr>
        <p:spPr>
          <a:xfrm>
            <a:off x="4350523" y="3060689"/>
            <a:ext cx="1258952" cy="1200329"/>
          </a:xfrm>
          <a:prstGeom prst="rect">
            <a:avLst/>
          </a:prstGeom>
          <a:noFill/>
          <a:ln>
            <a:solidFill>
              <a:schemeClr val="tx1"/>
            </a:solidFill>
          </a:ln>
        </p:spPr>
        <p:txBody>
          <a:bodyPr wrap="square" rtlCol="0">
            <a:spAutoFit/>
          </a:bodyPr>
          <a:lstStyle/>
          <a:p>
            <a:r>
              <a:rPr lang="en-US" dirty="0"/>
              <a:t>(Deer, 1)	</a:t>
            </a:r>
          </a:p>
          <a:p>
            <a:r>
              <a:rPr lang="en-US" dirty="0"/>
              <a:t>(Car, 1)	</a:t>
            </a:r>
          </a:p>
          <a:p>
            <a:r>
              <a:rPr lang="en-US" dirty="0"/>
              <a:t>(River, 1)	</a:t>
            </a:r>
          </a:p>
          <a:p>
            <a:r>
              <a:rPr lang="en-US" dirty="0"/>
              <a:t>(Car, 1)	</a:t>
            </a:r>
          </a:p>
        </p:txBody>
      </p:sp>
      <p:sp>
        <p:nvSpPr>
          <p:cNvPr id="11" name="TextBox 10"/>
          <p:cNvSpPr txBox="1"/>
          <p:nvPr/>
        </p:nvSpPr>
        <p:spPr>
          <a:xfrm>
            <a:off x="7987163" y="2034455"/>
            <a:ext cx="1124981" cy="646331"/>
          </a:xfrm>
          <a:prstGeom prst="rect">
            <a:avLst/>
          </a:prstGeom>
          <a:noFill/>
          <a:ln>
            <a:solidFill>
              <a:schemeClr val="tx1"/>
            </a:solidFill>
          </a:ln>
        </p:spPr>
        <p:txBody>
          <a:bodyPr wrap="square" rtlCol="0">
            <a:spAutoFit/>
          </a:bodyPr>
          <a:lstStyle/>
          <a:p>
            <a:r>
              <a:rPr lang="en-US" dirty="0"/>
              <a:t>(Bear, 2)</a:t>
            </a:r>
          </a:p>
          <a:p>
            <a:r>
              <a:rPr lang="en-US" dirty="0"/>
              <a:t>(Deer, 2)</a:t>
            </a:r>
          </a:p>
        </p:txBody>
      </p:sp>
      <p:sp>
        <p:nvSpPr>
          <p:cNvPr id="12" name="TextBox 11"/>
          <p:cNvSpPr txBox="1"/>
          <p:nvPr/>
        </p:nvSpPr>
        <p:spPr>
          <a:xfrm>
            <a:off x="7971191" y="3071420"/>
            <a:ext cx="1140954" cy="646331"/>
          </a:xfrm>
          <a:prstGeom prst="rect">
            <a:avLst/>
          </a:prstGeom>
          <a:noFill/>
          <a:ln>
            <a:solidFill>
              <a:schemeClr val="tx1"/>
            </a:solidFill>
          </a:ln>
        </p:spPr>
        <p:txBody>
          <a:bodyPr wrap="square" rtlCol="0">
            <a:spAutoFit/>
          </a:bodyPr>
          <a:lstStyle/>
          <a:p>
            <a:r>
              <a:rPr lang="en-US" dirty="0"/>
              <a:t>(Car, 2)</a:t>
            </a:r>
          </a:p>
          <a:p>
            <a:r>
              <a:rPr lang="en-US" dirty="0"/>
              <a:t>(River, 2)</a:t>
            </a:r>
          </a:p>
        </p:txBody>
      </p:sp>
      <p:sp>
        <p:nvSpPr>
          <p:cNvPr id="4" name="Rectangle 3"/>
          <p:cNvSpPr/>
          <p:nvPr/>
        </p:nvSpPr>
        <p:spPr>
          <a:xfrm>
            <a:off x="401053" y="1989221"/>
            <a:ext cx="1957136" cy="2012073"/>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996604" y="1534030"/>
            <a:ext cx="1957136" cy="2921296"/>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3681" y="1610114"/>
            <a:ext cx="1269077" cy="369332"/>
          </a:xfrm>
          <a:prstGeom prst="rect">
            <a:avLst/>
          </a:prstGeom>
          <a:noFill/>
        </p:spPr>
        <p:txBody>
          <a:bodyPr wrap="square" rtlCol="0">
            <a:spAutoFit/>
          </a:bodyPr>
          <a:lstStyle/>
          <a:p>
            <a:r>
              <a:rPr lang="en-US" b="1" dirty="0"/>
              <a:t>RDD lines</a:t>
            </a:r>
          </a:p>
        </p:txBody>
      </p:sp>
      <p:cxnSp>
        <p:nvCxnSpPr>
          <p:cNvPr id="16" name="Straight Arrow Connector 15"/>
          <p:cNvCxnSpPr/>
          <p:nvPr/>
        </p:nvCxnSpPr>
        <p:spPr>
          <a:xfrm>
            <a:off x="2195310" y="2469676"/>
            <a:ext cx="21711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195310" y="3533085"/>
            <a:ext cx="21711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914274" y="2444164"/>
            <a:ext cx="2008721" cy="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914274" y="3508214"/>
            <a:ext cx="1992748" cy="248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945867" y="2521584"/>
            <a:ext cx="1929562" cy="920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945867" y="2533618"/>
            <a:ext cx="1961155" cy="908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689248" y="1735237"/>
            <a:ext cx="1807678" cy="2266057"/>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2600736" y="2855558"/>
            <a:ext cx="1068352" cy="646331"/>
          </a:xfrm>
          <a:prstGeom prst="rect">
            <a:avLst/>
          </a:prstGeom>
          <a:noFill/>
        </p:spPr>
        <p:txBody>
          <a:bodyPr wrap="square" rtlCol="0">
            <a:spAutoFit/>
          </a:bodyPr>
          <a:lstStyle/>
          <a:p>
            <a:r>
              <a:rPr lang="en-US" dirty="0" err="1"/>
              <a:t>flatMap</a:t>
            </a:r>
            <a:r>
              <a:rPr lang="en-US" dirty="0"/>
              <a:t>,</a:t>
            </a:r>
          </a:p>
          <a:p>
            <a:r>
              <a:rPr lang="en-US" dirty="0"/>
              <a:t>map</a:t>
            </a:r>
          </a:p>
        </p:txBody>
      </p:sp>
      <p:sp>
        <p:nvSpPr>
          <p:cNvPr id="39" name="TextBox 38"/>
          <p:cNvSpPr txBox="1"/>
          <p:nvPr/>
        </p:nvSpPr>
        <p:spPr>
          <a:xfrm>
            <a:off x="6017907" y="1964534"/>
            <a:ext cx="1506991" cy="369332"/>
          </a:xfrm>
          <a:prstGeom prst="rect">
            <a:avLst/>
          </a:prstGeom>
          <a:noFill/>
        </p:spPr>
        <p:txBody>
          <a:bodyPr wrap="square" rtlCol="0">
            <a:spAutoFit/>
          </a:bodyPr>
          <a:lstStyle/>
          <a:p>
            <a:r>
              <a:rPr lang="en-US" dirty="0" err="1"/>
              <a:t>reduceByKey</a:t>
            </a:r>
            <a:endParaRPr lang="en-US" dirty="0"/>
          </a:p>
        </p:txBody>
      </p:sp>
    </p:spTree>
    <p:extLst>
      <p:ext uri="{BB962C8B-B14F-4D97-AF65-F5344CB8AC3E}">
        <p14:creationId xmlns:p14="http://schemas.microsoft.com/office/powerpoint/2010/main" val="139645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p:bldP spid="3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Sort Numeric Data</a:t>
            </a:r>
            <a:endParaRPr lang="en-US" dirty="0"/>
          </a:p>
        </p:txBody>
      </p:sp>
      <p:sp>
        <p:nvSpPr>
          <p:cNvPr id="5" name="Slide Number Placeholder 4"/>
          <p:cNvSpPr>
            <a:spLocks noGrp="1"/>
          </p:cNvSpPr>
          <p:nvPr>
            <p:ph type="sldNum" sz="quarter" idx="12"/>
          </p:nvPr>
        </p:nvSpPr>
        <p:spPr/>
        <p:txBody>
          <a:bodyPr/>
          <a:lstStyle/>
          <a:p>
            <a:fld id="{2D35D076-ABAC-4666-A3BF-A6446292C09D}" type="slidenum">
              <a:rPr lang="en-US" smtClean="0"/>
              <a:t>42</a:t>
            </a:fld>
            <a:endParaRPr lang="en-US"/>
          </a:p>
        </p:txBody>
      </p:sp>
      <p:sp>
        <p:nvSpPr>
          <p:cNvPr id="4" name="TextBox 3"/>
          <p:cNvSpPr txBox="1"/>
          <p:nvPr/>
        </p:nvSpPr>
        <p:spPr>
          <a:xfrm>
            <a:off x="838200" y="1783463"/>
            <a:ext cx="9932894" cy="4524315"/>
          </a:xfrm>
          <a:prstGeom prst="rect">
            <a:avLst/>
          </a:prstGeom>
          <a:noFill/>
        </p:spPr>
        <p:txBody>
          <a:bodyPr wrap="square" rtlCol="0">
            <a:spAutoFit/>
          </a:bodyPr>
          <a:lstStyle/>
          <a:p>
            <a:r>
              <a:rPr lang="en-US" sz="2400" dirty="0">
                <a:latin typeface="Consolas" panose="020B0609020204030204" pitchFamily="49" charset="0"/>
                <a:cs typeface="Consolas" panose="020B0609020204030204" pitchFamily="49" charset="0"/>
              </a:rPr>
              <a:t>lines = </a:t>
            </a:r>
            <a:r>
              <a:rPr lang="en-US" sz="2400" dirty="0" err="1">
                <a:latin typeface="Consolas" panose="020B0609020204030204" pitchFamily="49" charset="0"/>
                <a:cs typeface="Consolas" panose="020B0609020204030204" pitchFamily="49" charset="0"/>
              </a:rPr>
              <a:t>sc.textFile</a:t>
            </a:r>
            <a:r>
              <a:rPr lang="en-US" sz="2400" dirty="0">
                <a:latin typeface="Consolas" panose="020B0609020204030204" pitchFamily="49" charset="0"/>
                <a:cs typeface="Consolas" panose="020B0609020204030204" pitchFamily="49" charset="0"/>
              </a:rPr>
              <a:t>(“file:///user/hduser/myfile”)</a:t>
            </a:r>
          </a:p>
          <a:p>
            <a:endParaRPr lang="en-US" sz="2400" dirty="0">
              <a:latin typeface="Consolas" panose="020B0609020204030204" pitchFamily="49" charset="0"/>
              <a:cs typeface="Consolas" panose="020B0609020204030204" pitchFamily="49" charset="0"/>
            </a:endParaRPr>
          </a:p>
          <a:p>
            <a:r>
              <a:rPr lang="en-US" sz="2400" dirty="0" err="1">
                <a:latin typeface="Consolas" panose="020B0609020204030204" pitchFamily="49" charset="0"/>
                <a:cs typeface="Consolas" panose="020B0609020204030204" pitchFamily="49" charset="0"/>
              </a:rPr>
              <a:t>sortedCount</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lines.flatMap</a:t>
            </a:r>
            <a:r>
              <a:rPr lang="en-US" sz="2400" dirty="0">
                <a:latin typeface="Consolas" panose="020B0609020204030204" pitchFamily="49" charset="0"/>
                <a:cs typeface="Consolas" panose="020B0609020204030204" pitchFamily="49" charset="0"/>
              </a:rPr>
              <a:t>(lambda x: </a:t>
            </a:r>
            <a:r>
              <a:rPr lang="en-US" sz="2400" dirty="0" err="1">
                <a:latin typeface="Consolas" panose="020B0609020204030204" pitchFamily="49" charset="0"/>
                <a:cs typeface="Consolas" panose="020B0609020204030204" pitchFamily="49" charset="0"/>
              </a:rPr>
              <a:t>x.split</a:t>
            </a:r>
            <a:r>
              <a:rPr lang="en-US" sz="2400" dirty="0">
                <a:latin typeface="Consolas" panose="020B0609020204030204" pitchFamily="49" charset="0"/>
                <a:cs typeface="Consolas" panose="020B0609020204030204" pitchFamily="49" charset="0"/>
              </a:rPr>
              <a:t>(“ ”)) \</a:t>
            </a:r>
          </a:p>
          <a:p>
            <a:r>
              <a:rPr lang="en-US" sz="2400" dirty="0">
                <a:latin typeface="Consolas" panose="020B0609020204030204" pitchFamily="49" charset="0"/>
                <a:cs typeface="Consolas" panose="020B0609020204030204" pitchFamily="49" charset="0"/>
              </a:rPr>
              <a:t>        .map(lambda x: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(x),1)) \</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sortByKey</a:t>
            </a:r>
            <a:r>
              <a:rPr lang="en-US" sz="2400" dirty="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output = </a:t>
            </a:r>
            <a:r>
              <a:rPr lang="en-US" sz="2400" dirty="0" err="1">
                <a:latin typeface="Consolas" panose="020B0609020204030204" pitchFamily="49" charset="0"/>
                <a:cs typeface="Consolas" panose="020B0609020204030204" pitchFamily="49" charset="0"/>
              </a:rPr>
              <a:t>sortedCount.collect</a:t>
            </a:r>
            <a:r>
              <a:rPr lang="en-US" sz="2400" dirty="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for (</a:t>
            </a:r>
            <a:r>
              <a:rPr lang="en-US" sz="2400" dirty="0" err="1">
                <a:latin typeface="Consolas" panose="020B0609020204030204" pitchFamily="49" charset="0"/>
                <a:cs typeface="Consolas" panose="020B0609020204030204" pitchFamily="49" charset="0"/>
              </a:rPr>
              <a:t>num</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unitcount</a:t>
            </a:r>
            <a:r>
              <a:rPr lang="en-US" sz="2400" dirty="0">
                <a:latin typeface="Consolas" panose="020B0609020204030204" pitchFamily="49" charset="0"/>
                <a:cs typeface="Consolas" panose="020B0609020204030204" pitchFamily="49" charset="0"/>
              </a:rPr>
              <a:t>) in output:</a:t>
            </a:r>
          </a:p>
          <a:p>
            <a:r>
              <a:rPr lang="en-US" sz="2400" dirty="0">
                <a:latin typeface="Consolas" panose="020B0609020204030204" pitchFamily="49" charset="0"/>
                <a:cs typeface="Consolas" panose="020B0609020204030204" pitchFamily="49" charset="0"/>
              </a:rPr>
              <a:t>      print (</a:t>
            </a:r>
            <a:r>
              <a:rPr lang="en-US" sz="2400" dirty="0" err="1">
                <a:latin typeface="Consolas" panose="020B0609020204030204" pitchFamily="49" charset="0"/>
                <a:cs typeface="Consolas" panose="020B0609020204030204" pitchFamily="49" charset="0"/>
              </a:rPr>
              <a:t>num</a:t>
            </a:r>
            <a:r>
              <a:rPr lang="en-US"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94176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611" y="-290554"/>
            <a:ext cx="10515600" cy="1325563"/>
          </a:xfrm>
        </p:spPr>
        <p:txBody>
          <a:bodyPr/>
          <a:lstStyle/>
          <a:p>
            <a:r>
              <a:rPr lang="en-US" b="1" dirty="0"/>
              <a:t>Examples:</a:t>
            </a:r>
          </a:p>
        </p:txBody>
      </p:sp>
      <p:sp>
        <p:nvSpPr>
          <p:cNvPr id="3" name="Content Placeholder 2"/>
          <p:cNvSpPr>
            <a:spLocks noGrp="1"/>
          </p:cNvSpPr>
          <p:nvPr>
            <p:ph idx="1"/>
          </p:nvPr>
        </p:nvSpPr>
        <p:spPr>
          <a:xfrm>
            <a:off x="501316" y="705853"/>
            <a:ext cx="10515600" cy="5823284"/>
          </a:xfrm>
        </p:spPr>
        <p:txBody>
          <a:bodyPr/>
          <a:lstStyle/>
          <a:p>
            <a:r>
              <a:rPr lang="en-US" dirty="0"/>
              <a:t>Assume that Gutenberg project’s </a:t>
            </a:r>
            <a:r>
              <a:rPr lang="en-US" dirty="0" err="1"/>
              <a:t>ebooks</a:t>
            </a:r>
            <a:r>
              <a:rPr lang="en-US" dirty="0"/>
              <a:t> are </a:t>
            </a:r>
            <a:r>
              <a:rPr lang="en-US" dirty="0" err="1"/>
              <a:t>stoed</a:t>
            </a:r>
            <a:r>
              <a:rPr lang="en-US" dirty="0"/>
              <a:t> in the following  HDFS location : /user/</a:t>
            </a:r>
            <a:r>
              <a:rPr lang="en-US" dirty="0" err="1"/>
              <a:t>hduser</a:t>
            </a:r>
            <a:r>
              <a:rPr lang="en-US" dirty="0"/>
              <a:t>/</a:t>
            </a:r>
            <a:r>
              <a:rPr lang="en-US" dirty="0" err="1"/>
              <a:t>gutenberg</a:t>
            </a:r>
            <a:r>
              <a:rPr lang="en-US" dirty="0"/>
              <a:t>. The </a:t>
            </a:r>
            <a:r>
              <a:rPr lang="en-US" dirty="0" err="1"/>
              <a:t>Namenode</a:t>
            </a:r>
            <a:r>
              <a:rPr lang="en-US" dirty="0"/>
              <a:t> IP address is 129.115.30.77 and port number is 54310. Using the Spark Shell, </a:t>
            </a:r>
          </a:p>
          <a:p>
            <a:pPr marL="914400" lvl="1" indent="-457200">
              <a:buFont typeface="+mj-lt"/>
              <a:buAutoNum type="alphaLcParenR"/>
            </a:pPr>
            <a:r>
              <a:rPr lang="en-US" dirty="0"/>
              <a:t>count the total number of lines in the </a:t>
            </a:r>
            <a:r>
              <a:rPr lang="en-US" dirty="0" err="1"/>
              <a:t>ebooks</a:t>
            </a:r>
            <a:r>
              <a:rPr lang="en-US" dirty="0"/>
              <a:t>.</a:t>
            </a:r>
          </a:p>
          <a:p>
            <a:pPr marL="914400" lvl="1" indent="-457200">
              <a:buFont typeface="+mj-lt"/>
              <a:buAutoNum type="alphaLcParenR"/>
            </a:pPr>
            <a:endParaRPr lang="en-US" dirty="0"/>
          </a:p>
          <a:p>
            <a:pPr marL="457200" lvl="1" indent="0">
              <a:buNone/>
            </a:pPr>
            <a:endParaRPr lang="en-US" dirty="0"/>
          </a:p>
          <a:p>
            <a:pPr marL="914400" lvl="1" indent="-457200">
              <a:buAutoNum type="alphaLcParenR" startAt="2"/>
            </a:pPr>
            <a:r>
              <a:rPr lang="en-US" dirty="0"/>
              <a:t>count the total number of words in the </a:t>
            </a:r>
            <a:r>
              <a:rPr lang="en-US" dirty="0" err="1"/>
              <a:t>ebooks</a:t>
            </a:r>
            <a:r>
              <a:rPr lang="en-US" dirty="0"/>
              <a:t>.</a:t>
            </a:r>
          </a:p>
          <a:p>
            <a:pPr marL="914400" lvl="1" indent="-457200">
              <a:buAutoNum type="alphaLcParenR" startAt="2"/>
            </a:pPr>
            <a:endParaRPr lang="en-US" dirty="0"/>
          </a:p>
          <a:p>
            <a:pPr marL="914400" lvl="1" indent="-457200">
              <a:buAutoNum type="alphaLcParenR" startAt="2"/>
            </a:pPr>
            <a:endParaRPr lang="en-US" dirty="0"/>
          </a:p>
          <a:p>
            <a:pPr marL="457200" lvl="1" indent="0">
              <a:buNone/>
            </a:pPr>
            <a:endParaRPr lang="en-US" dirty="0"/>
          </a:p>
          <a:p>
            <a:pPr marL="457200" lvl="1" indent="0">
              <a:buNone/>
            </a:pPr>
            <a:endParaRPr lang="en-US" dirty="0"/>
          </a:p>
          <a:p>
            <a:pPr marL="457200" lvl="1" indent="0">
              <a:buNone/>
            </a:pPr>
            <a:r>
              <a:rPr lang="en-US" dirty="0"/>
              <a:t>c) count how many times does the word “world” appears in the </a:t>
            </a:r>
            <a:r>
              <a:rPr lang="en-US" dirty="0" err="1"/>
              <a:t>ebooks</a:t>
            </a:r>
            <a:r>
              <a:rPr lang="en-US" dirty="0"/>
              <a:t>. </a:t>
            </a:r>
          </a:p>
          <a:p>
            <a:pPr marL="914400" lvl="1" indent="-457200">
              <a:buFont typeface="+mj-lt"/>
              <a:buAutoNum type="alphaLcParenR"/>
            </a:pPr>
            <a:endParaRPr lang="en-US" dirty="0"/>
          </a:p>
          <a:p>
            <a:pPr marL="914400" lvl="1" indent="-457200">
              <a:buFont typeface="+mj-lt"/>
              <a:buAutoNum type="alphaLcParenR"/>
            </a:pPr>
            <a:endParaRPr lang="en-US" dirty="0"/>
          </a:p>
        </p:txBody>
      </p:sp>
      <p:sp>
        <p:nvSpPr>
          <p:cNvPr id="4" name="Slide Number Placeholder 3"/>
          <p:cNvSpPr>
            <a:spLocks noGrp="1"/>
          </p:cNvSpPr>
          <p:nvPr>
            <p:ph type="sldNum" sz="quarter" idx="12"/>
          </p:nvPr>
        </p:nvSpPr>
        <p:spPr/>
        <p:txBody>
          <a:bodyPr/>
          <a:lstStyle/>
          <a:p>
            <a:fld id="{2D35D076-ABAC-4666-A3BF-A6446292C09D}" type="slidenum">
              <a:rPr lang="en-US" smtClean="0"/>
              <a:t>43</a:t>
            </a:fld>
            <a:endParaRPr lang="en-US"/>
          </a:p>
        </p:txBody>
      </p:sp>
      <p:sp>
        <p:nvSpPr>
          <p:cNvPr id="6" name="TextBox 5"/>
          <p:cNvSpPr txBox="1"/>
          <p:nvPr/>
        </p:nvSpPr>
        <p:spPr>
          <a:xfrm>
            <a:off x="1102895" y="2375913"/>
            <a:ext cx="9914021" cy="646331"/>
          </a:xfrm>
          <a:prstGeom prst="rect">
            <a:avLst/>
          </a:prstGeom>
          <a:noFill/>
        </p:spPr>
        <p:txBody>
          <a:bodyPr wrap="square" rtlCol="0">
            <a:spAutoFit/>
          </a:bodyPr>
          <a:lstStyle/>
          <a:p>
            <a:r>
              <a:rPr lang="en-US" dirty="0">
                <a:solidFill>
                  <a:schemeClr val="accent1">
                    <a:lumMod val="50000"/>
                  </a:schemeClr>
                </a:solidFill>
                <a:latin typeface="Consolas" panose="020B0609020204030204" pitchFamily="49" charset="0"/>
                <a:cs typeface="Consolas" panose="020B0609020204030204" pitchFamily="49" charset="0"/>
              </a:rPr>
              <a:t>lines = </a:t>
            </a:r>
            <a:r>
              <a:rPr lang="en-US" dirty="0" err="1">
                <a:solidFill>
                  <a:schemeClr val="accent1">
                    <a:lumMod val="50000"/>
                  </a:schemeClr>
                </a:solidFill>
                <a:latin typeface="Consolas" panose="020B0609020204030204" pitchFamily="49" charset="0"/>
                <a:cs typeface="Consolas" panose="020B0609020204030204" pitchFamily="49" charset="0"/>
              </a:rPr>
              <a:t>sc.textFile</a:t>
            </a:r>
            <a:r>
              <a:rPr lang="en-US" dirty="0">
                <a:solidFill>
                  <a:schemeClr val="accent1">
                    <a:lumMod val="50000"/>
                  </a:schemeClr>
                </a:solidFill>
                <a:latin typeface="Consolas" panose="020B0609020204030204" pitchFamily="49" charset="0"/>
                <a:cs typeface="Consolas" panose="020B0609020204030204" pitchFamily="49" charset="0"/>
              </a:rPr>
              <a:t>("</a:t>
            </a:r>
            <a:r>
              <a:rPr lang="en-US" dirty="0" err="1">
                <a:solidFill>
                  <a:schemeClr val="accent1">
                    <a:lumMod val="50000"/>
                  </a:schemeClr>
                </a:solidFill>
                <a:latin typeface="Consolas" panose="020B0609020204030204" pitchFamily="49" charset="0"/>
                <a:cs typeface="Consolas" panose="020B0609020204030204" pitchFamily="49" charset="0"/>
              </a:rPr>
              <a:t>hdfs</a:t>
            </a:r>
            <a:r>
              <a:rPr lang="en-US" dirty="0">
                <a:solidFill>
                  <a:schemeClr val="accent1">
                    <a:lumMod val="50000"/>
                  </a:schemeClr>
                </a:solidFill>
                <a:latin typeface="Consolas" panose="020B0609020204030204" pitchFamily="49" charset="0"/>
                <a:cs typeface="Consolas" panose="020B0609020204030204" pitchFamily="49" charset="0"/>
              </a:rPr>
              <a:t>://129.115.30.77:54310/user/</a:t>
            </a:r>
            <a:r>
              <a:rPr lang="en-US" dirty="0" err="1">
                <a:solidFill>
                  <a:schemeClr val="accent1">
                    <a:lumMod val="50000"/>
                  </a:schemeClr>
                </a:solidFill>
                <a:latin typeface="Consolas" panose="020B0609020204030204" pitchFamily="49" charset="0"/>
                <a:cs typeface="Consolas" panose="020B0609020204030204" pitchFamily="49" charset="0"/>
              </a:rPr>
              <a:t>hduser</a:t>
            </a:r>
            <a:r>
              <a:rPr lang="en-US" dirty="0">
                <a:solidFill>
                  <a:schemeClr val="accent1">
                    <a:lumMod val="50000"/>
                  </a:schemeClr>
                </a:solidFill>
                <a:latin typeface="Consolas" panose="020B0609020204030204" pitchFamily="49" charset="0"/>
                <a:cs typeface="Consolas" panose="020B0609020204030204" pitchFamily="49" charset="0"/>
              </a:rPr>
              <a:t>/</a:t>
            </a:r>
            <a:r>
              <a:rPr lang="en-US" dirty="0" err="1">
                <a:solidFill>
                  <a:schemeClr val="accent1">
                    <a:lumMod val="50000"/>
                  </a:schemeClr>
                </a:solidFill>
                <a:latin typeface="Consolas" panose="020B0609020204030204" pitchFamily="49" charset="0"/>
                <a:cs typeface="Consolas" panose="020B0609020204030204" pitchFamily="49" charset="0"/>
              </a:rPr>
              <a:t>gutenberg</a:t>
            </a:r>
            <a:r>
              <a:rPr lang="en-US" dirty="0">
                <a:solidFill>
                  <a:schemeClr val="accent1">
                    <a:lumMod val="50000"/>
                  </a:schemeClr>
                </a:solidFill>
                <a:latin typeface="Consolas" panose="020B0609020204030204" pitchFamily="49" charset="0"/>
                <a:cs typeface="Consolas" panose="020B0609020204030204" pitchFamily="49" charset="0"/>
              </a:rPr>
              <a:t>")</a:t>
            </a:r>
          </a:p>
          <a:p>
            <a:r>
              <a:rPr lang="en-US" dirty="0" err="1">
                <a:solidFill>
                  <a:schemeClr val="accent1">
                    <a:lumMod val="50000"/>
                  </a:schemeClr>
                </a:solidFill>
                <a:latin typeface="Consolas" panose="020B0609020204030204" pitchFamily="49" charset="0"/>
                <a:cs typeface="Consolas" panose="020B0609020204030204" pitchFamily="49" charset="0"/>
              </a:rPr>
              <a:t>lines.count</a:t>
            </a:r>
            <a:r>
              <a:rPr lang="en-US" dirty="0">
                <a:solidFill>
                  <a:schemeClr val="accent1">
                    <a:lumMod val="50000"/>
                  </a:schemeClr>
                </a:solidFill>
                <a:latin typeface="Consolas" panose="020B0609020204030204" pitchFamily="49" charset="0"/>
                <a:cs typeface="Consolas" panose="020B0609020204030204" pitchFamily="49" charset="0"/>
              </a:rPr>
              <a:t>()</a:t>
            </a:r>
          </a:p>
        </p:txBody>
      </p:sp>
      <p:sp>
        <p:nvSpPr>
          <p:cNvPr id="7" name="TextBox 6"/>
          <p:cNvSpPr txBox="1"/>
          <p:nvPr/>
        </p:nvSpPr>
        <p:spPr>
          <a:xfrm>
            <a:off x="1102895" y="3522294"/>
            <a:ext cx="9914021" cy="1200329"/>
          </a:xfrm>
          <a:prstGeom prst="rect">
            <a:avLst/>
          </a:prstGeom>
          <a:noFill/>
        </p:spPr>
        <p:txBody>
          <a:bodyPr wrap="square" rtlCol="0">
            <a:spAutoFit/>
          </a:bodyPr>
          <a:lstStyle/>
          <a:p>
            <a:r>
              <a:rPr lang="en-US" dirty="0">
                <a:solidFill>
                  <a:schemeClr val="accent1">
                    <a:lumMod val="50000"/>
                  </a:schemeClr>
                </a:solidFill>
                <a:latin typeface="Consolas" panose="020B0609020204030204" pitchFamily="49" charset="0"/>
                <a:cs typeface="Consolas" panose="020B0609020204030204" pitchFamily="49" charset="0"/>
              </a:rPr>
              <a:t>import re</a:t>
            </a:r>
          </a:p>
          <a:p>
            <a:r>
              <a:rPr lang="en-US" dirty="0" err="1">
                <a:solidFill>
                  <a:schemeClr val="accent1">
                    <a:lumMod val="50000"/>
                  </a:schemeClr>
                </a:solidFill>
                <a:latin typeface="Consolas" panose="020B0609020204030204" pitchFamily="49" charset="0"/>
                <a:cs typeface="Consolas" panose="020B0609020204030204" pitchFamily="49" charset="0"/>
              </a:rPr>
              <a:t>nonblanks</a:t>
            </a:r>
            <a:r>
              <a:rPr lang="en-US" dirty="0">
                <a:solidFill>
                  <a:schemeClr val="accent1">
                    <a:lumMod val="50000"/>
                  </a:schemeClr>
                </a:solidFill>
                <a:latin typeface="Consolas" panose="020B0609020204030204" pitchFamily="49" charset="0"/>
                <a:cs typeface="Consolas" panose="020B0609020204030204" pitchFamily="49" charset="0"/>
              </a:rPr>
              <a:t> = </a:t>
            </a:r>
            <a:r>
              <a:rPr lang="en-US" dirty="0" err="1">
                <a:solidFill>
                  <a:schemeClr val="accent1">
                    <a:lumMod val="50000"/>
                  </a:schemeClr>
                </a:solidFill>
                <a:latin typeface="Consolas" panose="020B0609020204030204" pitchFamily="49" charset="0"/>
                <a:cs typeface="Consolas" panose="020B0609020204030204" pitchFamily="49" charset="0"/>
              </a:rPr>
              <a:t>lines.filter</a:t>
            </a:r>
            <a:r>
              <a:rPr lang="en-US" dirty="0">
                <a:solidFill>
                  <a:schemeClr val="accent1">
                    <a:lumMod val="50000"/>
                  </a:schemeClr>
                </a:solidFill>
                <a:latin typeface="Consolas" panose="020B0609020204030204" pitchFamily="49" charset="0"/>
                <a:cs typeface="Consolas" panose="020B0609020204030204" pitchFamily="49" charset="0"/>
              </a:rPr>
              <a:t>(lambda line: not </a:t>
            </a:r>
            <a:r>
              <a:rPr lang="en-US" dirty="0" err="1">
                <a:solidFill>
                  <a:schemeClr val="accent1">
                    <a:lumMod val="50000"/>
                  </a:schemeClr>
                </a:solidFill>
                <a:latin typeface="Consolas" panose="020B0609020204030204" pitchFamily="49" charset="0"/>
                <a:cs typeface="Consolas" panose="020B0609020204030204" pitchFamily="49" charset="0"/>
              </a:rPr>
              <a:t>re.match</a:t>
            </a:r>
            <a:r>
              <a:rPr lang="en-US" dirty="0">
                <a:solidFill>
                  <a:schemeClr val="accent1">
                    <a:lumMod val="50000"/>
                  </a:schemeClr>
                </a:solidFill>
                <a:latin typeface="Consolas" panose="020B0609020204030204" pitchFamily="49" charset="0"/>
                <a:cs typeface="Consolas" panose="020B0609020204030204" pitchFamily="49" charset="0"/>
              </a:rPr>
              <a:t>(r"^\s*$",line))</a:t>
            </a:r>
          </a:p>
          <a:p>
            <a:r>
              <a:rPr lang="en-US" dirty="0">
                <a:solidFill>
                  <a:schemeClr val="accent1">
                    <a:lumMod val="50000"/>
                  </a:schemeClr>
                </a:solidFill>
                <a:latin typeface="Consolas" panose="020B0609020204030204" pitchFamily="49" charset="0"/>
                <a:cs typeface="Consolas" panose="020B0609020204030204" pitchFamily="49" charset="0"/>
              </a:rPr>
              <a:t>words = </a:t>
            </a:r>
            <a:r>
              <a:rPr lang="en-US" dirty="0" err="1">
                <a:solidFill>
                  <a:schemeClr val="accent1">
                    <a:lumMod val="50000"/>
                  </a:schemeClr>
                </a:solidFill>
                <a:latin typeface="Consolas" panose="020B0609020204030204" pitchFamily="49" charset="0"/>
                <a:cs typeface="Consolas" panose="020B0609020204030204" pitchFamily="49" charset="0"/>
              </a:rPr>
              <a:t>nonblanks.flatMap</a:t>
            </a:r>
            <a:r>
              <a:rPr lang="en-US" dirty="0">
                <a:solidFill>
                  <a:schemeClr val="accent1">
                    <a:lumMod val="50000"/>
                  </a:schemeClr>
                </a:solidFill>
                <a:latin typeface="Consolas" panose="020B0609020204030204" pitchFamily="49" charset="0"/>
                <a:cs typeface="Consolas" panose="020B0609020204030204" pitchFamily="49" charset="0"/>
              </a:rPr>
              <a:t>(lambda line: </a:t>
            </a:r>
            <a:r>
              <a:rPr lang="en-US" dirty="0" err="1">
                <a:solidFill>
                  <a:schemeClr val="accent1">
                    <a:lumMod val="50000"/>
                  </a:schemeClr>
                </a:solidFill>
                <a:latin typeface="Consolas" panose="020B0609020204030204" pitchFamily="49" charset="0"/>
                <a:cs typeface="Consolas" panose="020B0609020204030204" pitchFamily="49" charset="0"/>
              </a:rPr>
              <a:t>line.split</a:t>
            </a:r>
            <a:r>
              <a:rPr lang="en-US" dirty="0">
                <a:solidFill>
                  <a:schemeClr val="accent1">
                    <a:lumMod val="50000"/>
                  </a:schemeClr>
                </a:solidFill>
                <a:latin typeface="Consolas" panose="020B0609020204030204" pitchFamily="49" charset="0"/>
                <a:cs typeface="Consolas" panose="020B0609020204030204" pitchFamily="49" charset="0"/>
              </a:rPr>
              <a:t>(" "))</a:t>
            </a:r>
          </a:p>
          <a:p>
            <a:r>
              <a:rPr lang="en-US" dirty="0" err="1">
                <a:solidFill>
                  <a:schemeClr val="accent1">
                    <a:lumMod val="50000"/>
                  </a:schemeClr>
                </a:solidFill>
                <a:latin typeface="Consolas" panose="020B0609020204030204" pitchFamily="49" charset="0"/>
                <a:cs typeface="Consolas" panose="020B0609020204030204" pitchFamily="49" charset="0"/>
              </a:rPr>
              <a:t>words.count</a:t>
            </a:r>
            <a:r>
              <a:rPr lang="en-US" dirty="0">
                <a:solidFill>
                  <a:schemeClr val="accent1">
                    <a:lumMod val="50000"/>
                  </a:schemeClr>
                </a:solidFill>
                <a:latin typeface="Consolas" panose="020B0609020204030204" pitchFamily="49" charset="0"/>
                <a:cs typeface="Consolas" panose="020B0609020204030204" pitchFamily="49" charset="0"/>
              </a:rPr>
              <a:t>()</a:t>
            </a:r>
          </a:p>
        </p:txBody>
      </p:sp>
      <p:sp>
        <p:nvSpPr>
          <p:cNvPr id="8" name="Rectangle 7"/>
          <p:cNvSpPr/>
          <p:nvPr/>
        </p:nvSpPr>
        <p:spPr>
          <a:xfrm>
            <a:off x="1102894" y="5376358"/>
            <a:ext cx="10250906" cy="369332"/>
          </a:xfrm>
          <a:prstGeom prst="rect">
            <a:avLst/>
          </a:prstGeom>
        </p:spPr>
        <p:txBody>
          <a:bodyPr wrap="square">
            <a:spAutoFit/>
          </a:bodyPr>
          <a:lstStyle/>
          <a:p>
            <a:r>
              <a:rPr lang="en-US" dirty="0" err="1">
                <a:solidFill>
                  <a:schemeClr val="accent1">
                    <a:lumMod val="50000"/>
                  </a:schemeClr>
                </a:solidFill>
                <a:latin typeface="Consolas" panose="020B0609020204030204" pitchFamily="49" charset="0"/>
                <a:cs typeface="Consolas" panose="020B0609020204030204" pitchFamily="49" charset="0"/>
              </a:rPr>
              <a:t>words.filter</a:t>
            </a:r>
            <a:r>
              <a:rPr lang="en-US" dirty="0">
                <a:solidFill>
                  <a:schemeClr val="accent1">
                    <a:lumMod val="50000"/>
                  </a:schemeClr>
                </a:solidFill>
                <a:latin typeface="Consolas" panose="020B0609020204030204" pitchFamily="49" charset="0"/>
                <a:cs typeface="Consolas" panose="020B0609020204030204" pitchFamily="49" charset="0"/>
              </a:rPr>
              <a:t>(lambda word: </a:t>
            </a:r>
            <a:r>
              <a:rPr lang="en-US" dirty="0" err="1">
                <a:solidFill>
                  <a:schemeClr val="accent1">
                    <a:lumMod val="50000"/>
                  </a:schemeClr>
                </a:solidFill>
                <a:latin typeface="Consolas" panose="020B0609020204030204" pitchFamily="49" charset="0"/>
                <a:cs typeface="Consolas" panose="020B0609020204030204" pitchFamily="49" charset="0"/>
              </a:rPr>
              <a:t>re.search</a:t>
            </a:r>
            <a:r>
              <a:rPr lang="en-US" dirty="0">
                <a:solidFill>
                  <a:schemeClr val="accent1">
                    <a:lumMod val="50000"/>
                  </a:schemeClr>
                </a:solidFill>
                <a:latin typeface="Consolas" panose="020B0609020204030204" pitchFamily="49" charset="0"/>
                <a:cs typeface="Consolas" panose="020B0609020204030204" pitchFamily="49" charset="0"/>
              </a:rPr>
              <a:t>(r"\</a:t>
            </a:r>
            <a:r>
              <a:rPr lang="en-US" dirty="0" err="1">
                <a:solidFill>
                  <a:schemeClr val="accent1">
                    <a:lumMod val="50000"/>
                  </a:schemeClr>
                </a:solidFill>
                <a:latin typeface="Consolas" panose="020B0609020204030204" pitchFamily="49" charset="0"/>
                <a:cs typeface="Consolas" panose="020B0609020204030204" pitchFamily="49" charset="0"/>
              </a:rPr>
              <a:t>bworld</a:t>
            </a:r>
            <a:r>
              <a:rPr lang="en-US" dirty="0">
                <a:solidFill>
                  <a:schemeClr val="accent1">
                    <a:lumMod val="50000"/>
                  </a:schemeClr>
                </a:solidFill>
                <a:latin typeface="Consolas" panose="020B0609020204030204" pitchFamily="49" charset="0"/>
                <a:cs typeface="Consolas" panose="020B0609020204030204" pitchFamily="49" charset="0"/>
              </a:rPr>
              <a:t>\</a:t>
            </a:r>
            <a:r>
              <a:rPr lang="en-US" dirty="0" err="1">
                <a:solidFill>
                  <a:schemeClr val="accent1">
                    <a:lumMod val="50000"/>
                  </a:schemeClr>
                </a:solidFill>
                <a:latin typeface="Consolas" panose="020B0609020204030204" pitchFamily="49" charset="0"/>
                <a:cs typeface="Consolas" panose="020B0609020204030204" pitchFamily="49" charset="0"/>
              </a:rPr>
              <a:t>b",word</a:t>
            </a:r>
            <a:r>
              <a:rPr lang="en-US" dirty="0">
                <a:solidFill>
                  <a:schemeClr val="accent1">
                    <a:lumMod val="50000"/>
                  </a:schemeClr>
                </a:solidFill>
                <a:latin typeface="Consolas" panose="020B0609020204030204" pitchFamily="49" charset="0"/>
                <a:cs typeface="Consolas" panose="020B0609020204030204" pitchFamily="49" charset="0"/>
              </a:rPr>
              <a:t>)).count()</a:t>
            </a:r>
          </a:p>
        </p:txBody>
      </p:sp>
      <p:sp>
        <p:nvSpPr>
          <p:cNvPr id="5" name="TextBox 4"/>
          <p:cNvSpPr txBox="1"/>
          <p:nvPr/>
        </p:nvSpPr>
        <p:spPr>
          <a:xfrm>
            <a:off x="1977190" y="5794680"/>
            <a:ext cx="6781800" cy="369332"/>
          </a:xfrm>
          <a:prstGeom prst="rect">
            <a:avLst/>
          </a:prstGeom>
          <a:noFill/>
        </p:spPr>
        <p:txBody>
          <a:bodyPr wrap="square" rtlCol="0">
            <a:spAutoFit/>
          </a:bodyPr>
          <a:lstStyle/>
          <a:p>
            <a:r>
              <a:rPr lang="en-US" dirty="0">
                <a:solidFill>
                  <a:srgbClr val="FF0000"/>
                </a:solidFill>
              </a:rPr>
              <a:t>map </a:t>
            </a:r>
            <a:r>
              <a:rPr lang="en-US" dirty="0" err="1">
                <a:solidFill>
                  <a:srgbClr val="FF0000"/>
                </a:solidFill>
              </a:rPr>
              <a:t>vs</a:t>
            </a:r>
            <a:r>
              <a:rPr lang="en-US" dirty="0">
                <a:solidFill>
                  <a:srgbClr val="FF0000"/>
                </a:solidFill>
              </a:rPr>
              <a:t> </a:t>
            </a:r>
            <a:r>
              <a:rPr lang="en-US" dirty="0" err="1">
                <a:solidFill>
                  <a:srgbClr val="FF0000"/>
                </a:solidFill>
              </a:rPr>
              <a:t>flatMap</a:t>
            </a:r>
            <a:endParaRPr lang="en-US" dirty="0">
              <a:solidFill>
                <a:srgbClr val="FF0000"/>
              </a:solidFill>
            </a:endParaRPr>
          </a:p>
        </p:txBody>
      </p:sp>
      <p:sp>
        <p:nvSpPr>
          <p:cNvPr id="9" name="Rectangle 8"/>
          <p:cNvSpPr/>
          <p:nvPr/>
        </p:nvSpPr>
        <p:spPr>
          <a:xfrm>
            <a:off x="1977190" y="6261224"/>
            <a:ext cx="2235548" cy="369332"/>
          </a:xfrm>
          <a:prstGeom prst="rect">
            <a:avLst/>
          </a:prstGeom>
        </p:spPr>
        <p:txBody>
          <a:bodyPr wrap="none">
            <a:spAutoFit/>
          </a:bodyPr>
          <a:lstStyle/>
          <a:p>
            <a:r>
              <a:rPr lang="en-US" dirty="0" err="1">
                <a:solidFill>
                  <a:srgbClr val="FF0000"/>
                </a:solidFill>
              </a:rPr>
              <a:t>re.match</a:t>
            </a:r>
            <a:r>
              <a:rPr lang="en-US" dirty="0">
                <a:solidFill>
                  <a:srgbClr val="FF0000"/>
                </a:solidFill>
              </a:rPr>
              <a:t> </a:t>
            </a:r>
            <a:r>
              <a:rPr lang="en-US" dirty="0" err="1">
                <a:solidFill>
                  <a:srgbClr val="FF0000"/>
                </a:solidFill>
              </a:rPr>
              <a:t>vs</a:t>
            </a:r>
            <a:r>
              <a:rPr lang="en-US" dirty="0">
                <a:solidFill>
                  <a:srgbClr val="FF0000"/>
                </a:solidFill>
              </a:rPr>
              <a:t> </a:t>
            </a:r>
            <a:r>
              <a:rPr lang="en-US" dirty="0" err="1">
                <a:solidFill>
                  <a:srgbClr val="FF0000"/>
                </a:solidFill>
              </a:rPr>
              <a:t>re.search</a:t>
            </a:r>
            <a:r>
              <a:rPr lang="en-US" dirty="0">
                <a:solidFill>
                  <a:srgbClr val="FF0000"/>
                </a:solidFill>
              </a:rPr>
              <a:t> </a:t>
            </a:r>
          </a:p>
        </p:txBody>
      </p:sp>
      <p:sp>
        <p:nvSpPr>
          <p:cNvPr id="11" name="Rectangle 10"/>
          <p:cNvSpPr/>
          <p:nvPr/>
        </p:nvSpPr>
        <p:spPr>
          <a:xfrm>
            <a:off x="4248066" y="6261224"/>
            <a:ext cx="5734134" cy="646331"/>
          </a:xfrm>
          <a:prstGeom prst="rect">
            <a:avLst/>
          </a:prstGeom>
        </p:spPr>
        <p:txBody>
          <a:bodyPr wrap="none">
            <a:spAutoFit/>
          </a:bodyPr>
          <a:lstStyle/>
          <a:p>
            <a:r>
              <a:rPr lang="en-US" dirty="0">
                <a:hlinkClick r:id="rId3"/>
              </a:rPr>
              <a:t>https://docs.python.org/2/howto/regex.html#regex-howto</a:t>
            </a:r>
            <a:endParaRPr lang="en-US" dirty="0"/>
          </a:p>
          <a:p>
            <a:endParaRPr lang="en-US" dirty="0"/>
          </a:p>
        </p:txBody>
      </p:sp>
    </p:spTree>
    <p:extLst>
      <p:ext uri="{BB962C8B-B14F-4D97-AF65-F5344CB8AC3E}">
        <p14:creationId xmlns:p14="http://schemas.microsoft.com/office/powerpoint/2010/main" val="325314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Log Mining</a:t>
            </a:r>
            <a:br>
              <a:rPr lang="en-US" b="1" dirty="0"/>
            </a:br>
            <a:r>
              <a:rPr lang="en-US" sz="3600" b="1" dirty="0"/>
              <a:t>(finding cause of error from web service log)</a:t>
            </a:r>
          </a:p>
        </p:txBody>
      </p:sp>
      <p:sp>
        <p:nvSpPr>
          <p:cNvPr id="3" name="Content Placeholder 2"/>
          <p:cNvSpPr>
            <a:spLocks noGrp="1"/>
          </p:cNvSpPr>
          <p:nvPr>
            <p:ph idx="1"/>
          </p:nvPr>
        </p:nvSpPr>
        <p:spPr/>
        <p:txBody>
          <a:bodyPr/>
          <a:lstStyle/>
          <a:p>
            <a:r>
              <a:rPr lang="en-US" dirty="0"/>
              <a:t>Using Spark, the operator can load just the error messages from the logs into RAM across a set of nodes and query them interactively.</a:t>
            </a:r>
          </a:p>
          <a:p>
            <a:pPr marL="0" indent="0">
              <a:buNone/>
            </a:pPr>
            <a:endParaRPr lang="en-US" dirty="0"/>
          </a:p>
        </p:txBody>
      </p:sp>
      <p:pic>
        <p:nvPicPr>
          <p:cNvPr id="5" name="Picture 4"/>
          <p:cNvPicPr>
            <a:picLocks noChangeAspect="1"/>
          </p:cNvPicPr>
          <p:nvPr/>
        </p:nvPicPr>
        <p:blipFill>
          <a:blip r:embed="rId3"/>
          <a:stretch>
            <a:fillRect/>
          </a:stretch>
        </p:blipFill>
        <p:spPr>
          <a:xfrm>
            <a:off x="2295940" y="3337890"/>
            <a:ext cx="4317151" cy="1128091"/>
          </a:xfrm>
          <a:prstGeom prst="rect">
            <a:avLst/>
          </a:prstGeom>
        </p:spPr>
      </p:pic>
      <p:sp>
        <p:nvSpPr>
          <p:cNvPr id="6" name="TextBox 5"/>
          <p:cNvSpPr txBox="1"/>
          <p:nvPr/>
        </p:nvSpPr>
        <p:spPr>
          <a:xfrm>
            <a:off x="3354584" y="2741288"/>
            <a:ext cx="2199861" cy="461665"/>
          </a:xfrm>
          <a:prstGeom prst="rect">
            <a:avLst/>
          </a:prstGeom>
          <a:noFill/>
        </p:spPr>
        <p:txBody>
          <a:bodyPr wrap="square" rtlCol="0">
            <a:spAutoFit/>
          </a:bodyPr>
          <a:lstStyle/>
          <a:p>
            <a:r>
              <a:rPr lang="en-US" sz="2400" b="1" dirty="0">
                <a:solidFill>
                  <a:schemeClr val="accent1"/>
                </a:solidFill>
              </a:rPr>
              <a:t>RDD definition</a:t>
            </a:r>
          </a:p>
        </p:txBody>
      </p:sp>
      <p:sp>
        <p:nvSpPr>
          <p:cNvPr id="7" name="TextBox 6"/>
          <p:cNvSpPr txBox="1"/>
          <p:nvPr/>
        </p:nvSpPr>
        <p:spPr>
          <a:xfrm>
            <a:off x="2186609" y="4929809"/>
            <a:ext cx="6877878" cy="369332"/>
          </a:xfrm>
          <a:prstGeom prst="rect">
            <a:avLst/>
          </a:prstGeom>
          <a:noFill/>
        </p:spPr>
        <p:txBody>
          <a:bodyPr wrap="square" rtlCol="0">
            <a:spAutoFit/>
          </a:bodyPr>
          <a:lstStyle/>
          <a:p>
            <a:r>
              <a:rPr lang="en-US" b="1" dirty="0">
                <a:solidFill>
                  <a:srgbClr val="FF0000"/>
                </a:solidFill>
              </a:rPr>
              <a:t>At this point, no work has been performed on the cluster.</a:t>
            </a:r>
          </a:p>
        </p:txBody>
      </p:sp>
      <p:sp>
        <p:nvSpPr>
          <p:cNvPr id="8" name="Slide Number Placeholder 7"/>
          <p:cNvSpPr>
            <a:spLocks noGrp="1"/>
          </p:cNvSpPr>
          <p:nvPr>
            <p:ph type="sldNum" sz="quarter" idx="12"/>
          </p:nvPr>
        </p:nvSpPr>
        <p:spPr/>
        <p:txBody>
          <a:bodyPr/>
          <a:lstStyle/>
          <a:p>
            <a:fld id="{2D35D076-ABAC-4666-A3BF-A6446292C09D}" type="slidenum">
              <a:rPr lang="en-US" smtClean="0"/>
              <a:t>44</a:t>
            </a:fld>
            <a:endParaRPr lang="en-US"/>
          </a:p>
        </p:txBody>
      </p:sp>
    </p:spTree>
    <p:extLst>
      <p:ext uri="{BB962C8B-B14F-4D97-AF65-F5344CB8AC3E}">
        <p14:creationId xmlns:p14="http://schemas.microsoft.com/office/powerpoint/2010/main" val="194062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2614"/>
          </a:xfrm>
        </p:spPr>
        <p:txBody>
          <a:bodyPr/>
          <a:lstStyle/>
          <a:p>
            <a:r>
              <a:rPr lang="en-US" b="1" dirty="0"/>
              <a:t>Example: Log Mining (cont’d)</a:t>
            </a:r>
            <a:endParaRPr lang="en-US" dirty="0"/>
          </a:p>
        </p:txBody>
      </p:sp>
      <p:sp>
        <p:nvSpPr>
          <p:cNvPr id="6" name="TextBox 5"/>
          <p:cNvSpPr txBox="1"/>
          <p:nvPr/>
        </p:nvSpPr>
        <p:spPr>
          <a:xfrm>
            <a:off x="2501606" y="1919924"/>
            <a:ext cx="2984794" cy="461665"/>
          </a:xfrm>
          <a:prstGeom prst="rect">
            <a:avLst/>
          </a:prstGeom>
          <a:noFill/>
        </p:spPr>
        <p:txBody>
          <a:bodyPr wrap="square" rtlCol="0">
            <a:spAutoFit/>
          </a:bodyPr>
          <a:lstStyle/>
          <a:p>
            <a:r>
              <a:rPr lang="en-US" sz="2400" b="1" dirty="0">
                <a:solidFill>
                  <a:schemeClr val="accent1"/>
                </a:solidFill>
              </a:rPr>
              <a:t>RDD action: collect</a:t>
            </a:r>
          </a:p>
        </p:txBody>
      </p:sp>
      <p:pic>
        <p:nvPicPr>
          <p:cNvPr id="8" name="Picture 7"/>
          <p:cNvPicPr>
            <a:picLocks noChangeAspect="1"/>
          </p:cNvPicPr>
          <p:nvPr/>
        </p:nvPicPr>
        <p:blipFill>
          <a:blip r:embed="rId3"/>
          <a:stretch>
            <a:fillRect/>
          </a:stretch>
        </p:blipFill>
        <p:spPr>
          <a:xfrm>
            <a:off x="1107075" y="2579049"/>
            <a:ext cx="4988925" cy="1695864"/>
          </a:xfrm>
          <a:prstGeom prst="rect">
            <a:avLst/>
          </a:prstGeom>
        </p:spPr>
      </p:pic>
      <p:pic>
        <p:nvPicPr>
          <p:cNvPr id="9" name="Picture 8"/>
          <p:cNvPicPr>
            <a:picLocks noChangeAspect="1"/>
          </p:cNvPicPr>
          <p:nvPr/>
        </p:nvPicPr>
        <p:blipFill>
          <a:blip r:embed="rId4"/>
          <a:stretch>
            <a:fillRect/>
          </a:stretch>
        </p:blipFill>
        <p:spPr>
          <a:xfrm>
            <a:off x="7576931" y="2372864"/>
            <a:ext cx="3076575" cy="1962150"/>
          </a:xfrm>
          <a:prstGeom prst="rect">
            <a:avLst/>
          </a:prstGeom>
        </p:spPr>
      </p:pic>
      <p:sp>
        <p:nvSpPr>
          <p:cNvPr id="10" name="TextBox 9"/>
          <p:cNvSpPr txBox="1"/>
          <p:nvPr/>
        </p:nvSpPr>
        <p:spPr>
          <a:xfrm>
            <a:off x="7703862" y="1911199"/>
            <a:ext cx="2199861" cy="461665"/>
          </a:xfrm>
          <a:prstGeom prst="rect">
            <a:avLst/>
          </a:prstGeom>
          <a:noFill/>
        </p:spPr>
        <p:txBody>
          <a:bodyPr wrap="square" rtlCol="0">
            <a:spAutoFit/>
          </a:bodyPr>
          <a:lstStyle/>
          <a:p>
            <a:r>
              <a:rPr lang="en-US" sz="2400" b="1" dirty="0">
                <a:solidFill>
                  <a:schemeClr val="accent1"/>
                </a:solidFill>
              </a:rPr>
              <a:t>Lineage graph</a:t>
            </a:r>
          </a:p>
        </p:txBody>
      </p:sp>
      <p:sp>
        <p:nvSpPr>
          <p:cNvPr id="11" name="TextBox 10"/>
          <p:cNvSpPr txBox="1"/>
          <p:nvPr/>
        </p:nvSpPr>
        <p:spPr>
          <a:xfrm>
            <a:off x="1107075" y="4853524"/>
            <a:ext cx="9666943"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Spark will store the partitions of errors in memory</a:t>
            </a:r>
          </a:p>
          <a:p>
            <a:pPr marL="342900" indent="-342900">
              <a:buFont typeface="Wingdings" panose="05000000000000000000" pitchFamily="2" charset="2"/>
              <a:buChar char="q"/>
            </a:pPr>
            <a:endParaRPr lang="en-US" sz="2000" dirty="0">
              <a:solidFill>
                <a:srgbClr val="0070C0"/>
              </a:solidFill>
            </a:endParaRPr>
          </a:p>
          <a:p>
            <a:pPr marL="342900" indent="-342900">
              <a:buFont typeface="Wingdings" panose="05000000000000000000" pitchFamily="2" charset="2"/>
              <a:buChar char="q"/>
            </a:pPr>
            <a:r>
              <a:rPr lang="en-US" sz="2000" dirty="0"/>
              <a:t>The Spark scheduler will pipeline the transformations and send a set of tasks to compute them to the nodes holding the cached partitions of errors.</a:t>
            </a:r>
          </a:p>
        </p:txBody>
      </p:sp>
      <p:sp>
        <p:nvSpPr>
          <p:cNvPr id="5" name="Slide Number Placeholder 4"/>
          <p:cNvSpPr>
            <a:spLocks noGrp="1"/>
          </p:cNvSpPr>
          <p:nvPr>
            <p:ph type="sldNum" sz="quarter" idx="12"/>
          </p:nvPr>
        </p:nvSpPr>
        <p:spPr/>
        <p:txBody>
          <a:bodyPr/>
          <a:lstStyle/>
          <a:p>
            <a:fld id="{2D35D076-ABAC-4666-A3BF-A6446292C09D}" type="slidenum">
              <a:rPr lang="en-US" smtClean="0"/>
              <a:t>45</a:t>
            </a:fld>
            <a:endParaRPr lang="en-US"/>
          </a:p>
        </p:txBody>
      </p:sp>
    </p:spTree>
    <p:extLst>
      <p:ext uri="{BB962C8B-B14F-4D97-AF65-F5344CB8AC3E}">
        <p14:creationId xmlns:p14="http://schemas.microsoft.com/office/powerpoint/2010/main" val="152705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Ecosystem</a:t>
            </a:r>
          </a:p>
        </p:txBody>
      </p:sp>
      <p:pic>
        <p:nvPicPr>
          <p:cNvPr id="5" name="Picture 4"/>
          <p:cNvPicPr>
            <a:picLocks noChangeAspect="1"/>
          </p:cNvPicPr>
          <p:nvPr/>
        </p:nvPicPr>
        <p:blipFill>
          <a:blip r:embed="rId2"/>
          <a:stretch>
            <a:fillRect/>
          </a:stretch>
        </p:blipFill>
        <p:spPr>
          <a:xfrm>
            <a:off x="3608111" y="2450823"/>
            <a:ext cx="4980471" cy="2372967"/>
          </a:xfrm>
          <a:prstGeom prst="rect">
            <a:avLst/>
          </a:prstGeom>
        </p:spPr>
      </p:pic>
      <p:sp>
        <p:nvSpPr>
          <p:cNvPr id="6" name="Slide Number Placeholder 5"/>
          <p:cNvSpPr>
            <a:spLocks noGrp="1"/>
          </p:cNvSpPr>
          <p:nvPr>
            <p:ph type="sldNum" sz="quarter" idx="12"/>
          </p:nvPr>
        </p:nvSpPr>
        <p:spPr/>
        <p:txBody>
          <a:bodyPr/>
          <a:lstStyle/>
          <a:p>
            <a:fld id="{2D35D076-ABAC-4666-A3BF-A6446292C09D}" type="slidenum">
              <a:rPr lang="en-US" smtClean="0"/>
              <a:t>46</a:t>
            </a:fld>
            <a:endParaRPr lang="en-US"/>
          </a:p>
        </p:txBody>
      </p:sp>
    </p:spTree>
    <p:extLst>
      <p:ext uri="{BB962C8B-B14F-4D97-AF65-F5344CB8AC3E}">
        <p14:creationId xmlns:p14="http://schemas.microsoft.com/office/powerpoint/2010/main" val="2730320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http://spark.apache.org</a:t>
            </a:r>
            <a:endParaRPr lang="en-US" dirty="0"/>
          </a:p>
          <a:p>
            <a:r>
              <a:rPr lang="en-US" dirty="0">
                <a:hlinkClick r:id="rId3"/>
              </a:rPr>
              <a:t>http://spark.apache.org/docs/1.6.1/quick-start.html</a:t>
            </a:r>
            <a:endParaRPr lang="en-US" dirty="0"/>
          </a:p>
          <a:p>
            <a:r>
              <a:rPr lang="en-US" dirty="0">
                <a:hlinkClick r:id="rId4"/>
              </a:rPr>
              <a:t>http://spark.apache.org/docs/1.6.1/programming-guide.html</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2D35D076-ABAC-4666-A3BF-A6446292C09D}" type="slidenum">
              <a:rPr lang="en-US" smtClean="0"/>
              <a:t>47</a:t>
            </a:fld>
            <a:endParaRPr lang="en-US"/>
          </a:p>
        </p:txBody>
      </p:sp>
    </p:spTree>
    <p:extLst>
      <p:ext uri="{BB962C8B-B14F-4D97-AF65-F5344CB8AC3E}">
        <p14:creationId xmlns:p14="http://schemas.microsoft.com/office/powerpoint/2010/main" val="127296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Iterative Operations with Spark</a:t>
            </a:r>
          </a:p>
        </p:txBody>
      </p:sp>
      <p:sp>
        <p:nvSpPr>
          <p:cNvPr id="5" name="Slide Number Placeholder 4"/>
          <p:cNvSpPr>
            <a:spLocks noGrp="1"/>
          </p:cNvSpPr>
          <p:nvPr>
            <p:ph type="sldNum" sz="quarter" idx="12"/>
          </p:nvPr>
        </p:nvSpPr>
        <p:spPr/>
        <p:txBody>
          <a:bodyPr/>
          <a:lstStyle/>
          <a:p>
            <a:fld id="{2D35D076-ABAC-4666-A3BF-A6446292C09D}" type="slidenum">
              <a:rPr lang="en-US" smtClean="0"/>
              <a:t>5</a:t>
            </a:fld>
            <a:endParaRPr lang="en-US"/>
          </a:p>
        </p:txBody>
      </p:sp>
      <p:pic>
        <p:nvPicPr>
          <p:cNvPr id="6" name="Picture 5"/>
          <p:cNvPicPr>
            <a:picLocks noChangeAspect="1"/>
          </p:cNvPicPr>
          <p:nvPr/>
        </p:nvPicPr>
        <p:blipFill>
          <a:blip r:embed="rId2"/>
          <a:stretch>
            <a:fillRect/>
          </a:stretch>
        </p:blipFill>
        <p:spPr>
          <a:xfrm>
            <a:off x="1705480" y="2443162"/>
            <a:ext cx="8184328" cy="2570798"/>
          </a:xfrm>
          <a:prstGeom prst="rect">
            <a:avLst/>
          </a:prstGeom>
        </p:spPr>
      </p:pic>
    </p:spTree>
    <p:extLst>
      <p:ext uri="{BB962C8B-B14F-4D97-AF65-F5344CB8AC3E}">
        <p14:creationId xmlns:p14="http://schemas.microsoft.com/office/powerpoint/2010/main" val="159951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Interactive Operations with Spark</a:t>
            </a:r>
            <a:endParaRPr lang="en-US" dirty="0"/>
          </a:p>
        </p:txBody>
      </p:sp>
      <p:sp>
        <p:nvSpPr>
          <p:cNvPr id="5" name="Slide Number Placeholder 4"/>
          <p:cNvSpPr>
            <a:spLocks noGrp="1"/>
          </p:cNvSpPr>
          <p:nvPr>
            <p:ph type="sldNum" sz="quarter" idx="12"/>
          </p:nvPr>
        </p:nvSpPr>
        <p:spPr/>
        <p:txBody>
          <a:bodyPr/>
          <a:lstStyle/>
          <a:p>
            <a:fld id="{2D35D076-ABAC-4666-A3BF-A6446292C09D}" type="slidenum">
              <a:rPr lang="en-US" smtClean="0"/>
              <a:t>6</a:t>
            </a:fld>
            <a:endParaRPr lang="en-US"/>
          </a:p>
        </p:txBody>
      </p:sp>
      <p:pic>
        <p:nvPicPr>
          <p:cNvPr id="7" name="Picture 6"/>
          <p:cNvPicPr>
            <a:picLocks noChangeAspect="1"/>
          </p:cNvPicPr>
          <p:nvPr/>
        </p:nvPicPr>
        <p:blipFill>
          <a:blip r:embed="rId2"/>
          <a:stretch>
            <a:fillRect/>
          </a:stretch>
        </p:blipFill>
        <p:spPr>
          <a:xfrm>
            <a:off x="1679311" y="2367914"/>
            <a:ext cx="8051429" cy="2158365"/>
          </a:xfrm>
          <a:prstGeom prst="rect">
            <a:avLst/>
          </a:prstGeom>
        </p:spPr>
      </p:pic>
    </p:spTree>
    <p:extLst>
      <p:ext uri="{BB962C8B-B14F-4D97-AF65-F5344CB8AC3E}">
        <p14:creationId xmlns:p14="http://schemas.microsoft.com/office/powerpoint/2010/main" val="314091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Spark?</a:t>
            </a:r>
          </a:p>
        </p:txBody>
      </p:sp>
      <p:sp>
        <p:nvSpPr>
          <p:cNvPr id="15" name="Text Placeholder 14"/>
          <p:cNvSpPr>
            <a:spLocks noGrp="1"/>
          </p:cNvSpPr>
          <p:nvPr>
            <p:ph type="body" idx="1"/>
          </p:nvPr>
        </p:nvSpPr>
        <p:spPr>
          <a:xfrm>
            <a:off x="2014623" y="3887268"/>
            <a:ext cx="4040188" cy="533136"/>
          </a:xfrm>
        </p:spPr>
        <p:txBody>
          <a:bodyPr>
            <a:noAutofit/>
          </a:bodyPr>
          <a:lstStyle/>
          <a:p>
            <a:r>
              <a:rPr lang="en-US" sz="4000" dirty="0">
                <a:solidFill>
                  <a:srgbClr val="FF6600"/>
                </a:solidFill>
              </a:rPr>
              <a:t>Efficient</a:t>
            </a:r>
            <a:endParaRPr lang="en-US" sz="4000" dirty="0"/>
          </a:p>
        </p:txBody>
      </p:sp>
      <p:sp>
        <p:nvSpPr>
          <p:cNvPr id="16" name="Content Placeholder 15"/>
          <p:cNvSpPr>
            <a:spLocks noGrp="1"/>
          </p:cNvSpPr>
          <p:nvPr>
            <p:ph sz="half" idx="2"/>
          </p:nvPr>
        </p:nvSpPr>
        <p:spPr>
          <a:xfrm>
            <a:off x="1992341" y="4466161"/>
            <a:ext cx="4040188" cy="1723049"/>
          </a:xfrm>
        </p:spPr>
        <p:txBody>
          <a:bodyPr>
            <a:normAutofit fontScale="92500" lnSpcReduction="20000"/>
          </a:bodyPr>
          <a:lstStyle/>
          <a:p>
            <a:r>
              <a:rPr lang="en-US" sz="3200" dirty="0"/>
              <a:t>Generalized execution model </a:t>
            </a:r>
          </a:p>
          <a:p>
            <a:r>
              <a:rPr lang="en-US" sz="3200" dirty="0"/>
              <a:t>In-memory storage</a:t>
            </a:r>
          </a:p>
          <a:p>
            <a:pPr marL="0" indent="0">
              <a:buNone/>
            </a:pPr>
            <a:r>
              <a:rPr lang="en-US" sz="3200" dirty="0"/>
              <a:t>  (RDD)</a:t>
            </a:r>
          </a:p>
        </p:txBody>
      </p:sp>
      <p:sp>
        <p:nvSpPr>
          <p:cNvPr id="17" name="Text Placeholder 16"/>
          <p:cNvSpPr>
            <a:spLocks noGrp="1"/>
          </p:cNvSpPr>
          <p:nvPr>
            <p:ph type="body" sz="quarter" idx="3"/>
          </p:nvPr>
        </p:nvSpPr>
        <p:spPr>
          <a:xfrm>
            <a:off x="6180170" y="3887268"/>
            <a:ext cx="4041775" cy="533136"/>
          </a:xfrm>
        </p:spPr>
        <p:txBody>
          <a:bodyPr>
            <a:noAutofit/>
          </a:bodyPr>
          <a:lstStyle/>
          <a:p>
            <a:r>
              <a:rPr lang="en-US" sz="4000" dirty="0">
                <a:solidFill>
                  <a:srgbClr val="FF6600"/>
                </a:solidFill>
              </a:rPr>
              <a:t>Usable</a:t>
            </a:r>
            <a:endParaRPr lang="en-US" sz="4000" dirty="0"/>
          </a:p>
        </p:txBody>
      </p:sp>
      <p:sp>
        <p:nvSpPr>
          <p:cNvPr id="18" name="Content Placeholder 17"/>
          <p:cNvSpPr>
            <a:spLocks noGrp="1"/>
          </p:cNvSpPr>
          <p:nvPr>
            <p:ph sz="quarter" idx="4"/>
          </p:nvPr>
        </p:nvSpPr>
        <p:spPr>
          <a:xfrm>
            <a:off x="6180170" y="4477132"/>
            <a:ext cx="4041775" cy="1529772"/>
          </a:xfrm>
        </p:spPr>
        <p:txBody>
          <a:bodyPr>
            <a:normAutofit lnSpcReduction="10000"/>
          </a:bodyPr>
          <a:lstStyle/>
          <a:p>
            <a:r>
              <a:rPr lang="en-US" sz="3200" dirty="0"/>
              <a:t>Rich APIs in Java, </a:t>
            </a:r>
            <a:r>
              <a:rPr lang="en-US" sz="3200" dirty="0" err="1"/>
              <a:t>Scala</a:t>
            </a:r>
            <a:r>
              <a:rPr lang="en-US" sz="3200" dirty="0"/>
              <a:t>, Python</a:t>
            </a:r>
          </a:p>
          <a:p>
            <a:r>
              <a:rPr lang="en-US" sz="3200" dirty="0"/>
              <a:t>Interactive shell</a:t>
            </a:r>
          </a:p>
        </p:txBody>
      </p:sp>
      <p:sp>
        <p:nvSpPr>
          <p:cNvPr id="4" name="Content Placeholder 2"/>
          <p:cNvSpPr txBox="1">
            <a:spLocks/>
          </p:cNvSpPr>
          <p:nvPr/>
        </p:nvSpPr>
        <p:spPr>
          <a:xfrm>
            <a:off x="1905881" y="2730304"/>
            <a:ext cx="8354733" cy="3276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FF6600"/>
              </a:solidFill>
            </a:endParaRPr>
          </a:p>
          <a:p>
            <a:pPr marL="0" indent="0">
              <a:buNone/>
            </a:pPr>
            <a:endParaRPr lang="en-US" b="1" dirty="0">
              <a:solidFill>
                <a:srgbClr val="FF6600"/>
              </a:solidFill>
            </a:endParaRPr>
          </a:p>
        </p:txBody>
      </p:sp>
      <p:sp>
        <p:nvSpPr>
          <p:cNvPr id="11" name="Rectangle 10"/>
          <p:cNvSpPr/>
          <p:nvPr/>
        </p:nvSpPr>
        <p:spPr>
          <a:xfrm>
            <a:off x="2228729" y="1371711"/>
            <a:ext cx="7902879" cy="1384995"/>
          </a:xfrm>
          <a:prstGeom prst="rect">
            <a:avLst/>
          </a:prstGeom>
        </p:spPr>
        <p:txBody>
          <a:bodyPr wrap="square">
            <a:spAutoFit/>
          </a:bodyPr>
          <a:lstStyle/>
          <a:p>
            <a:pPr algn="ctr"/>
            <a:r>
              <a:rPr lang="en-US" sz="2800" b="1" dirty="0">
                <a:solidFill>
                  <a:schemeClr val="bg1">
                    <a:lumMod val="50000"/>
                  </a:schemeClr>
                </a:solidFill>
                <a:latin typeface="Helvetica Neue Light"/>
                <a:cs typeface="Helvetica Neue Light"/>
              </a:rPr>
              <a:t>Fast</a:t>
            </a:r>
            <a:r>
              <a:rPr lang="en-US" sz="2800" dirty="0">
                <a:solidFill>
                  <a:schemeClr val="bg1">
                    <a:lumMod val="50000"/>
                  </a:schemeClr>
                </a:solidFill>
                <a:latin typeface="Helvetica Neue Light"/>
                <a:cs typeface="Helvetica Neue Light"/>
              </a:rPr>
              <a:t> and </a:t>
            </a:r>
            <a:r>
              <a:rPr lang="en-US" sz="2800" b="1" dirty="0">
                <a:solidFill>
                  <a:schemeClr val="bg1">
                    <a:lumMod val="50000"/>
                  </a:schemeClr>
                </a:solidFill>
                <a:latin typeface="Helvetica Neue Light"/>
                <a:cs typeface="Helvetica Neue Light"/>
              </a:rPr>
              <a:t>Expressive</a:t>
            </a:r>
            <a:r>
              <a:rPr lang="en-US" sz="2800" dirty="0">
                <a:solidFill>
                  <a:schemeClr val="bg1">
                    <a:lumMod val="50000"/>
                  </a:schemeClr>
                </a:solidFill>
                <a:latin typeface="Helvetica Neue Light"/>
                <a:cs typeface="Helvetica Neue Light"/>
              </a:rPr>
              <a:t> Cluster Computing </a:t>
            </a:r>
            <a:br>
              <a:rPr lang="en-US" sz="2800" dirty="0">
                <a:solidFill>
                  <a:schemeClr val="bg1">
                    <a:lumMod val="50000"/>
                  </a:schemeClr>
                </a:solidFill>
                <a:latin typeface="Helvetica Neue Light"/>
                <a:cs typeface="Helvetica Neue Light"/>
              </a:rPr>
            </a:br>
            <a:r>
              <a:rPr lang="en-US" sz="2800" dirty="0">
                <a:solidFill>
                  <a:schemeClr val="bg1">
                    <a:lumMod val="50000"/>
                  </a:schemeClr>
                </a:solidFill>
                <a:latin typeface="Helvetica Neue Light"/>
                <a:cs typeface="Helvetica Neue Light"/>
              </a:rPr>
              <a:t>Engine Compatible with Apache </a:t>
            </a:r>
            <a:r>
              <a:rPr lang="en-US" sz="2800" dirty="0" err="1">
                <a:solidFill>
                  <a:schemeClr val="bg1">
                    <a:lumMod val="50000"/>
                  </a:schemeClr>
                </a:solidFill>
                <a:latin typeface="Helvetica Neue Light"/>
                <a:cs typeface="Helvetica Neue Light"/>
              </a:rPr>
              <a:t>Hadoop</a:t>
            </a:r>
            <a:r>
              <a:rPr lang="en-US" sz="2800" dirty="0">
                <a:solidFill>
                  <a:schemeClr val="bg1">
                    <a:lumMod val="50000"/>
                  </a:schemeClr>
                </a:solidFill>
                <a:latin typeface="Helvetica Neue Light"/>
                <a:cs typeface="Helvetica Neue Light"/>
              </a:rPr>
              <a:t>, </a:t>
            </a:r>
            <a:r>
              <a:rPr lang="en-US" sz="2800" dirty="0" err="1">
                <a:solidFill>
                  <a:schemeClr val="bg1">
                    <a:lumMod val="50000"/>
                  </a:schemeClr>
                </a:solidFill>
                <a:latin typeface="Helvetica Neue Light"/>
                <a:cs typeface="Helvetica Neue Light"/>
              </a:rPr>
              <a:t>Mesos</a:t>
            </a:r>
            <a:r>
              <a:rPr lang="en-US" sz="2800" dirty="0">
                <a:solidFill>
                  <a:schemeClr val="bg1">
                    <a:lumMod val="50000"/>
                  </a:schemeClr>
                </a:solidFill>
                <a:latin typeface="Helvetica Neue Light"/>
                <a:cs typeface="Helvetica Neue Light"/>
              </a:rPr>
              <a:t>, and Standalone.</a:t>
            </a:r>
          </a:p>
        </p:txBody>
      </p:sp>
      <p:sp>
        <p:nvSpPr>
          <p:cNvPr id="24" name="Rounded Rectangle 23"/>
          <p:cNvSpPr/>
          <p:nvPr/>
        </p:nvSpPr>
        <p:spPr>
          <a:xfrm rot="634753">
            <a:off x="7239867" y="3408798"/>
            <a:ext cx="2784268" cy="556186"/>
          </a:xfrm>
          <a:prstGeom prst="roundRect">
            <a:avLst/>
          </a:prstGeom>
          <a:solidFill>
            <a:schemeClr val="bg1">
              <a:lumMod val="85000"/>
              <a:alpha val="80000"/>
            </a:schemeClr>
          </a:solidFill>
          <a:ln>
            <a:solidFill>
              <a:schemeClr val="bg1">
                <a:lumMod val="50000"/>
              </a:schemeClr>
            </a:solid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r>
              <a:rPr lang="en-US" sz="4000" b="1" dirty="0">
                <a:solidFill>
                  <a:srgbClr val="FF6600"/>
                </a:solidFill>
                <a:latin typeface="Corbel"/>
                <a:cs typeface="Corbel"/>
              </a:rPr>
              <a:t>2-5× </a:t>
            </a:r>
            <a:r>
              <a:rPr lang="en-US" sz="2800" dirty="0">
                <a:solidFill>
                  <a:srgbClr val="FF6600"/>
                </a:solidFill>
                <a:latin typeface="Corbel"/>
                <a:cs typeface="Corbel"/>
              </a:rPr>
              <a:t>less code</a:t>
            </a:r>
          </a:p>
        </p:txBody>
      </p:sp>
      <p:sp>
        <p:nvSpPr>
          <p:cNvPr id="25" name="Rounded Rectangle 24"/>
          <p:cNvSpPr/>
          <p:nvPr/>
        </p:nvSpPr>
        <p:spPr>
          <a:xfrm rot="531739">
            <a:off x="2347452" y="2907988"/>
            <a:ext cx="3778962" cy="990676"/>
          </a:xfrm>
          <a:prstGeom prst="roundRect">
            <a:avLst/>
          </a:prstGeom>
          <a:solidFill>
            <a:schemeClr val="bg1">
              <a:lumMod val="85000"/>
              <a:alpha val="80000"/>
            </a:schemeClr>
          </a:solidFill>
          <a:ln>
            <a:solidFill>
              <a:schemeClr val="bg1">
                <a:lumMod val="50000"/>
              </a:schemeClr>
            </a:solid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r>
              <a:rPr lang="en-US" dirty="0">
                <a:solidFill>
                  <a:srgbClr val="FF6600"/>
                </a:solidFill>
                <a:latin typeface="Corbel"/>
                <a:cs typeface="Corbel"/>
              </a:rPr>
              <a:t>Up to </a:t>
            </a:r>
            <a:r>
              <a:rPr lang="en-US" sz="4000" b="1" dirty="0">
                <a:solidFill>
                  <a:srgbClr val="FF6600"/>
                </a:solidFill>
                <a:latin typeface="Corbel"/>
                <a:cs typeface="Corbel"/>
              </a:rPr>
              <a:t>10×</a:t>
            </a:r>
            <a:r>
              <a:rPr lang="en-US" dirty="0">
                <a:solidFill>
                  <a:srgbClr val="FF6600"/>
                </a:solidFill>
                <a:latin typeface="Corbel"/>
                <a:cs typeface="Corbel"/>
              </a:rPr>
              <a:t> faster on disk,</a:t>
            </a:r>
            <a:br>
              <a:rPr lang="en-US" dirty="0">
                <a:solidFill>
                  <a:srgbClr val="FF6600"/>
                </a:solidFill>
                <a:latin typeface="Corbel"/>
                <a:cs typeface="Corbel"/>
              </a:rPr>
            </a:br>
            <a:r>
              <a:rPr lang="en-US" sz="4000" b="1" dirty="0">
                <a:solidFill>
                  <a:srgbClr val="FF6600"/>
                </a:solidFill>
                <a:latin typeface="Corbel"/>
                <a:cs typeface="Corbel"/>
              </a:rPr>
              <a:t>100×</a:t>
            </a:r>
            <a:r>
              <a:rPr lang="en-US" sz="3200" b="1" dirty="0">
                <a:solidFill>
                  <a:srgbClr val="FF6600"/>
                </a:solidFill>
                <a:latin typeface="Corbel"/>
                <a:cs typeface="Corbel"/>
              </a:rPr>
              <a:t> </a:t>
            </a:r>
            <a:r>
              <a:rPr lang="en-US" dirty="0">
                <a:solidFill>
                  <a:srgbClr val="FF6600"/>
                </a:solidFill>
                <a:latin typeface="Corbel"/>
                <a:cs typeface="Corbel"/>
              </a:rPr>
              <a:t>in memory</a:t>
            </a:r>
          </a:p>
        </p:txBody>
      </p:sp>
      <p:sp>
        <p:nvSpPr>
          <p:cNvPr id="5" name="TextBox 4"/>
          <p:cNvSpPr txBox="1"/>
          <p:nvPr/>
        </p:nvSpPr>
        <p:spPr>
          <a:xfrm>
            <a:off x="9607827" y="6379092"/>
            <a:ext cx="2279374" cy="338554"/>
          </a:xfrm>
          <a:prstGeom prst="rect">
            <a:avLst/>
          </a:prstGeom>
          <a:noFill/>
        </p:spPr>
        <p:txBody>
          <a:bodyPr wrap="square" rtlCol="0">
            <a:spAutoFit/>
          </a:bodyPr>
          <a:lstStyle/>
          <a:p>
            <a:r>
              <a:rPr lang="en-US" sz="1600" dirty="0"/>
              <a:t>Courtesy: DataBricks</a:t>
            </a:r>
          </a:p>
        </p:txBody>
      </p:sp>
      <p:sp>
        <p:nvSpPr>
          <p:cNvPr id="6" name="Slide Number Placeholder 5"/>
          <p:cNvSpPr>
            <a:spLocks noGrp="1"/>
          </p:cNvSpPr>
          <p:nvPr>
            <p:ph type="sldNum" sz="quarter" idx="12"/>
          </p:nvPr>
        </p:nvSpPr>
        <p:spPr/>
        <p:txBody>
          <a:bodyPr/>
          <a:lstStyle/>
          <a:p>
            <a:fld id="{2D35D076-ABAC-4666-A3BF-A6446292C09D}" type="slidenum">
              <a:rPr lang="en-US" smtClean="0"/>
              <a:t>7</a:t>
            </a:fld>
            <a:endParaRPr lang="en-US"/>
          </a:p>
        </p:txBody>
      </p:sp>
    </p:spTree>
    <p:extLst>
      <p:ext uri="{BB962C8B-B14F-4D97-AF65-F5344CB8AC3E}">
        <p14:creationId xmlns:p14="http://schemas.microsoft.com/office/powerpoint/2010/main" val="41384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0000" t="31508" r="7500" b="19830"/>
          <a:stretch/>
        </p:blipFill>
        <p:spPr>
          <a:xfrm>
            <a:off x="2057400" y="1066800"/>
            <a:ext cx="7901938" cy="4648200"/>
          </a:xfrm>
          <a:prstGeom prst="rect">
            <a:avLst/>
          </a:prstGeom>
          <a:ln>
            <a:solidFill>
              <a:schemeClr val="tx1"/>
            </a:solidFill>
          </a:ln>
        </p:spPr>
      </p:pic>
      <p:sp>
        <p:nvSpPr>
          <p:cNvPr id="5" name="TextBox 4"/>
          <p:cNvSpPr txBox="1"/>
          <p:nvPr/>
        </p:nvSpPr>
        <p:spPr>
          <a:xfrm>
            <a:off x="9607827" y="6379092"/>
            <a:ext cx="2279374" cy="338554"/>
          </a:xfrm>
          <a:prstGeom prst="rect">
            <a:avLst/>
          </a:prstGeom>
          <a:noFill/>
        </p:spPr>
        <p:txBody>
          <a:bodyPr wrap="square" rtlCol="0">
            <a:spAutoFit/>
          </a:bodyPr>
          <a:lstStyle/>
          <a:p>
            <a:r>
              <a:rPr lang="en-US" sz="1600" dirty="0"/>
              <a:t>Courtesy: DataBricks</a:t>
            </a:r>
          </a:p>
        </p:txBody>
      </p:sp>
      <p:sp>
        <p:nvSpPr>
          <p:cNvPr id="3" name="TextBox 2"/>
          <p:cNvSpPr txBox="1"/>
          <p:nvPr/>
        </p:nvSpPr>
        <p:spPr>
          <a:xfrm>
            <a:off x="1716486" y="425450"/>
            <a:ext cx="8242852" cy="369332"/>
          </a:xfrm>
          <a:prstGeom prst="rect">
            <a:avLst/>
          </a:prstGeom>
          <a:noFill/>
        </p:spPr>
        <p:txBody>
          <a:bodyPr wrap="square" rtlCol="0">
            <a:spAutoFit/>
          </a:bodyPr>
          <a:lstStyle/>
          <a:p>
            <a:r>
              <a:rPr lang="en-US" b="1" dirty="0"/>
              <a:t>Originally developed in 2009 in UC Berkeley’s </a:t>
            </a:r>
            <a:r>
              <a:rPr lang="en-US" b="1" dirty="0" err="1"/>
              <a:t>AMPLab</a:t>
            </a:r>
            <a:r>
              <a:rPr lang="en-US" b="1" dirty="0"/>
              <a:t>, and open sourced in 2010.</a:t>
            </a:r>
          </a:p>
        </p:txBody>
      </p:sp>
      <p:sp>
        <p:nvSpPr>
          <p:cNvPr id="6" name="TextBox 5"/>
          <p:cNvSpPr txBox="1"/>
          <p:nvPr/>
        </p:nvSpPr>
        <p:spPr>
          <a:xfrm>
            <a:off x="10071652" y="1868557"/>
            <a:ext cx="2014331" cy="646331"/>
          </a:xfrm>
          <a:prstGeom prst="rect">
            <a:avLst/>
          </a:prstGeom>
          <a:noFill/>
        </p:spPr>
        <p:txBody>
          <a:bodyPr wrap="square" rtlCol="0">
            <a:spAutoFit/>
          </a:bodyPr>
          <a:lstStyle/>
          <a:p>
            <a:r>
              <a:rPr lang="en-US" dirty="0"/>
              <a:t>50 organizations</a:t>
            </a:r>
          </a:p>
          <a:p>
            <a:r>
              <a:rPr lang="en-US" dirty="0"/>
              <a:t>200+ </a:t>
            </a:r>
            <a:r>
              <a:rPr lang="en-US" dirty="0" err="1"/>
              <a:t>contributers</a:t>
            </a:r>
            <a:endParaRPr lang="en-US" dirty="0"/>
          </a:p>
        </p:txBody>
      </p:sp>
      <p:sp>
        <p:nvSpPr>
          <p:cNvPr id="7" name="Slide Number Placeholder 6"/>
          <p:cNvSpPr>
            <a:spLocks noGrp="1"/>
          </p:cNvSpPr>
          <p:nvPr>
            <p:ph type="sldNum" sz="quarter" idx="12"/>
          </p:nvPr>
        </p:nvSpPr>
        <p:spPr/>
        <p:txBody>
          <a:bodyPr/>
          <a:lstStyle/>
          <a:p>
            <a:fld id="{2D35D076-ABAC-4666-A3BF-A6446292C09D}" type="slidenum">
              <a:rPr lang="en-US" smtClean="0"/>
              <a:t>8</a:t>
            </a:fld>
            <a:endParaRPr lang="en-US"/>
          </a:p>
        </p:txBody>
      </p:sp>
    </p:spTree>
    <p:extLst>
      <p:ext uri="{BB962C8B-B14F-4D97-AF65-F5344CB8AC3E}">
        <p14:creationId xmlns:p14="http://schemas.microsoft.com/office/powerpoint/2010/main" val="183684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solidFill>
                  <a:schemeClr val="accent1">
                    <a:lumMod val="75000"/>
                  </a:schemeClr>
                </a:solidFill>
              </a:rPr>
              <a:t>Spark Cluster Architecture</a:t>
            </a:r>
          </a:p>
        </p:txBody>
      </p:sp>
      <p:sp>
        <p:nvSpPr>
          <p:cNvPr id="5" name="Slide Number Placeholder 4"/>
          <p:cNvSpPr>
            <a:spLocks noGrp="1"/>
          </p:cNvSpPr>
          <p:nvPr>
            <p:ph type="sldNum" sz="quarter" idx="12"/>
          </p:nvPr>
        </p:nvSpPr>
        <p:spPr/>
        <p:txBody>
          <a:bodyPr/>
          <a:lstStyle/>
          <a:p>
            <a:fld id="{2D35D076-ABAC-4666-A3BF-A6446292C09D}" type="slidenum">
              <a:rPr lang="en-US" smtClean="0"/>
              <a:t>9</a:t>
            </a:fld>
            <a:endParaRPr lang="en-US"/>
          </a:p>
        </p:txBody>
      </p:sp>
      <p:pic>
        <p:nvPicPr>
          <p:cNvPr id="6" name="Picture 5"/>
          <p:cNvPicPr>
            <a:picLocks noChangeAspect="1"/>
          </p:cNvPicPr>
          <p:nvPr/>
        </p:nvPicPr>
        <p:blipFill>
          <a:blip r:embed="rId2"/>
          <a:stretch>
            <a:fillRect/>
          </a:stretch>
        </p:blipFill>
        <p:spPr>
          <a:xfrm>
            <a:off x="3155576" y="956378"/>
            <a:ext cx="5813612" cy="2818607"/>
          </a:xfrm>
          <a:prstGeom prst="rect">
            <a:avLst/>
          </a:prstGeom>
        </p:spPr>
      </p:pic>
      <p:sp>
        <p:nvSpPr>
          <p:cNvPr id="7" name="TextBox 6"/>
          <p:cNvSpPr txBox="1"/>
          <p:nvPr/>
        </p:nvSpPr>
        <p:spPr>
          <a:xfrm>
            <a:off x="861508" y="3537734"/>
            <a:ext cx="10492292" cy="2862322"/>
          </a:xfrm>
          <a:prstGeom prst="rect">
            <a:avLst/>
          </a:prstGeom>
          <a:noFill/>
        </p:spPr>
        <p:txBody>
          <a:bodyPr wrap="square" rtlCol="0">
            <a:spAutoFit/>
          </a:bodyPr>
          <a:lstStyle/>
          <a:p>
            <a:r>
              <a:rPr lang="en-US" b="1" dirty="0"/>
              <a:t>Driver Program: </a:t>
            </a:r>
          </a:p>
          <a:p>
            <a:pPr marL="285750" indent="-285750">
              <a:buFontTx/>
              <a:buChar char="-"/>
            </a:pPr>
            <a:r>
              <a:rPr lang="en-US" dirty="0"/>
              <a:t>Runs on the master node,  schedules job execution &amp; negotiates resources with the cluster manager.</a:t>
            </a:r>
          </a:p>
          <a:p>
            <a:pPr marL="285750" indent="-285750">
              <a:buFontTx/>
              <a:buChar char="-"/>
            </a:pPr>
            <a:r>
              <a:rPr lang="en-US" dirty="0"/>
              <a:t>It is the entry point of the Spark Shell.</a:t>
            </a:r>
          </a:p>
          <a:p>
            <a:pPr marL="285750" indent="-285750">
              <a:buFontTx/>
              <a:buChar char="-"/>
            </a:pPr>
            <a:r>
              <a:rPr lang="en-US" dirty="0"/>
              <a:t>It runs the main() function of a Spark application and creates a </a:t>
            </a:r>
            <a:r>
              <a:rPr lang="en-US" dirty="0" err="1"/>
              <a:t>SparkContext</a:t>
            </a:r>
            <a:r>
              <a:rPr lang="en-US" dirty="0"/>
              <a:t>.</a:t>
            </a:r>
          </a:p>
          <a:p>
            <a:pPr marL="285750" indent="-285750">
              <a:buFontTx/>
              <a:buChar char="-"/>
            </a:pPr>
            <a:endParaRPr lang="en-US" b="1" dirty="0"/>
          </a:p>
          <a:p>
            <a:r>
              <a:rPr lang="en-US" b="1" dirty="0"/>
              <a:t>Executor:</a:t>
            </a:r>
          </a:p>
          <a:p>
            <a:pPr marL="285750" indent="-285750">
              <a:buFontTx/>
              <a:buChar char="-"/>
            </a:pPr>
            <a:r>
              <a:rPr lang="en-US" dirty="0"/>
              <a:t>Worker process  running on behalf of a Spark application.</a:t>
            </a:r>
          </a:p>
          <a:p>
            <a:pPr marL="285750" indent="-285750">
              <a:buFontTx/>
              <a:buChar char="-"/>
            </a:pPr>
            <a:r>
              <a:rPr lang="en-US" dirty="0"/>
              <a:t>Runs tasks (as threads) for computation.</a:t>
            </a:r>
          </a:p>
          <a:p>
            <a:pPr marL="285750" indent="-285750">
              <a:buFontTx/>
              <a:buChar char="-"/>
            </a:pPr>
            <a:r>
              <a:rPr lang="en-US" dirty="0"/>
              <a:t>Keeps data in memory (cache) or disk storage</a:t>
            </a:r>
          </a:p>
          <a:p>
            <a:endParaRPr lang="en-US" b="1" dirty="0"/>
          </a:p>
        </p:txBody>
      </p:sp>
      <p:sp>
        <p:nvSpPr>
          <p:cNvPr id="8" name="TextBox 7"/>
          <p:cNvSpPr txBox="1"/>
          <p:nvPr/>
        </p:nvSpPr>
        <p:spPr>
          <a:xfrm>
            <a:off x="2115671" y="6191434"/>
            <a:ext cx="10560423" cy="369332"/>
          </a:xfrm>
          <a:prstGeom prst="rect">
            <a:avLst/>
          </a:prstGeom>
          <a:noFill/>
        </p:spPr>
        <p:txBody>
          <a:bodyPr wrap="square" rtlCol="0">
            <a:spAutoFit/>
          </a:bodyPr>
          <a:lstStyle/>
          <a:p>
            <a:r>
              <a:rPr lang="en-US" b="1" dirty="0">
                <a:solidFill>
                  <a:schemeClr val="accent1">
                    <a:lumMod val="75000"/>
                  </a:schemeClr>
                </a:solidFill>
              </a:rPr>
              <a:t>Each Spark application runs its own Driver Program and an independent set of Executors.</a:t>
            </a:r>
          </a:p>
        </p:txBody>
      </p:sp>
    </p:spTree>
    <p:extLst>
      <p:ext uri="{BB962C8B-B14F-4D97-AF65-F5344CB8AC3E}">
        <p14:creationId xmlns:p14="http://schemas.microsoft.com/office/powerpoint/2010/main" val="361043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8868</TotalTime>
  <Words>3024</Words>
  <Application>Microsoft Office PowerPoint</Application>
  <PresentationFormat>Widescreen</PresentationFormat>
  <Paragraphs>499</Paragraphs>
  <Slides>47</Slides>
  <Notes>24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47</vt:i4>
      </vt:variant>
    </vt:vector>
  </HeadingPairs>
  <TitlesOfParts>
    <vt:vector size="62" baseType="lpstr">
      <vt:lpstr>Arial</vt:lpstr>
      <vt:lpstr>Calibri</vt:lpstr>
      <vt:lpstr>Calibri Light</vt:lpstr>
      <vt:lpstr>Consolas</vt:lpstr>
      <vt:lpstr>Corbel</vt:lpstr>
      <vt:lpstr>Courier New</vt:lpstr>
      <vt:lpstr>Helvetica Neue</vt:lpstr>
      <vt:lpstr>Helvetica Neue Light</vt:lpstr>
      <vt:lpstr>Lucida Console</vt:lpstr>
      <vt:lpstr>Lucida Grande</vt:lpstr>
      <vt:lpstr>Menlo</vt:lpstr>
      <vt:lpstr>Times New Roman</vt:lpstr>
      <vt:lpstr>Verdana</vt:lpstr>
      <vt:lpstr>Wingdings</vt:lpstr>
      <vt:lpstr>Office Theme</vt:lpstr>
      <vt:lpstr>CS 4843 Cloud Computing Spark</vt:lpstr>
      <vt:lpstr>Limitations of traditional big data solutions (MapReduce, Dyrad, etc.)</vt:lpstr>
      <vt:lpstr>Iterative Operations with MapReduce</vt:lpstr>
      <vt:lpstr>Interactive Operations with MapReduce</vt:lpstr>
      <vt:lpstr>Iterative Operations with Spark</vt:lpstr>
      <vt:lpstr>Interactive Operations with Spark</vt:lpstr>
      <vt:lpstr>What is Spark?</vt:lpstr>
      <vt:lpstr>PowerPoint Presentation</vt:lpstr>
      <vt:lpstr>Spark Cluster Architecture</vt:lpstr>
      <vt:lpstr>Job Scheduling</vt:lpstr>
      <vt:lpstr>Spark cluster in action</vt:lpstr>
      <vt:lpstr>Spark Deployment</vt:lpstr>
      <vt:lpstr>Key Concept behind Spark :  RDD (Resilient Distributed Datasets) </vt:lpstr>
      <vt:lpstr>RDD Concept in Spark</vt:lpstr>
      <vt:lpstr>RDD lineage – Logical Execution Plan</vt:lpstr>
      <vt:lpstr>RDD Efficiency</vt:lpstr>
      <vt:lpstr>RDD Features</vt:lpstr>
      <vt:lpstr>RDD Operations</vt:lpstr>
      <vt:lpstr>RDD Operations</vt:lpstr>
      <vt:lpstr>Spark Job and Stages</vt:lpstr>
      <vt:lpstr>A Spark Job running in stages</vt:lpstr>
      <vt:lpstr>Spark Programming in Python</vt:lpstr>
      <vt:lpstr>Spark Programming in Python</vt:lpstr>
      <vt:lpstr>Spark Shell/Programming in Python  working with RDD</vt:lpstr>
      <vt:lpstr>Spark Shell/Programming in Python  working with RDD</vt:lpstr>
      <vt:lpstr>Spark Shell/Programming in Python  working with RDD</vt:lpstr>
      <vt:lpstr>Spark Shell/Programming in Python  working with RDD</vt:lpstr>
      <vt:lpstr>Spark Shell/Programming in Python  working with RDD</vt:lpstr>
      <vt:lpstr>Passing Functions to Spark </vt:lpstr>
      <vt:lpstr>Lazy Transformation and Persistence </vt:lpstr>
      <vt:lpstr>Working with Key-Value Pairs </vt:lpstr>
      <vt:lpstr>reduceByKey Transformation Example</vt:lpstr>
      <vt:lpstr>groupByKey Transformation Example</vt:lpstr>
      <vt:lpstr>Some Key-Value Operations</vt:lpstr>
      <vt:lpstr>Other Key-Value Operations</vt:lpstr>
      <vt:lpstr>Other Key-Value Operations</vt:lpstr>
      <vt:lpstr>Basic Transformations Summary</vt:lpstr>
      <vt:lpstr>Basic Actions Summary</vt:lpstr>
      <vt:lpstr>Setting the Level of Parallelism</vt:lpstr>
      <vt:lpstr>Example: Pi Estimation</vt:lpstr>
      <vt:lpstr>Example: Wordcount</vt:lpstr>
      <vt:lpstr>Example: Sort Numeric Data</vt:lpstr>
      <vt:lpstr>Examples:</vt:lpstr>
      <vt:lpstr>Example: Log Mining (finding cause of error from web service log)</vt:lpstr>
      <vt:lpstr>Example: Log Mining (cont’d)</vt:lpstr>
      <vt:lpstr>Spark Ecosystem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MapReduce Design Patterns</dc:title>
  <dc:creator>Palden Lama</dc:creator>
  <cp:lastModifiedBy>Adolfo Montero</cp:lastModifiedBy>
  <cp:revision>708</cp:revision>
  <dcterms:created xsi:type="dcterms:W3CDTF">2014-10-27T16:11:37Z</dcterms:created>
  <dcterms:modified xsi:type="dcterms:W3CDTF">2020-04-10T18:56:34Z</dcterms:modified>
</cp:coreProperties>
</file>