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4" r:id="rId3"/>
    <p:sldId id="262" r:id="rId4"/>
    <p:sldId id="265" r:id="rId5"/>
    <p:sldId id="263" r:id="rId6"/>
    <p:sldId id="266" r:id="rId7"/>
    <p:sldId id="274" r:id="rId8"/>
    <p:sldId id="268" r:id="rId9"/>
    <p:sldId id="275" r:id="rId10"/>
    <p:sldId id="267" r:id="rId11"/>
    <p:sldId id="269" r:id="rId12"/>
    <p:sldId id="271" r:id="rId13"/>
    <p:sldId id="272" r:id="rId14"/>
    <p:sldId id="273" r:id="rId15"/>
    <p:sldId id="27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659" autoAdjust="0"/>
    <p:restoredTop sz="94660"/>
  </p:normalViewPr>
  <p:slideViewPr>
    <p:cSldViewPr snapToGrid="0">
      <p:cViewPr varScale="1">
        <p:scale>
          <a:sx n="59" d="100"/>
          <a:sy n="59" d="100"/>
        </p:scale>
        <p:origin x="68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D37BF-A390-4157-9B2E-3943477BD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012AB4-4458-4DB0-B417-3F046D5333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A1476-5C4A-4BBB-8991-E9C85455C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97619-3001-4D65-B596-90B97B6A3FFA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BDEDFE-7DE5-4C36-B180-D3A4F6B45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E53B7-6E55-4C03-83C2-C2DBED985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160DF-DC01-4F88-A7FA-35DCDCF3F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207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2CCF6-706B-4BE4-BFCA-C362CCDEE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8F8214-EA93-42E1-9511-D3039EDDB9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743D9-878B-4911-8FCB-EC8C01511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97619-3001-4D65-B596-90B97B6A3FFA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5AF7F-7796-4E49-B4CE-5786CEF69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874676-7EF6-4ACA-888F-45A353362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160DF-DC01-4F88-A7FA-35DCDCF3F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579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CEA483-B7BE-41B5-9901-DEE3792D1F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2C570D-A3F5-4E73-BABD-BDEDF5A90E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6FB61-EA65-4ADB-9B0D-E789F4C3E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97619-3001-4D65-B596-90B97B6A3FFA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BA54F-06C2-4B4D-983B-720B0CDC5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21716F-8365-4262-A445-C2932EC30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160DF-DC01-4F88-A7FA-35DCDCF3F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595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E5BD4-BCFE-4ECD-BF12-029B63046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9B620-59DF-41F1-9519-33575AD8E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BA44A-0F5D-486D-9C91-B9BF70296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97619-3001-4D65-B596-90B97B6A3FFA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F8B42-E866-4F02-8F17-494F59520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66E829-E8D3-4F27-9A87-F61F9A700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160DF-DC01-4F88-A7FA-35DCDCF3F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256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9ABB6-8ACA-45E6-A0B8-3FCF96B2F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CCA53A-01E7-4D86-8E9D-FA055A797D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5E8D8-AA7E-484D-9E68-FC9CCC512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97619-3001-4D65-B596-90B97B6A3FFA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7F10F-0FDB-4D37-962B-0A8EDB043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16D4D9-B955-4E8A-B153-701BB0EF1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160DF-DC01-4F88-A7FA-35DCDCF3F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136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A52A2-69E6-4F5E-B085-F4BA8DF3D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6A9B6-F6F9-44FC-90AD-E8B1069556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E76B82-136B-4B3D-A80D-9E02B7992A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8AD97C-2A85-47F7-8D83-DBB485BC5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97619-3001-4D65-B596-90B97B6A3FFA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FFD344-695F-4FB0-AF19-417AE610D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AB6429-05EA-4930-BF92-636D9FD71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160DF-DC01-4F88-A7FA-35DCDCF3F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796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2054A-965E-4ACA-9FD1-9508BF11C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2ECDF-B80A-4354-AA79-A6F45EE696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54E7A9-5CAF-4D36-A5DD-511CC520DD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7100C1-601E-4331-A45D-99144C4107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F0A2CA-0CF5-4CF1-85EB-BB85D23666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2314D5-A0CB-4D58-A7AF-653325A0A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97619-3001-4D65-B596-90B97B6A3FFA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ADE1B4-3E99-447A-A409-67C808CFB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2F2998-F772-4656-BDA4-4179EE990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160DF-DC01-4F88-A7FA-35DCDCF3F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356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D4C8D-F492-4A84-B595-E298D213A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8F72E4-DA79-4A1F-9946-4D72A576F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97619-3001-4D65-B596-90B97B6A3FFA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E061D3-409D-4CD6-89D9-D8C230117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63134F-3950-4E5C-AB16-27C06FD84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160DF-DC01-4F88-A7FA-35DCDCF3F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28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D88CF4-D512-44D1-8720-85B04F9B3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97619-3001-4D65-B596-90B97B6A3FFA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2E7EAC-4B55-4017-AA43-065DAED51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75E5B2-E50B-451D-A156-146D7B5A9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160DF-DC01-4F88-A7FA-35DCDCF3F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531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D850C-A065-4ECD-9B54-72603E726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FD2CD-3277-426B-B503-8A8578E83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A1359A-7D30-4F0D-B293-F9D1BF067A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A2E736-BCDF-4F12-B44F-84C7B01D5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97619-3001-4D65-B596-90B97B6A3FFA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61DE59-A002-407B-8269-86A531E34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50CCDF-95FD-458B-8CBF-68C1F4C05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160DF-DC01-4F88-A7FA-35DCDCF3F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589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F8334-8343-4CE3-92A9-F66ADF102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8242AA-7B0D-49AA-A11F-4A3386C43D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4B7AA8-9F74-45B0-BBB0-89027ADF15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C880B8-C1FD-4B3C-A814-2466F622F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97619-3001-4D65-B596-90B97B6A3FFA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D31781-63ED-468A-A1E0-B32346F9C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2D6775-7A9D-41D8-8088-C6CE83F43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160DF-DC01-4F88-A7FA-35DCDCF3F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840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6467E6-AF14-48EB-B525-2436B72F0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F5C0A7-9D80-444B-B5FF-A5DB0403A8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FCE0B4-8FEB-4F56-9571-56B0E13DEE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97619-3001-4D65-B596-90B97B6A3FFA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9C7921-5E0E-4B12-8064-2702B3A1E2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1F275B-49FB-47FC-9841-5D6FA29EDF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160DF-DC01-4F88-A7FA-35DCDCF3F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776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5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F0FE863-031C-4F6A-B347-C4E2D285502B}"/>
              </a:ext>
            </a:extLst>
          </p:cNvPr>
          <p:cNvSpPr/>
          <p:nvPr/>
        </p:nvSpPr>
        <p:spPr>
          <a:xfrm>
            <a:off x="0" y="3530269"/>
            <a:ext cx="6923314" cy="26092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w Cen MT" panose="020B0602020104020603" pitchFamily="34" charset="0"/>
              </a:rPr>
              <a:t>Online Delivery Operations </a:t>
            </a:r>
          </a:p>
        </p:txBody>
      </p:sp>
    </p:spTree>
    <p:extLst>
      <p:ext uri="{BB962C8B-B14F-4D97-AF65-F5344CB8AC3E}">
        <p14:creationId xmlns:p14="http://schemas.microsoft.com/office/powerpoint/2010/main" val="3760954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9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68741C3-AE27-46E7-898C-F40B2FC67D19}"/>
              </a:ext>
            </a:extLst>
          </p:cNvPr>
          <p:cNvSpPr/>
          <p:nvPr/>
        </p:nvSpPr>
        <p:spPr>
          <a:xfrm>
            <a:off x="-1" y="-83457"/>
            <a:ext cx="12061371" cy="61685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latin typeface="Tw Cen MT" panose="020B0602020104020603" pitchFamily="34" charset="0"/>
              </a:rPr>
              <a:t>Customer – Measures </a:t>
            </a:r>
            <a:endParaRPr lang="en-US" sz="1200" b="1" dirty="0">
              <a:latin typeface="Tw Cen MT" panose="020B06020201040206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FA6C22-85E0-4796-93CB-A1B2D199E4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287" y="1492703"/>
            <a:ext cx="2861638" cy="9856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1892BDB-7533-49DD-802C-B3A194A281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855" y="3096987"/>
            <a:ext cx="10407149" cy="35759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83A70E-5A22-4D70-B91F-D70AFD216C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9327" y="1492703"/>
            <a:ext cx="2861638" cy="10123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BB7C23F-CE24-45E3-8058-69EEF062F6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43256" y="1492703"/>
            <a:ext cx="3053864" cy="97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624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9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68741C3-AE27-46E7-898C-F40B2FC67D19}"/>
              </a:ext>
            </a:extLst>
          </p:cNvPr>
          <p:cNvSpPr/>
          <p:nvPr/>
        </p:nvSpPr>
        <p:spPr>
          <a:xfrm>
            <a:off x="0" y="0"/>
            <a:ext cx="12192000" cy="68217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latin typeface="Tw Cen MT" panose="020B0602020104020603" pitchFamily="34" charset="0"/>
              </a:rPr>
              <a:t>Customer  - Syntax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DA8F7C6-5824-403A-B21A-74E3A3F4A1D5}"/>
              </a:ext>
            </a:extLst>
          </p:cNvPr>
          <p:cNvSpPr/>
          <p:nvPr/>
        </p:nvSpPr>
        <p:spPr>
          <a:xfrm>
            <a:off x="0" y="682171"/>
            <a:ext cx="7532915" cy="68326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---Include Hours column</a:t>
            </a:r>
          </a:p>
          <a:p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---Create an hour column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ALTER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Picking_Data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Add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Order_Hour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extract Hours from time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Update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Picking_Data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Order_Hour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left(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Event_time2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2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Picking_Data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--Orders by hours of the day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Order_hour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order_number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Number_of_orders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picking_Data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Order_hour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order_hour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Average Order per customer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order_number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)/</a:t>
            </a: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distinct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order_number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Average_order_per_Customer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Picking_Data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--Average unit per Transaction = 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Round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QTY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)/</a:t>
            </a: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order_number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Transact_Per_Unit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Picking_Data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UNIT_OF_MEASURE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'each’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----Average unit per Transaction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round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QTY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)/</a:t>
            </a: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order_number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Transact_Per_Gram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Picking_Data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UNIT_OF_MEASURE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'gram’</a:t>
            </a:r>
          </a:p>
          <a:p>
            <a:endParaRPr lang="en-US" sz="1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2352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9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68741C3-AE27-46E7-898C-F40B2FC67D19}"/>
              </a:ext>
            </a:extLst>
          </p:cNvPr>
          <p:cNvSpPr/>
          <p:nvPr/>
        </p:nvSpPr>
        <p:spPr>
          <a:xfrm>
            <a:off x="0" y="0"/>
            <a:ext cx="12192000" cy="78014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Tw Cen MT" panose="020B0602020104020603" pitchFamily="34" charset="0"/>
              </a:rPr>
              <a:t>Other Performance Measure to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5C71207-41F3-4FD8-BE2C-61BD30F1D64B}"/>
              </a:ext>
            </a:extLst>
          </p:cNvPr>
          <p:cNvSpPr/>
          <p:nvPr/>
        </p:nvSpPr>
        <p:spPr>
          <a:xfrm>
            <a:off x="1" y="762000"/>
            <a:ext cx="7304314" cy="609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w Cen MT" panose="020B0602020104020603" pitchFamily="34" charset="0"/>
              </a:rPr>
              <a:t>Revenue Per Transaction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w Cen MT" panose="020B0602020104020603" pitchFamily="34" charset="0"/>
              </a:rPr>
              <a:t>Conversion rate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w Cen MT" panose="020B0602020104020603" pitchFamily="34" charset="0"/>
              </a:rPr>
              <a:t>Delivery cost per Transaction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w Cen MT" panose="020B0602020104020603" pitchFamily="34" charset="0"/>
              </a:rPr>
              <a:t>Order Accuracy rate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w Cen MT" panose="020B0602020104020603" pitchFamily="34" charset="0"/>
              </a:rPr>
              <a:t>Rate of Return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w Cen MT" panose="020B0602020104020603" pitchFamily="34" charset="0"/>
              </a:rPr>
              <a:t>Average Delivery time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w Cen MT" panose="020B0602020104020603" pitchFamily="34" charset="0"/>
              </a:rPr>
              <a:t>Percentage of sales lost to out-of-stock products.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w Cen MT" panose="020B0602020104020603" pitchFamily="34" charset="0"/>
              </a:rPr>
              <a:t>Undamaged delivery rate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w Cen MT" panose="020B0602020104020603" pitchFamily="34" charset="0"/>
              </a:rPr>
              <a:t>Net Promoter Score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865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9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68741C3-AE27-46E7-898C-F40B2FC67D19}"/>
              </a:ext>
            </a:extLst>
          </p:cNvPr>
          <p:cNvSpPr/>
          <p:nvPr/>
        </p:nvSpPr>
        <p:spPr>
          <a:xfrm>
            <a:off x="-1" y="-83457"/>
            <a:ext cx="12061371" cy="74748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Tw Cen MT" panose="020B0602020104020603" pitchFamily="34" charset="0"/>
              </a:rPr>
              <a:t>Observations </a:t>
            </a:r>
            <a:endParaRPr lang="en-US" sz="3200" dirty="0">
              <a:latin typeface="Tw Cen MT" panose="020B06020201040206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18CC214-7635-45C4-8858-62B3923C8571}"/>
              </a:ext>
            </a:extLst>
          </p:cNvPr>
          <p:cNvSpPr/>
          <p:nvPr/>
        </p:nvSpPr>
        <p:spPr>
          <a:xfrm>
            <a:off x="740227" y="1772922"/>
            <a:ext cx="6934201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----- POSSIBE DATA ERROR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PICKED_UNIT_OF_MEASURE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Picking_Data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PICKED_UNIT_OF_MEASURE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UNIT_OF_MEASURE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5112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9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Thank You Image In Pink - 1600x1200 Wallpaper - teahub.io">
            <a:extLst>
              <a:ext uri="{FF2B5EF4-FFF2-40B4-BE49-F238E27FC236}">
                <a16:creationId xmlns:a16="http://schemas.microsoft.com/office/drawing/2014/main" id="{3757A030-B585-4E87-BE73-7FC843A75C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287" y="1175656"/>
            <a:ext cx="6400802" cy="4800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33232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9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68741C3-AE27-46E7-898C-F40B2FC67D19}"/>
              </a:ext>
            </a:extLst>
          </p:cNvPr>
          <p:cNvSpPr/>
          <p:nvPr/>
        </p:nvSpPr>
        <p:spPr>
          <a:xfrm>
            <a:off x="-1" y="-83457"/>
            <a:ext cx="12061371" cy="976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</a:t>
            </a:r>
          </a:p>
        </p:txBody>
      </p:sp>
    </p:spTree>
    <p:extLst>
      <p:ext uri="{BB962C8B-B14F-4D97-AF65-F5344CB8AC3E}">
        <p14:creationId xmlns:p14="http://schemas.microsoft.com/office/powerpoint/2010/main" val="2296074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5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F0FE863-031C-4F6A-B347-C4E2D285502B}"/>
              </a:ext>
            </a:extLst>
          </p:cNvPr>
          <p:cNvSpPr/>
          <p:nvPr/>
        </p:nvSpPr>
        <p:spPr>
          <a:xfrm>
            <a:off x="0" y="0"/>
            <a:ext cx="12192000" cy="7242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w Cen MT" panose="020B0602020104020603" pitchFamily="34" charset="0"/>
              </a:rPr>
              <a:t>Introduction and Summary</a:t>
            </a:r>
          </a:p>
        </p:txBody>
      </p:sp>
      <p:pic>
        <p:nvPicPr>
          <p:cNvPr id="1026" name="Picture 2" descr="Free Purchase Order Glyph Icon - Available in SVG, PNG, EPS, AI &amp;amp; Icon fonts">
            <a:extLst>
              <a:ext uri="{FF2B5EF4-FFF2-40B4-BE49-F238E27FC236}">
                <a16:creationId xmlns:a16="http://schemas.microsoft.com/office/drawing/2014/main" id="{E14EA8FA-9A21-41F7-93DD-4206708591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2779" y="1968033"/>
            <a:ext cx="718456" cy="718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ustomers Icons - Download Free Vector Icons | Noun Project">
            <a:extLst>
              <a:ext uri="{FF2B5EF4-FFF2-40B4-BE49-F238E27FC236}">
                <a16:creationId xmlns:a16="http://schemas.microsoft.com/office/drawing/2014/main" id="{7E2E092A-0F11-441E-8E48-55B8984CCB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448" y="1979379"/>
            <a:ext cx="1028700" cy="873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ick Icon Png #235152 - Free Icons Library">
            <a:extLst>
              <a:ext uri="{FF2B5EF4-FFF2-40B4-BE49-F238E27FC236}">
                <a16:creationId xmlns:a16="http://schemas.microsoft.com/office/drawing/2014/main" id="{308FA412-C5E6-4385-9042-38119CAF5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8490" y="1890578"/>
            <a:ext cx="718456" cy="718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3CD2BDE-48EC-455B-BBE8-AD1C208D0F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53855" y="2707673"/>
            <a:ext cx="1383908" cy="9872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EE26D44-67B5-4A17-A17B-0E7481AAF9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77322" y="2787241"/>
            <a:ext cx="1312891" cy="9076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C7C4F9F-BEE3-4917-AD29-80CBD5F46E5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97422" y="2785661"/>
            <a:ext cx="1298578" cy="934645"/>
          </a:xfrm>
          <a:prstGeom prst="rect">
            <a:avLst/>
          </a:prstGeom>
        </p:spPr>
      </p:pic>
      <p:pic>
        <p:nvPicPr>
          <p:cNvPr id="1046" name="Picture 22" descr="Grocery Icon Png #236973 - Free Icons Library">
            <a:extLst>
              <a:ext uri="{FF2B5EF4-FFF2-40B4-BE49-F238E27FC236}">
                <a16:creationId xmlns:a16="http://schemas.microsoft.com/office/drawing/2014/main" id="{DB635080-F632-46BE-8C3C-9831F57489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5675" y="2022329"/>
            <a:ext cx="567362" cy="619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Online order - Free commerce and shopping icons">
            <a:extLst>
              <a:ext uri="{FF2B5EF4-FFF2-40B4-BE49-F238E27FC236}">
                <a16:creationId xmlns:a16="http://schemas.microsoft.com/office/drawing/2014/main" id="{53FCC2B6-9FB2-4F15-9C3F-E7A57CB0C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015" y="2095977"/>
            <a:ext cx="621573" cy="621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7DB3DA2-2AF9-4540-BB61-FFCFCB1CE12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3425" y="2815564"/>
            <a:ext cx="1298578" cy="90767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D570D8C-9392-4E2A-ABEC-D3BCC5AD9BE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370170" y="2826054"/>
            <a:ext cx="1298579" cy="853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19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5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FA1AA52-3FCA-462C-97CC-94608B8B7096}"/>
              </a:ext>
            </a:extLst>
          </p:cNvPr>
          <p:cNvSpPr/>
          <p:nvPr/>
        </p:nvSpPr>
        <p:spPr>
          <a:xfrm>
            <a:off x="0" y="0"/>
            <a:ext cx="12192000" cy="788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w Cen MT" panose="020B0602020104020603" pitchFamily="34" charset="0"/>
              </a:rPr>
              <a:t>Key Result Areas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DFC6062-6A52-4731-8624-5B34A4CDE690}"/>
              </a:ext>
            </a:extLst>
          </p:cNvPr>
          <p:cNvSpPr/>
          <p:nvPr/>
        </p:nvSpPr>
        <p:spPr>
          <a:xfrm>
            <a:off x="73890" y="2262908"/>
            <a:ext cx="6022109" cy="38113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6600" b="1" dirty="0">
                <a:solidFill>
                  <a:schemeClr val="tx1"/>
                </a:solidFill>
                <a:latin typeface="Tw Cen MT" panose="020B0602020104020603" pitchFamily="34" charset="0"/>
              </a:rPr>
              <a:t>Pickers &amp; Tote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6600" b="1" dirty="0">
                <a:solidFill>
                  <a:schemeClr val="tx1"/>
                </a:solidFill>
                <a:latin typeface="Tw Cen MT" panose="020B0602020104020603" pitchFamily="34" charset="0"/>
              </a:rPr>
              <a:t>Customers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6600" b="1" dirty="0">
                <a:solidFill>
                  <a:schemeClr val="tx1"/>
                </a:solidFill>
                <a:latin typeface="Tw Cen MT" panose="020B0602020104020603" pitchFamily="34" charset="0"/>
              </a:rPr>
              <a:t>Product </a:t>
            </a:r>
          </a:p>
          <a:p>
            <a:pPr algn="ctr"/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162547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E7C4B05-F46C-43C5-B74C-C111ABBE57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11615"/>
            <a:ext cx="12192000" cy="364638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AACDB65-0A32-4A52-AAF1-F7BF48DD07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8076" y="1092987"/>
            <a:ext cx="2260297" cy="7839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FBE036-D40F-4B13-9380-3B34D75ECC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9771" y="1063042"/>
            <a:ext cx="2190750" cy="7334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1067B5-2869-4E68-BB80-20D893DF5F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22065" y="1063043"/>
            <a:ext cx="1981200" cy="7334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3F01439-D278-42FB-8D0C-46C02B2D4DDF}"/>
              </a:ext>
            </a:extLst>
          </p:cNvPr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Tw Cen MT" panose="020B0602020104020603" pitchFamily="34" charset="0"/>
              </a:rPr>
              <a:t>Pickers and Tote Measures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F27E426-97E5-4628-9DD5-E15710E63F9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3387" y="1063042"/>
            <a:ext cx="2516641" cy="82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628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68741C3-AE27-46E7-898C-F40B2FC67D19}"/>
              </a:ext>
            </a:extLst>
          </p:cNvPr>
          <p:cNvSpPr/>
          <p:nvPr/>
        </p:nvSpPr>
        <p:spPr>
          <a:xfrm>
            <a:off x="0" y="0"/>
            <a:ext cx="12192000" cy="62027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Tw Cen MT" panose="020B0602020104020603" pitchFamily="34" charset="0"/>
              </a:rPr>
              <a:t>Pickers Drill Down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1018F3F-5582-4A8D-984C-4B982FB1C0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9569" y="2788000"/>
            <a:ext cx="2114550" cy="7334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AC9A23E-7016-40C8-8A89-9E5E240EF0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6200" y="620279"/>
            <a:ext cx="4995769" cy="623772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9637E10-7EE0-486F-B8CA-D064EDA8F8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4119" y="638175"/>
            <a:ext cx="5157881" cy="621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091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68741C3-AE27-46E7-898C-F40B2FC67D19}"/>
              </a:ext>
            </a:extLst>
          </p:cNvPr>
          <p:cNvSpPr/>
          <p:nvPr/>
        </p:nvSpPr>
        <p:spPr>
          <a:xfrm>
            <a:off x="0" y="0"/>
            <a:ext cx="12192000" cy="6640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Tw Cen MT" panose="020B0602020104020603" pitchFamily="34" charset="0"/>
              </a:rPr>
              <a:t>Picker and Tote Measures – SQL Syntax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AEC97A-33D9-4958-B4C1-7635AD37880E}"/>
              </a:ext>
            </a:extLst>
          </p:cNvPr>
          <p:cNvSpPr/>
          <p:nvPr/>
        </p:nvSpPr>
        <p:spPr>
          <a:xfrm>
            <a:off x="87086" y="610136"/>
            <a:ext cx="9165772" cy="62478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--Number Customer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distinct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order_number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Picking_Data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---Number of Pickers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distinct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picker_id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Picking_Data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--Average Picker To customer = 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distinct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order_number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)/</a:t>
            </a:r>
            <a:r>
              <a:rPr lang="en-US" sz="1600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distinct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picker_id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Average_Picker_Per_customer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Picking_Data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--Average numbers of orders per picker  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order_number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)/</a:t>
            </a:r>
            <a:r>
              <a:rPr lang="en-US" sz="1600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distinct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picker_id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Average_Picker_per_order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Picking_Data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-- tote to customer ratio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distinct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tote_number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No_of_tote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distinct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Order_Number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No_of_Customer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600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distinct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tote_number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)/</a:t>
            </a:r>
            <a:r>
              <a:rPr lang="en-US" sz="1600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distinct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Order_Number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Tote_Per_Customer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Picking_Data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-- tote to orders ratio 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distinct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tote_number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No_of_tote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Order_Number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No_of_Customer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600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Order_Number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)/</a:t>
            </a:r>
            <a:r>
              <a:rPr lang="en-US" sz="1600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distinct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tote_number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Tote_Per_Customer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Picking_Data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254544-7D13-4E3C-803A-FA1C13F0A2E9}"/>
              </a:ext>
            </a:extLst>
          </p:cNvPr>
          <p:cNvSpPr/>
          <p:nvPr/>
        </p:nvSpPr>
        <p:spPr>
          <a:xfrm>
            <a:off x="3048000" y="29673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842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68741C3-AE27-46E7-898C-F40B2FC67D19}"/>
              </a:ext>
            </a:extLst>
          </p:cNvPr>
          <p:cNvSpPr/>
          <p:nvPr/>
        </p:nvSpPr>
        <p:spPr>
          <a:xfrm>
            <a:off x="0" y="0"/>
            <a:ext cx="12192000" cy="6640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Tw Cen MT" panose="020B0602020104020603" pitchFamily="34" charset="0"/>
              </a:rPr>
              <a:t>Picker and Tote Measures – SQL Syntax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254544-7D13-4E3C-803A-FA1C13F0A2E9}"/>
              </a:ext>
            </a:extLst>
          </p:cNvPr>
          <p:cNvSpPr/>
          <p:nvPr/>
        </p:nvSpPr>
        <p:spPr>
          <a:xfrm>
            <a:off x="3048000" y="29673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144440A-3C34-4BD9-BB97-167F048CE43E}"/>
              </a:ext>
            </a:extLst>
          </p:cNvPr>
          <p:cNvSpPr/>
          <p:nvPr/>
        </p:nvSpPr>
        <p:spPr>
          <a:xfrm>
            <a:off x="0" y="671691"/>
            <a:ext cx="8991600" cy="61863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with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AA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picker_id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order_number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Total_Order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QTY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Total_Qty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Picking_Data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PICKED_UNIT_OF_MEASURE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'each'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picker_id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AB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picker_id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order_number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Total_Order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QTY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Total_Qty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Picking_Data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PICKED_UNIT_OF_MEASURE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'gram'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picker_id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AC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AB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picker_id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Picker_Unit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FF"/>
                </a:solidFill>
                <a:latin typeface="Consolas" panose="020B0609020204030204" pitchFamily="49" charset="0"/>
              </a:rPr>
              <a:t>isnull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AA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Total_Order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AB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Total_Order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Total_Orders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AA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Total_Qty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Total_Unit_Quantity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FF"/>
                </a:solidFill>
                <a:latin typeface="Consolas" panose="020B0609020204030204" pitchFamily="49" charset="0"/>
              </a:rPr>
              <a:t>isnull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AB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Total_Qty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total_Gram_Quantity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AA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left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AB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AA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picker_id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AB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picker_id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891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7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68741C3-AE27-46E7-898C-F40B2FC67D19}"/>
              </a:ext>
            </a:extLst>
          </p:cNvPr>
          <p:cNvSpPr/>
          <p:nvPr/>
        </p:nvSpPr>
        <p:spPr>
          <a:xfrm>
            <a:off x="-1" y="3629"/>
            <a:ext cx="12192001" cy="6858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Tw Cen MT" panose="020B0602020104020603" pitchFamily="34" charset="0"/>
              </a:rPr>
              <a:t>Product – Measures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F94B48-B633-4264-B137-C18DD9CAA2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099" y="3256188"/>
            <a:ext cx="5263243" cy="30573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A407D37-73AD-4653-B073-C326729D3B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9660" y="3305072"/>
            <a:ext cx="5344320" cy="29595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C4CC06-7558-46C6-AC97-00A3392D47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5605" y="1153657"/>
            <a:ext cx="2903841" cy="10234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4324E48-3908-47AC-8438-E1DD58FA64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18194" y="1153657"/>
            <a:ext cx="2970950" cy="102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945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9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68741C3-AE27-46E7-898C-F40B2FC67D19}"/>
              </a:ext>
            </a:extLst>
          </p:cNvPr>
          <p:cNvSpPr/>
          <p:nvPr/>
        </p:nvSpPr>
        <p:spPr>
          <a:xfrm>
            <a:off x="0" y="0"/>
            <a:ext cx="12192000" cy="64225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latin typeface="Tw Cen MT" panose="020B0602020104020603" pitchFamily="34" charset="0"/>
              </a:rPr>
              <a:t>Product -Syntax</a:t>
            </a:r>
            <a:endParaRPr lang="en-US" b="1" dirty="0">
              <a:latin typeface="Tw Cen MT" panose="020B06020201040206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C8E5ECC-FAF6-4DBE-BC6E-002E17649400}"/>
              </a:ext>
            </a:extLst>
          </p:cNvPr>
          <p:cNvSpPr/>
          <p:nvPr/>
        </p:nvSpPr>
        <p:spPr>
          <a:xfrm>
            <a:off x="1" y="642257"/>
            <a:ext cx="7315199" cy="61863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PICK_TYPE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order_number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No_of_Orders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Picking_Data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PICK_TYPE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---Order Availability Unit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ORDERED_QTY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Ordered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QTY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Delivered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Round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QTY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)/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ordered_Qty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Product_Availability_Rate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Picking_Data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PICKED_UNIT_OF_MEASURE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'each’</a:t>
            </a:r>
          </a:p>
          <a:p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----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---Order Availability Gram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ORDERED_QTY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Ordered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QTY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Delivered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Round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QTY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)/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ordered_Qty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Picking_Data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UNIT_OF_MEASURE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'Gram’</a:t>
            </a:r>
            <a:endParaRPr lang="en-US" dirty="0"/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4056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6311</TotalTime>
  <Words>831</Words>
  <Application>Microsoft Office PowerPoint</Application>
  <PresentationFormat>Widescreen</PresentationFormat>
  <Paragraphs>106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Tw Cen 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42</cp:revision>
  <dcterms:created xsi:type="dcterms:W3CDTF">2021-08-14T14:21:11Z</dcterms:created>
  <dcterms:modified xsi:type="dcterms:W3CDTF">2021-08-18T23:32:19Z</dcterms:modified>
</cp:coreProperties>
</file>