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69" r:id="rId14"/>
    <p:sldId id="265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31D64-6EF0-2E50-EF94-E51EBE09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2724282"/>
            <a:ext cx="3528060" cy="3333618"/>
          </a:xfrm>
        </p:spPr>
        <p:txBody>
          <a:bodyPr anchor="b">
            <a:normAutofit/>
          </a:bodyPr>
          <a:lstStyle/>
          <a:p>
            <a:r>
              <a:rPr lang="en-US" sz="3600"/>
              <a:t>Predicting Climate Change Consequences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BF09-E19F-107B-72D1-40CAA1378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7" y="952505"/>
            <a:ext cx="3509513" cy="1676390"/>
          </a:xfrm>
        </p:spPr>
        <p:txBody>
          <a:bodyPr anchor="t">
            <a:normAutofit/>
          </a:bodyPr>
          <a:lstStyle/>
          <a:p>
            <a:r>
              <a:rPr lang="en-US"/>
              <a:t>Femina</a:t>
            </a:r>
          </a:p>
          <a:p>
            <a:r>
              <a:rPr lang="en-US"/>
              <a:t>12/09/2024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oup of people holding a globe&#10;&#10;Description automatically generated">
            <a:extLst>
              <a:ext uri="{FF2B5EF4-FFF2-40B4-BE49-F238E27FC236}">
                <a16:creationId xmlns:a16="http://schemas.microsoft.com/office/drawing/2014/main" id="{1F6DECA1-995D-5443-0624-E92D091D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43" y="952506"/>
            <a:ext cx="6807189" cy="510539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5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ACC0-5E40-0E3C-89FF-65E97CA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Training Data(Confusion Matrix in percentage) with 60% accuracy</a:t>
            </a:r>
            <a:br>
              <a:rPr lang="en-US" sz="36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27F8F-10AE-8023-A8C7-E1539862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12" y="1436334"/>
            <a:ext cx="7826982" cy="4718659"/>
          </a:xfrm>
        </p:spPr>
      </p:pic>
    </p:spTree>
    <p:extLst>
      <p:ext uri="{BB962C8B-B14F-4D97-AF65-F5344CB8AC3E}">
        <p14:creationId xmlns:p14="http://schemas.microsoft.com/office/powerpoint/2010/main" val="414366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157F-2AAE-29AD-9958-C452A2BB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Testing Data(Confusion Matrix in percentage) with 63% accuracy</a:t>
            </a:r>
            <a:br>
              <a:rPr lang="en-US" sz="3600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93FA4-21C4-2F87-2DC4-CF5F54D3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52" y="1507641"/>
            <a:ext cx="8082116" cy="4727879"/>
          </a:xfrm>
        </p:spPr>
      </p:pic>
    </p:spTree>
    <p:extLst>
      <p:ext uri="{BB962C8B-B14F-4D97-AF65-F5344CB8AC3E}">
        <p14:creationId xmlns:p14="http://schemas.microsoft.com/office/powerpoint/2010/main" val="252928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F145-ABA0-8FB7-FE6D-A5FB868C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 (ANN)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C081-E567-5301-5336-E73110CE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What is an ANN?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Artificial Neural Networks (ANN)</a:t>
            </a:r>
            <a:r>
              <a:rPr lang="en-US" dirty="0"/>
              <a:t> are computational models inspired by the human brain. They consist of interconnected </a:t>
            </a:r>
            <a:r>
              <a:rPr lang="en-US" b="1" dirty="0"/>
              <a:t>layers of neurons</a:t>
            </a:r>
            <a:r>
              <a:rPr lang="en-US" dirty="0"/>
              <a:t> that process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ANNs are effective at </a:t>
            </a:r>
            <a:r>
              <a:rPr lang="en-US" b="1" dirty="0"/>
              <a:t>learning complex patterns</a:t>
            </a:r>
            <a:r>
              <a:rPr lang="en-US" dirty="0"/>
              <a:t> in data by using multiple layers (input, hidden, and output) to </a:t>
            </a:r>
            <a:r>
              <a:rPr lang="en-US" b="1" dirty="0"/>
              <a:t>transform inputs</a:t>
            </a:r>
            <a:r>
              <a:rPr lang="en-US" dirty="0"/>
              <a:t> into predictions.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0ABF-616C-A8D6-6095-2D8FAE2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D648-064B-9694-441E-1C1FA4B9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92826"/>
            <a:ext cx="10995660" cy="4465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Model Architecture: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Hidden Layers:</a:t>
            </a:r>
            <a:r>
              <a:rPr lang="en-US" dirty="0"/>
              <a:t> (35, 25, 15)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has 3 hidden layers with </a:t>
            </a:r>
            <a:r>
              <a:rPr lang="en-US" b="1" dirty="0"/>
              <a:t>35, 25, and 15 neurons</a:t>
            </a:r>
            <a:r>
              <a:rPr lang="en-US" dirty="0"/>
              <a:t>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 Iterations:</a:t>
            </a:r>
            <a:r>
              <a:rPr lang="en-US" dirty="0"/>
              <a:t> 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is allowed to train for a maximum of </a:t>
            </a:r>
            <a:r>
              <a:rPr lang="en-US" b="1" dirty="0"/>
              <a:t>2000 iterations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Tolerance (</a:t>
            </a:r>
            <a:r>
              <a:rPr lang="en-US" b="1" dirty="0" err="1"/>
              <a:t>tol</a:t>
            </a:r>
            <a:r>
              <a:rPr lang="en-US" b="1" dirty="0"/>
              <a:t>):</a:t>
            </a:r>
            <a:r>
              <a:rPr lang="en-US" dirty="0"/>
              <a:t> 0.00000001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stops when the improvement in the loss function becomes less than this value, ensuring convergence.</a:t>
            </a:r>
          </a:p>
          <a:p>
            <a:r>
              <a:rPr lang="en-US" dirty="0"/>
              <a:t>The ANN achieves </a:t>
            </a:r>
            <a:r>
              <a:rPr lang="en-US" b="1" dirty="0"/>
              <a:t>63% accuracy on training data</a:t>
            </a:r>
            <a:r>
              <a:rPr lang="en-US" dirty="0"/>
              <a:t> and </a:t>
            </a:r>
            <a:r>
              <a:rPr lang="en-US" b="1" dirty="0"/>
              <a:t>60% accuracy on testing data</a:t>
            </a:r>
            <a:r>
              <a:rPr lang="en-US" dirty="0"/>
              <a:t>, indicating moderate success in learning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8386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F331-6E23-1F4D-BF70-0B1A1B88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BB3A3-6FEC-DE51-B29C-2A51854F3D7D}"/>
              </a:ext>
            </a:extLst>
          </p:cNvPr>
          <p:cNvSpPr txBox="1"/>
          <p:nvPr/>
        </p:nvSpPr>
        <p:spPr>
          <a:xfrm>
            <a:off x="647702" y="975601"/>
            <a:ext cx="1063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Training Data(Confusion Matrix in percentage) with 63% accuracy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2477B61-1434-C40E-9E95-CD2C14D0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147" y="1400336"/>
            <a:ext cx="8784040" cy="4916787"/>
          </a:xfrm>
        </p:spPr>
      </p:pic>
    </p:spTree>
    <p:extLst>
      <p:ext uri="{BB962C8B-B14F-4D97-AF65-F5344CB8AC3E}">
        <p14:creationId xmlns:p14="http://schemas.microsoft.com/office/powerpoint/2010/main" val="305819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DC8C-5328-02ED-37AE-603C4C5E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7" y="800100"/>
            <a:ext cx="10995659" cy="107784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Testing Data(Confusion Matrix in percentage) with 60% accuracy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51ED1-C297-7894-7AFB-C3069682F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177" y="1414462"/>
            <a:ext cx="8772997" cy="4786803"/>
          </a:xfrm>
        </p:spPr>
      </p:pic>
    </p:spTree>
    <p:extLst>
      <p:ext uri="{BB962C8B-B14F-4D97-AF65-F5344CB8AC3E}">
        <p14:creationId xmlns:p14="http://schemas.microsoft.com/office/powerpoint/2010/main" val="278602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F6AF-C964-36A1-CFA7-D30EDBFA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496C-FE88-BA99-1408-F5C20366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Machine learning models can predict </a:t>
            </a:r>
            <a:r>
              <a:rPr lang="en-US" b="1" dirty="0"/>
              <a:t>pleasant</a:t>
            </a:r>
            <a:r>
              <a:rPr lang="en-US" dirty="0"/>
              <a:t> and </a:t>
            </a:r>
            <a:r>
              <a:rPr lang="en-US" b="1" dirty="0"/>
              <a:t>unpleasant</a:t>
            </a:r>
            <a:r>
              <a:rPr lang="en-US" dirty="0"/>
              <a:t> weather days based on historical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Some weather stations, due to their unique conditions, may present </a:t>
            </a:r>
            <a:r>
              <a:rPr lang="en-US" b="1" dirty="0"/>
              <a:t>imbalanced outcomes</a:t>
            </a:r>
            <a:r>
              <a:rPr lang="en-US" dirty="0"/>
              <a:t>, affecting model performance.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Different machine learning models (KNN, ANN, Decision Tree) will perform variably across weather stations, with potential for </a:t>
            </a:r>
            <a:r>
              <a:rPr lang="en-US" b="1" dirty="0"/>
              <a:t>overfitting</a:t>
            </a:r>
            <a:r>
              <a:rPr lang="en-US" dirty="0"/>
              <a:t> or </a:t>
            </a:r>
            <a:r>
              <a:rPr lang="en-US" b="1" dirty="0"/>
              <a:t>underfitting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6DB4-1E64-2E51-5A0D-5AE9CBA8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18BB-C5B3-089B-18AB-77895E53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Methods Chosen: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KNN Model:</a:t>
            </a:r>
            <a:r>
              <a:rPr lang="en-US" dirty="0"/>
              <a:t> Demonstrated the </a:t>
            </a:r>
            <a:r>
              <a:rPr lang="en-US" b="1" dirty="0"/>
              <a:t>best performance</a:t>
            </a:r>
            <a:r>
              <a:rPr lang="en-US" dirty="0"/>
              <a:t> for predicting weather patterns, with k values between </a:t>
            </a:r>
            <a:r>
              <a:rPr lang="en-US" b="1" dirty="0"/>
              <a:t>3-5</a:t>
            </a:r>
            <a:r>
              <a:rPr lang="en-US" dirty="0"/>
              <a:t> optimizing accuracy across most stations.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ANN Model:</a:t>
            </a:r>
            <a:r>
              <a:rPr lang="en-US" dirty="0"/>
              <a:t> Showed </a:t>
            </a:r>
            <a:r>
              <a:rPr lang="en-US" b="1" dirty="0"/>
              <a:t>balanced generalization</a:t>
            </a:r>
            <a:r>
              <a:rPr lang="en-US" dirty="0"/>
              <a:t> but slightly lower accuracy (~60%) compared to KNN.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Tree:</a:t>
            </a:r>
            <a:r>
              <a:rPr lang="en-US" dirty="0"/>
              <a:t> The decision tree shows strong performance in classifying </a:t>
            </a:r>
            <a:r>
              <a:rPr lang="en-US" b="1" dirty="0"/>
              <a:t>unpleasant</a:t>
            </a:r>
            <a:r>
              <a:rPr lang="en-US" dirty="0"/>
              <a:t> climates across most locations but faces challenges when it comes to </a:t>
            </a:r>
            <a:r>
              <a:rPr lang="en-US" b="1" dirty="0"/>
              <a:t>pleasant</a:t>
            </a:r>
            <a:r>
              <a:rPr lang="en-US" dirty="0"/>
              <a:t> weather, especially in cities with higher variability or imbalance in their climate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C21D-D0D4-B107-82C1-E1277A84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6780-5A9E-DE67-9431-762E2A8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Further optimize the KNN model</a:t>
            </a:r>
            <a:r>
              <a:rPr lang="en-US" dirty="0"/>
              <a:t>, especially focusing on improving accuracy at stations like </a:t>
            </a:r>
            <a:r>
              <a:rPr lang="en-US" b="1" dirty="0" err="1"/>
              <a:t>Sonnblick</a:t>
            </a:r>
            <a:r>
              <a:rPr lang="en-US" dirty="0"/>
              <a:t> and </a:t>
            </a:r>
            <a:r>
              <a:rPr lang="en-US" b="1" dirty="0"/>
              <a:t>Heathrow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 data preprocessing</a:t>
            </a:r>
            <a:r>
              <a:rPr lang="en-US" dirty="0"/>
              <a:t>, including addressing data imbalances for stations where prediction struggles.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Tune hyperparameters</a:t>
            </a:r>
            <a:r>
              <a:rPr lang="en-US" dirty="0"/>
              <a:t> in the ANN model to improve overall accuracy and capture more complex weather patterns.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Experiment with alternative models</a:t>
            </a:r>
            <a:r>
              <a:rPr lang="en-US" dirty="0"/>
              <a:t> (e.g., Random Forest, SVM) to explore different approaches for predicting difficult stations.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8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0A21A-E36A-B434-5606-7CB12494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AF67-9126-7E1E-7057-8749A965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Feel free to ask any questions or request further details.</a:t>
            </a:r>
          </a:p>
          <a:p>
            <a:pPr marL="0" indent="0">
              <a:buNone/>
            </a:pPr>
            <a:r>
              <a:rPr lang="en-US" dirty="0"/>
              <a:t>Femina</a:t>
            </a:r>
          </a:p>
          <a:p>
            <a:pPr marL="0" indent="0">
              <a:buNone/>
            </a:pPr>
            <a:r>
              <a:rPr lang="en-US" dirty="0"/>
              <a:t>fjasmin76@gmail.com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8652097-000E-88FB-5A95-2258E75F9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7404" y="1109541"/>
            <a:ext cx="4804105" cy="4804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A00-14B9-A841-E013-E0FD696F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1B50-DB3B-3E01-88E6-7D18D771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To assess machine learning models for predicting weather and climate patterns across Europe, identifying critical predictors of climate change.</a:t>
            </a:r>
          </a:p>
          <a:p>
            <a:r>
              <a:rPr lang="en-US" b="1" dirty="0"/>
              <a:t>Hypotheses: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If</a:t>
            </a:r>
            <a:r>
              <a:rPr lang="en-US" dirty="0"/>
              <a:t> machine learning models are trained on historical weather data, </a:t>
            </a:r>
            <a:r>
              <a:rPr lang="en-US" i="1" dirty="0"/>
              <a:t>then</a:t>
            </a:r>
            <a:r>
              <a:rPr lang="en-US" dirty="0"/>
              <a:t> they will be able to predict future extreme weather events with a reasonable degree of accuracy.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If</a:t>
            </a:r>
            <a:r>
              <a:rPr lang="en-US" dirty="0"/>
              <a:t> specific weather stations in different regions of Europe are analyzed, </a:t>
            </a:r>
            <a:r>
              <a:rPr lang="en-US" i="1" dirty="0"/>
              <a:t>then</a:t>
            </a:r>
            <a:r>
              <a:rPr lang="en-US" dirty="0"/>
              <a:t> machine learning models will identify distinct trends in climate change that vary regionally.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If</a:t>
            </a:r>
            <a:r>
              <a:rPr lang="en-US" dirty="0"/>
              <a:t> machine learning models are applied to weather data, </a:t>
            </a:r>
            <a:r>
              <a:rPr lang="en-US" i="1" dirty="0"/>
              <a:t>then</a:t>
            </a:r>
            <a:r>
              <a:rPr lang="en-US" dirty="0"/>
              <a:t> they can accurately classify days with pleasant and unpleasant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214381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4461-001D-BD04-6C2E-FCA606F1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3326-24F3-037E-5FFA-8E464CE6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European weather stations, provided by the European Climate Assessment &amp; Data Set project.</a:t>
            </a:r>
          </a:p>
          <a:p>
            <a:r>
              <a:rPr lang="en-US" b="1" dirty="0"/>
              <a:t>Biases: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Regional Bias: ML models trained primarily on data from specific regions may not represent global climate conditions leads to biased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Historical Data Bias: Climate data often reflects incomplete or biased historical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 Predictions: Errors in predictions could lead to harmful outcomes like misallocation of resources, inadequate preparation for extreme weather, or neglect of vulnerable communities.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0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04F4-33A6-D960-2710-4E5B20AA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90C6-34C9-E7D5-4CAF-1246C024C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optimization involves various strategies to improve data management, ensuring better </a:t>
            </a:r>
            <a:r>
              <a:rPr lang="en-US" b="1" dirty="0"/>
              <a:t>efficiency, reliability, and accessibility</a:t>
            </a:r>
            <a:r>
              <a:rPr lang="en-US" dirty="0"/>
              <a:t>.</a:t>
            </a:r>
          </a:p>
          <a:p>
            <a:r>
              <a:rPr lang="en-US" dirty="0"/>
              <a:t>The goal is to </a:t>
            </a:r>
            <a:r>
              <a:rPr lang="en-US" b="1" dirty="0"/>
              <a:t>maximize the utility</a:t>
            </a:r>
            <a:r>
              <a:rPr lang="en-US" dirty="0"/>
              <a:t> of existing resources by refining how data is processed and used.</a:t>
            </a:r>
          </a:p>
          <a:p>
            <a:pPr marL="0" indent="0">
              <a:buNone/>
            </a:pPr>
            <a:r>
              <a:rPr lang="en-US" b="1" dirty="0"/>
              <a:t>   Gradient Descent: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Gradient Descent</a:t>
            </a:r>
            <a:r>
              <a:rPr lang="en-US" dirty="0"/>
              <a:t> is a key method for finding the </a:t>
            </a:r>
            <a:r>
              <a:rPr lang="en-US" b="1" dirty="0"/>
              <a:t>best-fit parameters</a:t>
            </a:r>
            <a:r>
              <a:rPr lang="en-US" dirty="0"/>
              <a:t> for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works by iteratively minimizing the </a:t>
            </a:r>
            <a:r>
              <a:rPr lang="en-US" b="1" dirty="0"/>
              <a:t>error or cost function</a:t>
            </a:r>
            <a:r>
              <a:rPr lang="en-US" dirty="0"/>
              <a:t> to get closer to the optimal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adjust model weights for higher accuracy and better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2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9E77A-8E06-85A5-C303-01710146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Optimization process for </a:t>
            </a:r>
            <a:r>
              <a:rPr lang="en-US" sz="2400" dirty="0" err="1">
                <a:solidFill>
                  <a:schemeClr val="tx1"/>
                </a:solidFill>
              </a:rPr>
              <a:t>Debilt's</a:t>
            </a:r>
            <a:r>
              <a:rPr lang="en-US" sz="2400" dirty="0">
                <a:solidFill>
                  <a:schemeClr val="tx1"/>
                </a:solidFill>
              </a:rPr>
              <a:t> 2021 weather data using gradient descent.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B71E-A6ED-AD37-F553-7B168D2B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12258"/>
            <a:ext cx="5547359" cy="39236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    Key Insights:</a:t>
            </a:r>
            <a:endParaRPr lang="en-US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steep initial drop</a:t>
            </a:r>
            <a:r>
              <a:rPr lang="en-US" sz="1800" dirty="0"/>
              <a:t> in the loss function suggests that the starting values for </a:t>
            </a:r>
            <a:r>
              <a:rPr lang="en-US" sz="1800" b="1" dirty="0"/>
              <a:t>θ₀</a:t>
            </a:r>
            <a:r>
              <a:rPr lang="en-US" sz="1800" dirty="0"/>
              <a:t> and </a:t>
            </a:r>
            <a:r>
              <a:rPr lang="en-US" sz="1800" b="1" dirty="0"/>
              <a:t>θ₁</a:t>
            </a:r>
            <a:r>
              <a:rPr lang="en-US" sz="1800" dirty="0"/>
              <a:t> were </a:t>
            </a:r>
            <a:r>
              <a:rPr lang="en-US" sz="1800" b="1" dirty="0"/>
              <a:t>far from optimal</a:t>
            </a:r>
            <a:r>
              <a:rPr lang="en-US" sz="18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behavior indicates that the </a:t>
            </a:r>
            <a:r>
              <a:rPr lang="en-US" sz="1800" b="1" dirty="0"/>
              <a:t>temperature data</a:t>
            </a:r>
            <a:r>
              <a:rPr lang="en-US" sz="1800" dirty="0"/>
              <a:t> for </a:t>
            </a:r>
            <a:r>
              <a:rPr lang="en-US" sz="1800" dirty="0" err="1"/>
              <a:t>Debilt</a:t>
            </a:r>
            <a:r>
              <a:rPr lang="en-US" sz="1800" dirty="0"/>
              <a:t> in 2021 displayed </a:t>
            </a:r>
            <a:r>
              <a:rPr lang="en-US" sz="1800" b="1" dirty="0"/>
              <a:t>significant variability or seasonality</a:t>
            </a:r>
            <a:r>
              <a:rPr lang="en-US" sz="18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model adjusted rapidly during the </a:t>
            </a:r>
            <a:r>
              <a:rPr lang="en-US" sz="1800" b="1" dirty="0"/>
              <a:t>first few iterations</a:t>
            </a:r>
            <a:r>
              <a:rPr lang="en-US" sz="1800" dirty="0"/>
              <a:t> to account for this variability, reflecting a need for further tuning of the learning rate or additional features.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97D2C-37D0-27B7-C07B-F15A8A9B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42" y="952500"/>
            <a:ext cx="3497906" cy="2396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B81B7-8257-7B37-4802-58E7690B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61" y="3509433"/>
            <a:ext cx="3126948" cy="25484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8DB058-187A-7206-A70A-04DE9F59C946}"/>
              </a:ext>
            </a:extLst>
          </p:cNvPr>
          <p:cNvSpPr txBox="1"/>
          <p:nvPr/>
        </p:nvSpPr>
        <p:spPr>
          <a:xfrm>
            <a:off x="7275871" y="791633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DBF6-2B36-BEA6-96AD-F7B587BD6E83}"/>
              </a:ext>
            </a:extLst>
          </p:cNvPr>
          <p:cNvSpPr txBox="1"/>
          <p:nvPr/>
        </p:nvSpPr>
        <p:spPr>
          <a:xfrm>
            <a:off x="7275871" y="3429000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Profile</a:t>
            </a:r>
          </a:p>
        </p:txBody>
      </p:sp>
    </p:spTree>
    <p:extLst>
      <p:ext uri="{BB962C8B-B14F-4D97-AF65-F5344CB8AC3E}">
        <p14:creationId xmlns:p14="http://schemas.microsoft.com/office/powerpoint/2010/main" val="347880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9A15-73AE-8D0D-D9D7-C09E67D0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and </a:t>
            </a:r>
            <a:r>
              <a:rPr lang="en-US" dirty="0" err="1"/>
              <a:t>Algorithms:K-Nearest</a:t>
            </a:r>
            <a:r>
              <a:rPr lang="en-US" dirty="0"/>
              <a:t> Neighbors (KNN)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9F3D-2A3D-163D-EC43-9DFC5BE7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KNN?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K-Nearest Neighbors (KNN)</a:t>
            </a:r>
            <a:r>
              <a:rPr lang="en-US" dirty="0"/>
              <a:t> is a </a:t>
            </a:r>
            <a:r>
              <a:rPr lang="en-US" b="1" dirty="0"/>
              <a:t>supervised learning algorithm</a:t>
            </a:r>
            <a:r>
              <a:rPr lang="en-US" dirty="0"/>
              <a:t> used for classification and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classifies data points by </a:t>
            </a:r>
            <a:r>
              <a:rPr lang="en-US" b="1" dirty="0"/>
              <a:t>comparing the input</a:t>
            </a:r>
            <a:r>
              <a:rPr lang="en-US" dirty="0"/>
              <a:t> to the </a:t>
            </a:r>
            <a:r>
              <a:rPr lang="en-US" b="1" dirty="0"/>
              <a:t>k nearest neighbors</a:t>
            </a:r>
            <a:r>
              <a:rPr lang="en-US" dirty="0"/>
              <a:t> in the feature space and assigning the most common label among those neighbors.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 is simple yet effective for many problems, but its performance depends heavily on the choice of </a:t>
            </a:r>
            <a:r>
              <a:rPr lang="en-US" b="1" dirty="0"/>
              <a:t>k</a:t>
            </a:r>
            <a:r>
              <a:rPr lang="en-US" dirty="0"/>
              <a:t> (the number of neighbors).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7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25592-58B9-3FDD-9F59-E5A304AD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sz="2400" dirty="0"/>
              <a:t>Observations from KNN Results: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B8F1F05E-5D0B-05C3-9880-9F446B788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136" y="1877963"/>
            <a:ext cx="5547360" cy="4192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small values of 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k=1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), the model has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train accuracy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(~100%) but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test accuracy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indicates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overfitting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—the model memorizes the training data but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fails to generalize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unseen data.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/>
              <a:t>When </a:t>
            </a:r>
            <a:r>
              <a:rPr lang="en-US" sz="1700" b="1" dirty="0"/>
              <a:t>k increases to 4-5</a:t>
            </a:r>
            <a:r>
              <a:rPr lang="en-US" sz="1700" dirty="0"/>
              <a:t>, both </a:t>
            </a:r>
            <a:r>
              <a:rPr lang="en-US" sz="1700" b="1" dirty="0"/>
              <a:t>train and test accuracies stabilize</a:t>
            </a:r>
            <a:r>
              <a:rPr lang="en-US" sz="1700" dirty="0"/>
              <a:t>, suggesting a balance between </a:t>
            </a:r>
            <a:r>
              <a:rPr lang="en-US" sz="1700" b="1" dirty="0"/>
              <a:t>overfitting</a:t>
            </a:r>
            <a:r>
              <a:rPr lang="en-US" sz="1700" dirty="0"/>
              <a:t> and </a:t>
            </a:r>
            <a:r>
              <a:rPr lang="en-US" sz="1700" b="1" dirty="0"/>
              <a:t>underfitting</a:t>
            </a:r>
            <a:r>
              <a:rPr lang="en-US" sz="1700" dirty="0"/>
              <a:t>.</a:t>
            </a:r>
            <a:endParaRPr lang="en-US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  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4B0FD-CB24-17A0-8286-5413D4B5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04" y="1710055"/>
            <a:ext cx="4804105" cy="360307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CAF92-35E6-A3D8-9BD8-BB7956D07480}"/>
              </a:ext>
            </a:extLst>
          </p:cNvPr>
          <p:cNvSpPr txBox="1"/>
          <p:nvPr/>
        </p:nvSpPr>
        <p:spPr>
          <a:xfrm>
            <a:off x="7325032" y="1612490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Plot</a:t>
            </a:r>
          </a:p>
        </p:txBody>
      </p:sp>
    </p:spTree>
    <p:extLst>
      <p:ext uri="{BB962C8B-B14F-4D97-AF65-F5344CB8AC3E}">
        <p14:creationId xmlns:p14="http://schemas.microsoft.com/office/powerpoint/2010/main" val="44919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427C-E795-FFA8-B0D6-DBE96DA8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74" y="800100"/>
            <a:ext cx="5547360" cy="1673254"/>
          </a:xfrm>
        </p:spPr>
        <p:txBody>
          <a:bodyPr>
            <a:normAutofit/>
          </a:bodyPr>
          <a:lstStyle/>
          <a:p>
            <a:r>
              <a:rPr lang="en-US" sz="2000" b="1" dirty="0"/>
              <a:t>Performance by Weather Station(Using KNN </a:t>
            </a:r>
            <a:r>
              <a:rPr lang="en-US" sz="2000" b="1" dirty="0" err="1"/>
              <a:t>Nodel</a:t>
            </a:r>
            <a:r>
              <a:rPr lang="en-US" sz="2000" b="1" dirty="0"/>
              <a:t>):</a:t>
            </a:r>
            <a:br>
              <a:rPr lang="en-US" sz="3400" dirty="0"/>
            </a:br>
            <a:endParaRPr lang="en-US" sz="3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150602-CA07-3F22-1C34-7E953766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5" r="2" b="2426"/>
          <a:stretch/>
        </p:blipFill>
        <p:spPr>
          <a:xfrm>
            <a:off x="881873" y="1663765"/>
            <a:ext cx="5835127" cy="40976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B799-43A7-3A44-34A0-636451C0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High Accuracy (Kassel, Oslo, Stockholm, Valentia):</a:t>
            </a:r>
            <a:endParaRPr lang="en-US" sz="14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These stations show </a:t>
            </a:r>
            <a:r>
              <a:rPr lang="en-US" sz="1400" b="1" dirty="0"/>
              <a:t>high prediction accuracy</a:t>
            </a:r>
            <a:r>
              <a:rPr lang="en-US" sz="1400" dirty="0"/>
              <a:t> for both "pleasant" and "unpleasant" weather days.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diagonal values</a:t>
            </a:r>
            <a:r>
              <a:rPr lang="en-US" sz="1400" dirty="0"/>
              <a:t> in the confusion matrix (true positives and true negatives) indicate effective prediction for both classes.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Imbalance (</a:t>
            </a:r>
            <a:r>
              <a:rPr lang="en-US" sz="1400" b="1" dirty="0" err="1"/>
              <a:t>Sonnblick</a:t>
            </a:r>
            <a:r>
              <a:rPr lang="en-US" sz="1400" b="1" dirty="0"/>
              <a:t>):</a:t>
            </a:r>
            <a:endParaRPr lang="en-US" sz="14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model </a:t>
            </a:r>
            <a:r>
              <a:rPr lang="en-US" sz="1400" b="1" dirty="0"/>
              <a:t>only predicts "unpleasant" days</a:t>
            </a:r>
            <a:r>
              <a:rPr lang="en-US" sz="1400" dirty="0"/>
              <a:t>, with no correct predictions for "pleasant" days.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suggests </a:t>
            </a:r>
            <a:r>
              <a:rPr lang="en-US" sz="1400" b="1" dirty="0"/>
              <a:t>data imbalance</a:t>
            </a:r>
            <a:r>
              <a:rPr lang="en-US" sz="1400" dirty="0"/>
              <a:t> or </a:t>
            </a:r>
            <a:r>
              <a:rPr lang="en-US" sz="1400" b="1" dirty="0"/>
              <a:t>unique weather conditions</a:t>
            </a:r>
            <a:r>
              <a:rPr lang="en-US" sz="1400" dirty="0"/>
              <a:t> at this station affecting model performance.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Moderate Misclassifications (Heathrow, Munich, </a:t>
            </a:r>
            <a:r>
              <a:rPr lang="en-US" sz="1400" b="1" dirty="0" err="1"/>
              <a:t>Debilt</a:t>
            </a:r>
            <a:r>
              <a:rPr lang="en-US" sz="1400" b="1" dirty="0"/>
              <a:t>, Dusseldorf, Ljubljana):</a:t>
            </a:r>
            <a:endParaRPr lang="en-US" sz="14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These stations show </a:t>
            </a:r>
            <a:r>
              <a:rPr lang="en-US" sz="1400" b="1" dirty="0"/>
              <a:t>confusion</a:t>
            </a:r>
            <a:r>
              <a:rPr lang="en-US" sz="1400" dirty="0"/>
              <a:t> between predicting "pleasant" and "unpleasant" days.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Moderate misclassifications (off-diagonal values) indicate that the KNN model struggles with these locations.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4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D0024-3EBB-CC15-D659-AC0DE420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/>
              <a:t>Decision Tree Model Analysis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F44-9765-BE20-A80F-25381BDD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340078"/>
            <a:ext cx="5547360" cy="37306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    What is a Decision Tree?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b="1" dirty="0"/>
              <a:t>Decision Tree</a:t>
            </a:r>
            <a:r>
              <a:rPr lang="en-US" sz="1700" dirty="0"/>
              <a:t> is a supervised learning algorithm used for both </a:t>
            </a:r>
            <a:r>
              <a:rPr lang="en-US" sz="1700" b="1" dirty="0"/>
              <a:t>classification</a:t>
            </a:r>
            <a:r>
              <a:rPr lang="en-US" sz="1700" dirty="0"/>
              <a:t> and </a:t>
            </a:r>
            <a:r>
              <a:rPr lang="en-US" sz="1700" b="1" dirty="0"/>
              <a:t>regression</a:t>
            </a:r>
            <a:r>
              <a:rPr lang="en-US" sz="1700" dirty="0"/>
              <a:t> tasks.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It works by </a:t>
            </a:r>
            <a:r>
              <a:rPr lang="en-US" sz="1700" b="1" dirty="0"/>
              <a:t>splitting the dataset</a:t>
            </a:r>
            <a:r>
              <a:rPr lang="en-US" sz="1700" dirty="0"/>
              <a:t> into subsets based on feature values, forming a tree structure with </a:t>
            </a:r>
            <a:r>
              <a:rPr lang="en-US" sz="1700" b="1" dirty="0"/>
              <a:t>decision nodes</a:t>
            </a:r>
            <a:r>
              <a:rPr lang="en-US" sz="1700" dirty="0"/>
              <a:t> and </a:t>
            </a:r>
            <a:r>
              <a:rPr lang="en-US" sz="1700" b="1" dirty="0"/>
              <a:t>leaf nodes</a:t>
            </a:r>
            <a:r>
              <a:rPr lang="en-US" sz="17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model recursively chooses the best feature to split the data, aiming to create the most homogeneous subsets.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034981-5E85-95C4-56BF-0B331A39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r="6148" b="3"/>
          <a:stretch/>
        </p:blipFill>
        <p:spPr bwMode="auto">
          <a:xfrm>
            <a:off x="6314785" y="1072004"/>
            <a:ext cx="4804105" cy="51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58F97E-94CF-D36D-80C5-BAA9CF9F52EC}"/>
              </a:ext>
            </a:extLst>
          </p:cNvPr>
          <p:cNvSpPr txBox="1"/>
          <p:nvPr/>
        </p:nvSpPr>
        <p:spPr>
          <a:xfrm>
            <a:off x="6644640" y="70267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for </a:t>
            </a:r>
            <a:r>
              <a:rPr lang="en-US" dirty="0" err="1"/>
              <a:t>Climatewins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2341759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9324</TotalTime>
  <Words>1227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Amasis MT Pro Medium</vt:lpstr>
      <vt:lpstr>Arial</vt:lpstr>
      <vt:lpstr>Univers Light</vt:lpstr>
      <vt:lpstr>TribuneVTI</vt:lpstr>
      <vt:lpstr>Predicting Climate Change Consequences with Machine Learning</vt:lpstr>
      <vt:lpstr>Objective and Hypotheses</vt:lpstr>
      <vt:lpstr>Data Source and Biases</vt:lpstr>
      <vt:lpstr>Optimization and Features</vt:lpstr>
      <vt:lpstr>Optimization process for Debilt's 2021 weather data using gradient descent.</vt:lpstr>
      <vt:lpstr>Supervised Learning and Algorithms:K-Nearest Neighbors (KNN) Model Analysis</vt:lpstr>
      <vt:lpstr>Observations from KNN Results:</vt:lpstr>
      <vt:lpstr>Performance by Weather Station(Using KNN Nodel): </vt:lpstr>
      <vt:lpstr>Decision Tree Model Analysis</vt:lpstr>
      <vt:lpstr>Training Data(Confusion Matrix in percentage) with 60% accuracy </vt:lpstr>
      <vt:lpstr>Testing Data(Confusion Matrix in percentage) with 63% accuracy </vt:lpstr>
      <vt:lpstr>Artificial Neural Network (ANN) Model Analysis</vt:lpstr>
      <vt:lpstr>PowerPoint Presentation</vt:lpstr>
      <vt:lpstr>PowerPoint Presentation</vt:lpstr>
      <vt:lpstr>Testing Data(Confusion Matrix in percentage) with 60% accuracy </vt:lpstr>
      <vt:lpstr>Summary and Future Steps</vt:lpstr>
      <vt:lpstr>Summary and Future Steps</vt:lpstr>
      <vt:lpstr>Summary and Future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femina jasmine</dc:creator>
  <cp:lastModifiedBy>femina jasmine</cp:lastModifiedBy>
  <cp:revision>4</cp:revision>
  <dcterms:created xsi:type="dcterms:W3CDTF">2024-09-12T10:43:42Z</dcterms:created>
  <dcterms:modified xsi:type="dcterms:W3CDTF">2024-09-23T10:14:35Z</dcterms:modified>
</cp:coreProperties>
</file>