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01025" y="4415775"/>
            <a:ext cx="5608299" cy="4183374"/>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 name="Shape 29"/>
        <p:cNvGrpSpPr/>
        <p:nvPr/>
      </p:nvGrpSpPr>
      <p:grpSpPr>
        <a:xfrm>
          <a:off x="0" y="0"/>
          <a:ext cx="0" cy="0"/>
          <a:chOff x="0" y="0"/>
          <a:chExt cx="0" cy="0"/>
        </a:xfrm>
      </p:grpSpPr>
      <p:sp>
        <p:nvSpPr>
          <p:cNvPr id="30" name="Shape 30"/>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31" name="Shape 31"/>
          <p:cNvSpPr txBox="1"/>
          <p:nvPr>
            <p:ph idx="1" type="body"/>
          </p:nvPr>
        </p:nvSpPr>
        <p:spPr>
          <a:xfrm>
            <a:off x="701025" y="4415775"/>
            <a:ext cx="5608200" cy="4183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 name="Shape 35"/>
        <p:cNvGrpSpPr/>
        <p:nvPr/>
      </p:nvGrpSpPr>
      <p:grpSpPr>
        <a:xfrm>
          <a:off x="0" y="0"/>
          <a:ext cx="0" cy="0"/>
          <a:chOff x="0" y="0"/>
          <a:chExt cx="0" cy="0"/>
        </a:xfrm>
      </p:grpSpPr>
      <p:sp>
        <p:nvSpPr>
          <p:cNvPr id="36" name="Shape 36"/>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37" name="Shape 37"/>
          <p:cNvSpPr txBox="1"/>
          <p:nvPr>
            <p:ph idx="1" type="body"/>
          </p:nvPr>
        </p:nvSpPr>
        <p:spPr>
          <a:xfrm>
            <a:off x="701025" y="4415775"/>
            <a:ext cx="5608200" cy="4183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43" name="Shape 43"/>
          <p:cNvSpPr txBox="1"/>
          <p:nvPr>
            <p:ph idx="1" type="body"/>
          </p:nvPr>
        </p:nvSpPr>
        <p:spPr>
          <a:xfrm>
            <a:off x="701025" y="4415775"/>
            <a:ext cx="5608200" cy="4183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49" name="Shape 49"/>
          <p:cNvSpPr txBox="1"/>
          <p:nvPr>
            <p:ph idx="1" type="body"/>
          </p:nvPr>
        </p:nvSpPr>
        <p:spPr>
          <a:xfrm>
            <a:off x="701025" y="4415775"/>
            <a:ext cx="5608200" cy="4183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701025" y="4415775"/>
            <a:ext cx="5608200" cy="41835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701025" y="4415775"/>
            <a:ext cx="5608200" cy="4183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701025" y="4415775"/>
            <a:ext cx="5608200" cy="4183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701025" y="4415775"/>
            <a:ext cx="5608200" cy="4183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Plain">
    <p:spTree>
      <p:nvGrpSpPr>
        <p:cNvPr id="11" name="Shape 11"/>
        <p:cNvGrpSpPr/>
        <p:nvPr/>
      </p:nvGrpSpPr>
      <p:grpSpPr>
        <a:xfrm>
          <a:off x="0" y="0"/>
          <a:ext cx="0" cy="0"/>
          <a:chOff x="0" y="0"/>
          <a:chExt cx="0" cy="0"/>
        </a:xfrm>
      </p:grpSpPr>
      <p:sp>
        <p:nvSpPr>
          <p:cNvPr id="12" name="Shape 12"/>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12430" lvl="5" marL="45693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12160" lvl="6" marL="91386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11889" lvl="7" marL="137079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11620" lvl="8" marL="182772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3" name="Shape 13"/>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8113" lvl="0" marL="341313"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6362" lvl="1" marL="741363"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4612" lvl="2" marL="1141413"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0012" lvl="3" marL="1598613"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0013" lvl="4" marL="2055813"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12815" lvl="5" marL="251311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2545" lvl="6" marL="297004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2274" lvl="7" marL="342697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2005" lvl="8" marL="388390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16" name="Shape 16"/>
          <p:cNvSpPr txBox="1"/>
          <p:nvPr>
            <p:ph idx="12" type="sldNum"/>
          </p:nvPr>
        </p:nvSpPr>
        <p:spPr>
          <a:xfrm>
            <a:off x="6553200" y="6356350"/>
            <a:ext cx="2133599" cy="365125"/>
          </a:xfrm>
          <a:prstGeom prst="rect">
            <a:avLst/>
          </a:prstGeom>
          <a:noFill/>
          <a:ln>
            <a:noFill/>
          </a:ln>
        </p:spPr>
        <p:txBody>
          <a:bodyPr anchorCtr="0" anchor="ctr" bIns="45675" lIns="91375" rIns="91375" tIns="45675">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Storefront Content">
    <p:spTree>
      <p:nvGrpSpPr>
        <p:cNvPr id="17" name="Shape 17"/>
        <p:cNvGrpSpPr/>
        <p:nvPr/>
      </p:nvGrpSpPr>
      <p:grpSpPr>
        <a:xfrm>
          <a:off x="0" y="0"/>
          <a:ext cx="0" cy="0"/>
          <a:chOff x="0" y="0"/>
          <a:chExt cx="0" cy="0"/>
        </a:xfrm>
      </p:grpSpPr>
      <p:sp>
        <p:nvSpPr>
          <p:cNvPr id="18" name="Shape 18"/>
          <p:cNvSpPr txBox="1"/>
          <p:nvPr>
            <p:ph type="title"/>
          </p:nvPr>
        </p:nvSpPr>
        <p:spPr>
          <a:xfrm>
            <a:off x="152400" y="76200"/>
            <a:ext cx="6762900" cy="812700"/>
          </a:xfrm>
          <a:prstGeom prst="rect">
            <a:avLst/>
          </a:prstGeom>
        </p:spPr>
        <p:txBody>
          <a:bodyPr anchorCtr="0" anchor="ctr" bIns="91425" lIns="91425" rIns="91425" tIns="91425"/>
          <a:lstStyle>
            <a:lvl1pPr lvl="0" algn="l">
              <a:spcBef>
                <a:spcPts val="0"/>
              </a:spcBef>
              <a:buNone/>
              <a:defRPr b="1" sz="3200">
                <a:solidFill>
                  <a:srgbClr val="17375E"/>
                </a:solidFill>
                <a:latin typeface="Times New Roman"/>
                <a:ea typeface="Times New Roman"/>
                <a:cs typeface="Times New Roman"/>
                <a:sym typeface="Times New Roman"/>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p:txBody>
      </p:sp>
      <p:sp>
        <p:nvSpPr>
          <p:cNvPr id="19" name="Shape 19"/>
          <p:cNvSpPr txBox="1"/>
          <p:nvPr>
            <p:ph idx="1" type="body"/>
          </p:nvPr>
        </p:nvSpPr>
        <p:spPr>
          <a:xfrm>
            <a:off x="347850" y="2143850"/>
            <a:ext cx="8448300" cy="3992700"/>
          </a:xfrm>
          <a:prstGeom prst="rect">
            <a:avLst/>
          </a:prstGeom>
        </p:spPr>
        <p:txBody>
          <a:bodyPr anchorCtr="0" anchor="t" bIns="91425" lIns="91425" rIns="91425" tIns="91425"/>
          <a:lstStyle>
            <a:lvl1pPr lvl="0">
              <a:spcBef>
                <a:spcPts val="0"/>
              </a:spcBef>
              <a:buFont typeface="Times New Roman"/>
              <a:defRPr>
                <a:latin typeface="Times New Roman"/>
                <a:ea typeface="Times New Roman"/>
                <a:cs typeface="Times New Roman"/>
                <a:sym typeface="Times New Roman"/>
              </a:defRPr>
            </a:lvl1pPr>
            <a:lvl2pPr lvl="1">
              <a:spcBef>
                <a:spcPts val="0"/>
              </a:spcBef>
              <a:buFont typeface="Times New Roman"/>
              <a:defRPr>
                <a:latin typeface="Times New Roman"/>
                <a:ea typeface="Times New Roman"/>
                <a:cs typeface="Times New Roman"/>
                <a:sym typeface="Times New Roman"/>
              </a:defRPr>
            </a:lvl2pPr>
            <a:lvl3pPr lvl="2">
              <a:spcBef>
                <a:spcPts val="0"/>
              </a:spcBef>
              <a:buFont typeface="Times New Roman"/>
              <a:defRPr>
                <a:latin typeface="Times New Roman"/>
                <a:ea typeface="Times New Roman"/>
                <a:cs typeface="Times New Roman"/>
                <a:sym typeface="Times New Roman"/>
              </a:defRPr>
            </a:lvl3pPr>
            <a:lvl4pPr lvl="3">
              <a:spcBef>
                <a:spcPts val="0"/>
              </a:spcBef>
              <a:buFont typeface="Times New Roman"/>
              <a:defRPr>
                <a:latin typeface="Times New Roman"/>
                <a:ea typeface="Times New Roman"/>
                <a:cs typeface="Times New Roman"/>
                <a:sym typeface="Times New Roman"/>
              </a:defRPr>
            </a:lvl4pPr>
            <a:lvl5pPr lvl="4">
              <a:spcBef>
                <a:spcPts val="0"/>
              </a:spcBef>
              <a:buFont typeface="Times New Roman"/>
              <a:defRPr>
                <a:latin typeface="Times New Roman"/>
                <a:ea typeface="Times New Roman"/>
                <a:cs typeface="Times New Roman"/>
                <a:sym typeface="Times New Roman"/>
              </a:defRPr>
            </a:lvl5pPr>
            <a:lvl6pPr lvl="5">
              <a:spcBef>
                <a:spcPts val="0"/>
              </a:spcBef>
              <a:buFont typeface="Times New Roman"/>
              <a:defRPr>
                <a:latin typeface="Times New Roman"/>
                <a:ea typeface="Times New Roman"/>
                <a:cs typeface="Times New Roman"/>
                <a:sym typeface="Times New Roman"/>
              </a:defRPr>
            </a:lvl6pPr>
            <a:lvl7pPr lvl="6">
              <a:spcBef>
                <a:spcPts val="0"/>
              </a:spcBef>
              <a:buFont typeface="Times New Roman"/>
              <a:defRPr>
                <a:latin typeface="Times New Roman"/>
                <a:ea typeface="Times New Roman"/>
                <a:cs typeface="Times New Roman"/>
                <a:sym typeface="Times New Roman"/>
              </a:defRPr>
            </a:lvl7pPr>
            <a:lvl8pPr lvl="7">
              <a:spcBef>
                <a:spcPts val="0"/>
              </a:spcBef>
              <a:buFont typeface="Times New Roman"/>
              <a:defRPr>
                <a:latin typeface="Times New Roman"/>
                <a:ea typeface="Times New Roman"/>
                <a:cs typeface="Times New Roman"/>
                <a:sym typeface="Times New Roman"/>
              </a:defRPr>
            </a:lvl8pPr>
            <a:lvl9pPr lvl="8">
              <a:spcBef>
                <a:spcPts val="0"/>
              </a:spcBef>
              <a:buFont typeface="Times New Roman"/>
              <a:defRPr>
                <a:latin typeface="Times New Roman"/>
                <a:ea typeface="Times New Roman"/>
                <a:cs typeface="Times New Roman"/>
                <a:sym typeface="Times New Roman"/>
              </a:defRPr>
            </a:lvl9pPr>
          </a:lstStyle>
          <a:p/>
        </p:txBody>
      </p:sp>
      <p:pic>
        <p:nvPicPr>
          <p:cNvPr id="20" name="Shape 20"/>
          <p:cNvPicPr preferRelativeResize="0"/>
          <p:nvPr/>
        </p:nvPicPr>
        <p:blipFill rotWithShape="1">
          <a:blip r:embed="rId2">
            <a:alphaModFix/>
          </a:blip>
          <a:srcRect b="0" l="0" r="0" t="0"/>
          <a:stretch/>
        </p:blipFill>
        <p:spPr>
          <a:xfrm>
            <a:off x="6915150" y="76200"/>
            <a:ext cx="2209800" cy="895200"/>
          </a:xfrm>
          <a:prstGeom prst="rect">
            <a:avLst/>
          </a:prstGeom>
          <a:noFill/>
          <a:ln>
            <a:noFill/>
          </a:ln>
        </p:spPr>
      </p:pic>
      <p:sp>
        <p:nvSpPr>
          <p:cNvPr id="21" name="Shape 21"/>
          <p:cNvSpPr txBox="1"/>
          <p:nvPr/>
        </p:nvSpPr>
        <p:spPr>
          <a:xfrm>
            <a:off x="533400" y="889000"/>
            <a:ext cx="8229600" cy="1143000"/>
          </a:xfrm>
          <a:prstGeom prst="rect">
            <a:avLst/>
          </a:prstGeom>
          <a:noFill/>
          <a:ln>
            <a:noFill/>
          </a:ln>
        </p:spPr>
        <p:txBody>
          <a:bodyPr anchorCtr="0" anchor="ctr" bIns="45675" lIns="91375" rIns="91375" tIns="45675">
            <a:noAutofit/>
          </a:bodyPr>
          <a:lstStyle/>
          <a:p>
            <a:pPr indent="0" lvl="0" marL="0" marR="0" rtl="0" algn="ctr">
              <a:lnSpc>
                <a:spcPct val="100000"/>
              </a:lnSpc>
              <a:spcBef>
                <a:spcPts val="0"/>
              </a:spcBef>
              <a:spcAft>
                <a:spcPts val="0"/>
              </a:spcAft>
              <a:buClr>
                <a:schemeClr val="dk1"/>
              </a:buClr>
              <a:buSzPct val="25000"/>
              <a:buFont typeface="Times New Roman"/>
              <a:buNone/>
            </a:pPr>
            <a:r>
              <a:rPr lang="en-US" sz="4400">
                <a:solidFill>
                  <a:schemeClr val="dk1"/>
                </a:solidFill>
                <a:latin typeface="Times New Roman"/>
                <a:ea typeface="Times New Roman"/>
                <a:cs typeface="Times New Roman"/>
                <a:sym typeface="Times New Roman"/>
              </a:rPr>
              <a:t>Storefront</a:t>
            </a:r>
            <a:r>
              <a:rPr b="0" i="0" lang="en-US" sz="4400" u="none" cap="none" strike="noStrike">
                <a:solidFill>
                  <a:schemeClr val="dk1"/>
                </a:solidFill>
                <a:latin typeface="Times New Roman"/>
                <a:ea typeface="Times New Roman"/>
                <a:cs typeface="Times New Roman"/>
                <a:sym typeface="Times New Roman"/>
              </a:rPr>
              <a:t> </a:t>
            </a:r>
          </a:p>
          <a:p>
            <a:pPr indent="0" lvl="0" marL="0" marR="0" rtl="0" algn="ctr">
              <a:lnSpc>
                <a:spcPct val="100000"/>
              </a:lnSpc>
              <a:spcBef>
                <a:spcPts val="0"/>
              </a:spcBef>
              <a:spcAft>
                <a:spcPts val="0"/>
              </a:spcAft>
              <a:buClr>
                <a:schemeClr val="dk1"/>
              </a:buClr>
              <a:buSzPct val="25000"/>
              <a:buFont typeface="Times New Roman"/>
              <a:buNone/>
            </a:pPr>
            <a:r>
              <a:rPr lang="en-US" sz="4400">
                <a:solidFill>
                  <a:schemeClr val="dk1"/>
                </a:solidFill>
                <a:latin typeface="Times New Roman"/>
                <a:ea typeface="Times New Roman"/>
                <a:cs typeface="Times New Roman"/>
                <a:sym typeface="Times New Roman"/>
              </a:rPr>
              <a:t>By Fence</a:t>
            </a:r>
          </a:p>
        </p:txBody>
      </p:sp>
      <p:sp>
        <p:nvSpPr>
          <p:cNvPr id="22" name="Shape 22"/>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rIns="91375"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torefront Title">
    <p:spTree>
      <p:nvGrpSpPr>
        <p:cNvPr id="23" name="Shape 23"/>
        <p:cNvGrpSpPr/>
        <p:nvPr/>
      </p:nvGrpSpPr>
      <p:grpSpPr>
        <a:xfrm>
          <a:off x="0" y="0"/>
          <a:ext cx="0" cy="0"/>
          <a:chOff x="0" y="0"/>
          <a:chExt cx="0" cy="0"/>
        </a:xfrm>
      </p:grpSpPr>
      <p:sp>
        <p:nvSpPr>
          <p:cNvPr id="24" name="Shape 24"/>
          <p:cNvSpPr txBox="1"/>
          <p:nvPr>
            <p:ph type="title"/>
          </p:nvPr>
        </p:nvSpPr>
        <p:spPr>
          <a:xfrm>
            <a:off x="152400" y="123725"/>
            <a:ext cx="6762900" cy="765300"/>
          </a:xfrm>
          <a:prstGeom prst="rect">
            <a:avLst/>
          </a:prstGeom>
        </p:spPr>
        <p:txBody>
          <a:bodyPr anchorCtr="0" anchor="ctr" bIns="91425" lIns="91425" rIns="91425" tIns="91425"/>
          <a:lstStyle>
            <a:lvl1pPr lvl="0" rtl="0" algn="l">
              <a:spcBef>
                <a:spcPts val="0"/>
              </a:spcBef>
              <a:buNone/>
              <a:defRPr b="1" sz="3200">
                <a:solidFill>
                  <a:srgbClr val="17375E"/>
                </a:solidFill>
                <a:latin typeface="Times New Roman"/>
                <a:ea typeface="Times New Roman"/>
                <a:cs typeface="Times New Roman"/>
                <a:sym typeface="Times New Roman"/>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25" name="Shape 25"/>
          <p:cNvSpPr txBox="1"/>
          <p:nvPr>
            <p:ph idx="1" type="body"/>
          </p:nvPr>
        </p:nvSpPr>
        <p:spPr>
          <a:xfrm>
            <a:off x="347850" y="2143850"/>
            <a:ext cx="8448300" cy="3992700"/>
          </a:xfrm>
          <a:prstGeom prst="rect">
            <a:avLst/>
          </a:prstGeom>
        </p:spPr>
        <p:txBody>
          <a:bodyPr anchorCtr="0" anchor="t" bIns="91425" lIns="91425" rIns="91425" tIns="91425"/>
          <a:lstStyle>
            <a:lvl1pPr lvl="0" rtl="0">
              <a:spcBef>
                <a:spcPts val="0"/>
              </a:spcBef>
              <a:buFont typeface="Times New Roman"/>
              <a:defRPr>
                <a:latin typeface="Times New Roman"/>
                <a:ea typeface="Times New Roman"/>
                <a:cs typeface="Times New Roman"/>
                <a:sym typeface="Times New Roman"/>
              </a:defRPr>
            </a:lvl1pPr>
            <a:lvl2pPr lvl="1" rtl="0">
              <a:spcBef>
                <a:spcPts val="0"/>
              </a:spcBef>
              <a:buFont typeface="Times New Roman"/>
              <a:defRPr>
                <a:latin typeface="Times New Roman"/>
                <a:ea typeface="Times New Roman"/>
                <a:cs typeface="Times New Roman"/>
                <a:sym typeface="Times New Roman"/>
              </a:defRPr>
            </a:lvl2pPr>
            <a:lvl3pPr lvl="2" rtl="0">
              <a:spcBef>
                <a:spcPts val="0"/>
              </a:spcBef>
              <a:buFont typeface="Times New Roman"/>
              <a:defRPr>
                <a:latin typeface="Times New Roman"/>
                <a:ea typeface="Times New Roman"/>
                <a:cs typeface="Times New Roman"/>
                <a:sym typeface="Times New Roman"/>
              </a:defRPr>
            </a:lvl3pPr>
            <a:lvl4pPr lvl="3" rtl="0">
              <a:spcBef>
                <a:spcPts val="0"/>
              </a:spcBef>
              <a:buFont typeface="Times New Roman"/>
              <a:defRPr>
                <a:latin typeface="Times New Roman"/>
                <a:ea typeface="Times New Roman"/>
                <a:cs typeface="Times New Roman"/>
                <a:sym typeface="Times New Roman"/>
              </a:defRPr>
            </a:lvl4pPr>
            <a:lvl5pPr lvl="4" rtl="0">
              <a:spcBef>
                <a:spcPts val="0"/>
              </a:spcBef>
              <a:buFont typeface="Times New Roman"/>
              <a:defRPr>
                <a:latin typeface="Times New Roman"/>
                <a:ea typeface="Times New Roman"/>
                <a:cs typeface="Times New Roman"/>
                <a:sym typeface="Times New Roman"/>
              </a:defRPr>
            </a:lvl5pPr>
            <a:lvl6pPr lvl="5" rtl="0">
              <a:spcBef>
                <a:spcPts val="0"/>
              </a:spcBef>
              <a:buFont typeface="Times New Roman"/>
              <a:defRPr>
                <a:latin typeface="Times New Roman"/>
                <a:ea typeface="Times New Roman"/>
                <a:cs typeface="Times New Roman"/>
                <a:sym typeface="Times New Roman"/>
              </a:defRPr>
            </a:lvl6pPr>
            <a:lvl7pPr lvl="6" rtl="0">
              <a:spcBef>
                <a:spcPts val="0"/>
              </a:spcBef>
              <a:buFont typeface="Times New Roman"/>
              <a:defRPr>
                <a:latin typeface="Times New Roman"/>
                <a:ea typeface="Times New Roman"/>
                <a:cs typeface="Times New Roman"/>
                <a:sym typeface="Times New Roman"/>
              </a:defRPr>
            </a:lvl7pPr>
            <a:lvl8pPr lvl="7" rtl="0">
              <a:spcBef>
                <a:spcPts val="0"/>
              </a:spcBef>
              <a:buFont typeface="Times New Roman"/>
              <a:defRPr>
                <a:latin typeface="Times New Roman"/>
                <a:ea typeface="Times New Roman"/>
                <a:cs typeface="Times New Roman"/>
                <a:sym typeface="Times New Roman"/>
              </a:defRPr>
            </a:lvl8pPr>
            <a:lvl9pPr lvl="8" rtl="0">
              <a:spcBef>
                <a:spcPts val="0"/>
              </a:spcBef>
              <a:buFont typeface="Times New Roman"/>
              <a:defRPr>
                <a:latin typeface="Times New Roman"/>
                <a:ea typeface="Times New Roman"/>
                <a:cs typeface="Times New Roman"/>
                <a:sym typeface="Times New Roman"/>
              </a:defRPr>
            </a:lvl9pPr>
          </a:lstStyle>
          <a:p/>
        </p:txBody>
      </p:sp>
      <p:pic>
        <p:nvPicPr>
          <p:cNvPr id="26" name="Shape 26"/>
          <p:cNvPicPr preferRelativeResize="0"/>
          <p:nvPr/>
        </p:nvPicPr>
        <p:blipFill rotWithShape="1">
          <a:blip r:embed="rId2">
            <a:alphaModFix/>
          </a:blip>
          <a:srcRect b="0" l="0" r="0" t="0"/>
          <a:stretch/>
        </p:blipFill>
        <p:spPr>
          <a:xfrm>
            <a:off x="6915150" y="76200"/>
            <a:ext cx="2209800" cy="895200"/>
          </a:xfrm>
          <a:prstGeom prst="rect">
            <a:avLst/>
          </a:prstGeom>
          <a:noFill/>
          <a:ln>
            <a:noFill/>
          </a:ln>
        </p:spPr>
      </p:pic>
      <p:sp>
        <p:nvSpPr>
          <p:cNvPr id="27" name="Shape 27"/>
          <p:cNvSpPr txBox="1"/>
          <p:nvPr/>
        </p:nvSpPr>
        <p:spPr>
          <a:xfrm>
            <a:off x="533400" y="889000"/>
            <a:ext cx="8229600" cy="1143000"/>
          </a:xfrm>
          <a:prstGeom prst="rect">
            <a:avLst/>
          </a:prstGeom>
          <a:noFill/>
          <a:ln>
            <a:noFill/>
          </a:ln>
        </p:spPr>
        <p:txBody>
          <a:bodyPr anchorCtr="0" anchor="ctr" bIns="45675" lIns="91375" rIns="91375" tIns="45675">
            <a:noAutofit/>
          </a:bodyPr>
          <a:lstStyle/>
          <a:p>
            <a:pPr indent="0" lvl="0" marL="0" marR="0" rtl="0" algn="ctr">
              <a:lnSpc>
                <a:spcPct val="100000"/>
              </a:lnSpc>
              <a:spcBef>
                <a:spcPts val="0"/>
              </a:spcBef>
              <a:spcAft>
                <a:spcPts val="0"/>
              </a:spcAft>
              <a:buClr>
                <a:schemeClr val="dk1"/>
              </a:buClr>
              <a:buSzPct val="25000"/>
              <a:buFont typeface="Times New Roman"/>
              <a:buNone/>
            </a:pPr>
            <a:r>
              <a:rPr lang="en-US" sz="4400">
                <a:solidFill>
                  <a:schemeClr val="dk1"/>
                </a:solidFill>
                <a:latin typeface="Times New Roman"/>
                <a:ea typeface="Times New Roman"/>
                <a:cs typeface="Times New Roman"/>
                <a:sym typeface="Times New Roman"/>
              </a:rPr>
              <a:t>Storefront, Presented by Fence</a:t>
            </a:r>
          </a:p>
          <a:p>
            <a:pPr lvl="0" rtl="0" algn="ctr">
              <a:spcBef>
                <a:spcPts val="0"/>
              </a:spcBef>
              <a:buClr>
                <a:schemeClr val="dk1"/>
              </a:buClr>
              <a:buSzPct val="25000"/>
              <a:buFont typeface="Times New Roman"/>
              <a:buNone/>
            </a:pPr>
            <a:r>
              <a:rPr lang="en-US" sz="4000">
                <a:solidFill>
                  <a:schemeClr val="dk1"/>
                </a:solidFill>
                <a:latin typeface="Times New Roman"/>
                <a:ea typeface="Times New Roman"/>
                <a:cs typeface="Times New Roman"/>
                <a:sym typeface="Times New Roman"/>
              </a:rPr>
              <a:t>2016-10-05</a:t>
            </a:r>
          </a:p>
        </p:txBody>
      </p:sp>
      <p:sp>
        <p:nvSpPr>
          <p:cNvPr id="28" name="Shape 28"/>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rIns="91375" tIns="456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12430" lvl="5" marL="45693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12160" lvl="6" marL="91386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11889" lvl="7" marL="137079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11620" lvl="8" marL="182772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7" name="Shape 7"/>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8113" lvl="0" marL="341313"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6362" lvl="1" marL="741363"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4612" lvl="2" marL="1141413"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0012" lvl="3" marL="1598613"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0013" lvl="4" marL="2055813"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12815" lvl="5" marL="251311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12545" lvl="6" marL="297004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12274" lvl="7" marL="342697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12005" lvl="8" marL="388390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1pPr>
            <a:lvl2pPr indent="1587" lvl="1" marL="4556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1587" lvl="2" marL="912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1587" lvl="3" marL="13700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1588" lvl="4" marL="1827211"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1588" lvl="5" marL="2284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1588" lvl="6" marL="31988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1587" lvl="7" marL="45704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1587" lvl="8" marL="6399212"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p:txBody>
      </p:sp>
      <p:sp>
        <p:nvSpPr>
          <p:cNvPr id="10" name="Shape 10"/>
          <p:cNvSpPr txBox="1"/>
          <p:nvPr>
            <p:ph idx="12" type="sldNum"/>
          </p:nvPr>
        </p:nvSpPr>
        <p:spPr>
          <a:xfrm>
            <a:off x="6553200" y="6356350"/>
            <a:ext cx="2133599" cy="365125"/>
          </a:xfrm>
          <a:prstGeom prst="rect">
            <a:avLst/>
          </a:prstGeom>
          <a:noFill/>
          <a:ln>
            <a:noFill/>
          </a:ln>
        </p:spPr>
        <p:txBody>
          <a:bodyPr anchorCtr="0" anchor="ctr" bIns="45675" lIns="91375" rIns="91375" tIns="45675">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x="0" y="0"/>
          <a:ext cx="0" cy="0"/>
          <a:chOff x="0" y="0"/>
          <a:chExt cx="0" cy="0"/>
        </a:xfrm>
      </p:grpSpPr>
      <p:sp>
        <p:nvSpPr>
          <p:cNvPr id="33" name="Shape 33"/>
          <p:cNvSpPr txBox="1"/>
          <p:nvPr>
            <p:ph type="title"/>
          </p:nvPr>
        </p:nvSpPr>
        <p:spPr>
          <a:xfrm>
            <a:off x="152400" y="123725"/>
            <a:ext cx="6762900" cy="765300"/>
          </a:xfrm>
          <a:prstGeom prst="rect">
            <a:avLst/>
          </a:prstGeom>
        </p:spPr>
        <p:txBody>
          <a:bodyPr anchorCtr="0" anchor="ctr" bIns="91425" lIns="91425" rIns="91425" tIns="91425">
            <a:noAutofit/>
          </a:bodyPr>
          <a:lstStyle/>
          <a:p>
            <a:pPr lvl="0">
              <a:spcBef>
                <a:spcPts val="0"/>
              </a:spcBef>
              <a:buNone/>
            </a:pPr>
            <a:r>
              <a:rPr lang="en-US" sz="4200"/>
              <a:t>Project Release Plan</a:t>
            </a:r>
          </a:p>
        </p:txBody>
      </p:sp>
      <p:sp>
        <p:nvSpPr>
          <p:cNvPr id="34" name="Shape 34"/>
          <p:cNvSpPr txBox="1"/>
          <p:nvPr>
            <p:ph idx="1" type="body"/>
          </p:nvPr>
        </p:nvSpPr>
        <p:spPr>
          <a:xfrm>
            <a:off x="347850" y="2143850"/>
            <a:ext cx="8448300" cy="3992700"/>
          </a:xfrm>
          <a:prstGeom prst="rect">
            <a:avLst/>
          </a:prstGeom>
        </p:spPr>
        <p:txBody>
          <a:bodyPr anchorCtr="0" anchor="t" bIns="91425" lIns="91425" rIns="91425" tIns="91425">
            <a:noAutofit/>
          </a:bodyPr>
          <a:lstStyle/>
          <a:p>
            <a:pPr indent="-228600" lvl="0" marL="457200">
              <a:spcBef>
                <a:spcPts val="0"/>
              </a:spcBef>
            </a:pPr>
            <a:r>
              <a:rPr lang="en-US"/>
              <a:t>Harjyot Bal</a:t>
            </a:r>
          </a:p>
          <a:p>
            <a:pPr indent="-228600" lvl="0" marL="457200">
              <a:spcBef>
                <a:spcPts val="0"/>
              </a:spcBef>
            </a:pPr>
            <a:r>
              <a:rPr lang="en-US"/>
              <a:t>Tommaso Bonato</a:t>
            </a:r>
          </a:p>
          <a:p>
            <a:pPr indent="-228600" lvl="0" marL="457200">
              <a:spcBef>
                <a:spcPts val="0"/>
              </a:spcBef>
            </a:pPr>
            <a:r>
              <a:rPr lang="en-US"/>
              <a:t>Rory Chan (PO)</a:t>
            </a:r>
          </a:p>
          <a:p>
            <a:pPr indent="-228600" lvl="0" marL="457200">
              <a:spcBef>
                <a:spcPts val="0"/>
              </a:spcBef>
            </a:pPr>
            <a:r>
              <a:rPr lang="en-US"/>
              <a:t>Brian Lederman(SM)</a:t>
            </a:r>
          </a:p>
          <a:p>
            <a:pPr indent="-228600" lvl="0" marL="457200" rtl="0">
              <a:spcBef>
                <a:spcPts val="0"/>
              </a:spcBef>
            </a:pPr>
            <a:r>
              <a:rPr lang="en-US"/>
              <a:t>August Valera</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x="0" y="0"/>
          <a:ext cx="0" cy="0"/>
          <a:chOff x="0" y="0"/>
          <a:chExt cx="0" cy="0"/>
        </a:xfrm>
      </p:grpSpPr>
      <p:sp>
        <p:nvSpPr>
          <p:cNvPr id="39" name="Shape 39"/>
          <p:cNvSpPr txBox="1"/>
          <p:nvPr>
            <p:ph type="title"/>
          </p:nvPr>
        </p:nvSpPr>
        <p:spPr>
          <a:xfrm>
            <a:off x="152400" y="76200"/>
            <a:ext cx="6762900" cy="812700"/>
          </a:xfrm>
          <a:prstGeom prst="rect">
            <a:avLst/>
          </a:prstGeom>
        </p:spPr>
        <p:txBody>
          <a:bodyPr anchorCtr="0" anchor="ctr" bIns="91425" lIns="91425" rIns="91425" tIns="91425">
            <a:noAutofit/>
          </a:bodyPr>
          <a:lstStyle/>
          <a:p>
            <a:pPr lvl="0">
              <a:spcBef>
                <a:spcPts val="0"/>
              </a:spcBef>
              <a:buNone/>
            </a:pPr>
            <a:r>
              <a:rPr lang="en-US" sz="4200">
                <a:solidFill>
                  <a:srgbClr val="17375E"/>
                </a:solidFill>
              </a:rPr>
              <a:t>Project Release Plan</a:t>
            </a:r>
          </a:p>
        </p:txBody>
      </p:sp>
      <p:sp>
        <p:nvSpPr>
          <p:cNvPr id="40" name="Shape 40"/>
          <p:cNvSpPr txBox="1"/>
          <p:nvPr>
            <p:ph idx="1" type="body"/>
          </p:nvPr>
        </p:nvSpPr>
        <p:spPr>
          <a:xfrm>
            <a:off x="347850" y="2143850"/>
            <a:ext cx="8448300" cy="3992700"/>
          </a:xfrm>
          <a:prstGeom prst="rect">
            <a:avLst/>
          </a:prstGeom>
        </p:spPr>
        <p:txBody>
          <a:bodyPr anchorCtr="0" anchor="t" bIns="91425" lIns="91425" rIns="91425" tIns="91425">
            <a:noAutofit/>
          </a:bodyPr>
          <a:lstStyle/>
          <a:p>
            <a:pPr lvl="0">
              <a:spcBef>
                <a:spcPts val="0"/>
              </a:spcBef>
              <a:buClr>
                <a:schemeClr val="dk1"/>
              </a:buClr>
              <a:buSzPct val="25000"/>
              <a:buFont typeface="Arial"/>
              <a:buNone/>
            </a:pPr>
            <a:r>
              <a:rPr lang="en-US"/>
              <a:t> </a:t>
            </a:r>
            <a:r>
              <a:rPr lang="en-US"/>
              <a:t>Website for easy and safe peer to peer sales, an idea similar to a more official version of "Free or For Sale" page. Includes functions such as giving GPS location of seller to meet up, seller verification, review and rating service, social integration, and ease of communication between the sellers and buyers.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x="0" y="0"/>
          <a:ext cx="0" cy="0"/>
          <a:chOff x="0" y="0"/>
          <a:chExt cx="0" cy="0"/>
        </a:xfrm>
      </p:grpSpPr>
      <p:sp>
        <p:nvSpPr>
          <p:cNvPr id="45" name="Shape 45"/>
          <p:cNvSpPr txBox="1"/>
          <p:nvPr>
            <p:ph type="title"/>
          </p:nvPr>
        </p:nvSpPr>
        <p:spPr>
          <a:xfrm>
            <a:off x="152400" y="76200"/>
            <a:ext cx="6762900" cy="812700"/>
          </a:xfrm>
          <a:prstGeom prst="rect">
            <a:avLst/>
          </a:prstGeom>
        </p:spPr>
        <p:txBody>
          <a:bodyPr anchorCtr="0" anchor="ctr" bIns="91425" lIns="91425" rIns="91425" tIns="91425">
            <a:noAutofit/>
          </a:bodyPr>
          <a:lstStyle/>
          <a:p>
            <a:pPr lvl="0">
              <a:spcBef>
                <a:spcPts val="0"/>
              </a:spcBef>
              <a:buNone/>
            </a:pPr>
            <a:r>
              <a:rPr lang="en-US"/>
              <a:t>Project Release Plan – User Stories</a:t>
            </a:r>
          </a:p>
        </p:txBody>
      </p:sp>
      <p:sp>
        <p:nvSpPr>
          <p:cNvPr id="46" name="Shape 46"/>
          <p:cNvSpPr txBox="1"/>
          <p:nvPr>
            <p:ph idx="1" type="body"/>
          </p:nvPr>
        </p:nvSpPr>
        <p:spPr>
          <a:xfrm>
            <a:off x="347850" y="2143850"/>
            <a:ext cx="8448300" cy="3992700"/>
          </a:xfrm>
          <a:prstGeom prst="rect">
            <a:avLst/>
          </a:prstGeom>
        </p:spPr>
        <p:txBody>
          <a:bodyPr anchorCtr="0" anchor="t" bIns="91425" lIns="91425" rIns="91425" tIns="91425">
            <a:noAutofit/>
          </a:bodyPr>
          <a:lstStyle/>
          <a:p>
            <a:pPr lvl="0" rtl="0">
              <a:spcBef>
                <a:spcPts val="0"/>
              </a:spcBef>
              <a:buNone/>
            </a:pPr>
            <a:r>
              <a:rPr lang="en-US"/>
              <a:t>Sprint 1</a:t>
            </a:r>
          </a:p>
          <a:p>
            <a:pPr indent="-400050" lvl="0" marL="457200" rtl="0">
              <a:spcBef>
                <a:spcPts val="0"/>
              </a:spcBef>
              <a:buSzPct val="100000"/>
            </a:pPr>
            <a:r>
              <a:rPr lang="en-US" sz="2700"/>
              <a:t>As an online purchaser, I want to easily find and buy products from people nearby so I don't lose too much time for the task.</a:t>
            </a:r>
          </a:p>
          <a:p>
            <a:pPr indent="-400050" lvl="0" marL="457200" rtl="0">
              <a:spcBef>
                <a:spcPts val="0"/>
              </a:spcBef>
              <a:buSzPct val="100000"/>
            </a:pPr>
            <a:r>
              <a:rPr lang="en-US" sz="2700"/>
              <a:t>As a web user, I appreciate a good UI so I can find what I need quickly.</a:t>
            </a:r>
          </a:p>
          <a:p>
            <a:pPr indent="-400050" lvl="0" marL="457200" rtl="0">
              <a:spcBef>
                <a:spcPts val="0"/>
              </a:spcBef>
              <a:buSzPct val="100000"/>
            </a:pPr>
            <a:r>
              <a:rPr lang="en-US" sz="2700"/>
              <a:t>As an online buyer/seller, I appreciate OAuth account systems so I don’t have remember new passwords.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txBox="1"/>
          <p:nvPr>
            <p:ph type="title"/>
          </p:nvPr>
        </p:nvSpPr>
        <p:spPr>
          <a:xfrm>
            <a:off x="152400" y="76200"/>
            <a:ext cx="6762900" cy="812700"/>
          </a:xfrm>
          <a:prstGeom prst="rect">
            <a:avLst/>
          </a:prstGeom>
        </p:spPr>
        <p:txBody>
          <a:bodyPr anchorCtr="0" anchor="ctr" bIns="91425" lIns="91425" rIns="91425" tIns="91425">
            <a:noAutofit/>
          </a:bodyPr>
          <a:lstStyle/>
          <a:p>
            <a:pPr lvl="0">
              <a:spcBef>
                <a:spcPts val="0"/>
              </a:spcBef>
              <a:buNone/>
            </a:pPr>
            <a:r>
              <a:rPr lang="en-US"/>
              <a:t>Project Release Plan – User Stories</a:t>
            </a:r>
          </a:p>
        </p:txBody>
      </p:sp>
      <p:sp>
        <p:nvSpPr>
          <p:cNvPr id="52" name="Shape 52"/>
          <p:cNvSpPr txBox="1"/>
          <p:nvPr>
            <p:ph idx="1" type="body"/>
          </p:nvPr>
        </p:nvSpPr>
        <p:spPr>
          <a:xfrm>
            <a:off x="347850" y="2143850"/>
            <a:ext cx="8448300" cy="3992700"/>
          </a:xfrm>
          <a:prstGeom prst="rect">
            <a:avLst/>
          </a:prstGeom>
        </p:spPr>
        <p:txBody>
          <a:bodyPr anchorCtr="0" anchor="t" bIns="91425" lIns="91425" rIns="91425" tIns="91425">
            <a:noAutofit/>
          </a:bodyPr>
          <a:lstStyle/>
          <a:p>
            <a:pPr lvl="0">
              <a:spcBef>
                <a:spcPts val="0"/>
              </a:spcBef>
              <a:buNone/>
            </a:pPr>
            <a:r>
              <a:rPr lang="en-US"/>
              <a:t>Sprint 2</a:t>
            </a:r>
          </a:p>
          <a:p>
            <a:pPr indent="-228600" lvl="0" marL="457200" rtl="0">
              <a:spcBef>
                <a:spcPts val="0"/>
              </a:spcBef>
            </a:pPr>
            <a:r>
              <a:rPr lang="en-US"/>
              <a:t>As a buyer/seller, I would like a responsive design so I can access my transactions on all my devices.</a:t>
            </a:r>
          </a:p>
          <a:p>
            <a:pPr indent="-228600" lvl="0" marL="457200">
              <a:spcBef>
                <a:spcPts val="0"/>
              </a:spcBef>
            </a:pPr>
            <a:r>
              <a:rPr lang="en-US"/>
              <a:t>As a administrator, I need moderation and reviewing tools so I can handle suspicious/spam postings.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152400" y="76200"/>
            <a:ext cx="6762900" cy="812700"/>
          </a:xfrm>
          <a:prstGeom prst="rect">
            <a:avLst/>
          </a:prstGeom>
        </p:spPr>
        <p:txBody>
          <a:bodyPr anchorCtr="0" anchor="ctr" bIns="91425" lIns="91425" rIns="91425" tIns="91425">
            <a:noAutofit/>
          </a:bodyPr>
          <a:lstStyle/>
          <a:p>
            <a:pPr lvl="0" rtl="0">
              <a:spcBef>
                <a:spcPts val="0"/>
              </a:spcBef>
              <a:buNone/>
            </a:pPr>
            <a:r>
              <a:rPr lang="en-US"/>
              <a:t>Project Release Plan – User Stories</a:t>
            </a:r>
          </a:p>
        </p:txBody>
      </p:sp>
      <p:sp>
        <p:nvSpPr>
          <p:cNvPr id="58" name="Shape 58"/>
          <p:cNvSpPr txBox="1"/>
          <p:nvPr>
            <p:ph idx="1" type="body"/>
          </p:nvPr>
        </p:nvSpPr>
        <p:spPr>
          <a:xfrm>
            <a:off x="347850" y="2143850"/>
            <a:ext cx="8448300" cy="3992700"/>
          </a:xfrm>
          <a:prstGeom prst="rect">
            <a:avLst/>
          </a:prstGeom>
        </p:spPr>
        <p:txBody>
          <a:bodyPr anchorCtr="0" anchor="t" bIns="91425" lIns="91425" rIns="91425" tIns="91425">
            <a:noAutofit/>
          </a:bodyPr>
          <a:lstStyle/>
          <a:p>
            <a:pPr lvl="0" rtl="0">
              <a:spcBef>
                <a:spcPts val="0"/>
              </a:spcBef>
              <a:buNone/>
            </a:pPr>
            <a:r>
              <a:rPr lang="en-US"/>
              <a:t>Sprint 3</a:t>
            </a:r>
          </a:p>
          <a:p>
            <a:pPr indent="-419100" lvl="0" marL="457200" rtl="0">
              <a:spcBef>
                <a:spcPts val="0"/>
              </a:spcBef>
              <a:buSzPct val="100000"/>
            </a:pPr>
            <a:r>
              <a:rPr lang="en-US" sz="3000"/>
              <a:t>As an online seller, I need a simple way to send out what I am selling to all of my social media accounts so I don’t need to login every time on all my social medias</a:t>
            </a:r>
          </a:p>
          <a:p>
            <a:pPr indent="-419100" lvl="0" marL="457200" rtl="0">
              <a:spcBef>
                <a:spcPts val="0"/>
              </a:spcBef>
              <a:buSzPct val="100000"/>
            </a:pPr>
            <a:r>
              <a:rPr lang="en-US" sz="3000"/>
              <a:t>As an administrator I want to be able to ban users and promote certain postings if needed so the website remains safe to use.</a:t>
            </a: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152400" y="76200"/>
            <a:ext cx="6762900" cy="812700"/>
          </a:xfrm>
          <a:prstGeom prst="rect">
            <a:avLst/>
          </a:prstGeom>
        </p:spPr>
        <p:txBody>
          <a:bodyPr anchorCtr="0" anchor="ctr" bIns="91425" lIns="91425" rIns="91425" tIns="91425">
            <a:noAutofit/>
          </a:bodyPr>
          <a:lstStyle/>
          <a:p>
            <a:pPr lvl="0">
              <a:spcBef>
                <a:spcPts val="0"/>
              </a:spcBef>
              <a:buNone/>
            </a:pPr>
            <a:r>
              <a:rPr lang="en-US"/>
              <a:t>Project Release Plan – Architecture</a:t>
            </a:r>
          </a:p>
        </p:txBody>
      </p:sp>
      <p:sp>
        <p:nvSpPr>
          <p:cNvPr id="64" name="Shape 64"/>
          <p:cNvSpPr txBox="1"/>
          <p:nvPr>
            <p:ph idx="1" type="body"/>
          </p:nvPr>
        </p:nvSpPr>
        <p:spPr>
          <a:xfrm>
            <a:off x="457200" y="2007050"/>
            <a:ext cx="8229600" cy="4338900"/>
          </a:xfrm>
          <a:prstGeom prst="rect">
            <a:avLst/>
          </a:prstGeom>
        </p:spPr>
        <p:txBody>
          <a:bodyPr anchorCtr="0" anchor="t" bIns="91425" lIns="91425" rIns="91425" tIns="91425">
            <a:noAutofit/>
          </a:bodyPr>
          <a:lstStyle/>
          <a:p>
            <a:pPr lvl="0" rtl="0">
              <a:spcBef>
                <a:spcPts val="0"/>
              </a:spcBef>
              <a:buNone/>
            </a:pPr>
            <a:r>
              <a:rPr lang="en-US"/>
              <a:t>Major Components Include:</a:t>
            </a:r>
          </a:p>
          <a:p>
            <a:pPr indent="-355600" lvl="0" marL="457200" rtl="0">
              <a:spcBef>
                <a:spcPts val="0"/>
              </a:spcBef>
              <a:buSzPct val="100000"/>
            </a:pPr>
            <a:r>
              <a:rPr lang="en-US" sz="2000"/>
              <a:t>Review and moderation system</a:t>
            </a:r>
          </a:p>
          <a:p>
            <a:pPr indent="-355600" lvl="0" marL="457200" rtl="0">
              <a:spcBef>
                <a:spcPts val="0"/>
              </a:spcBef>
              <a:buSzPct val="100000"/>
            </a:pPr>
            <a:r>
              <a:rPr lang="en-US" sz="2000"/>
              <a:t>Toggleable location of sellers</a:t>
            </a:r>
          </a:p>
          <a:p>
            <a:pPr indent="-355600" lvl="0" marL="457200" rtl="0">
              <a:spcBef>
                <a:spcPts val="0"/>
              </a:spcBef>
              <a:buSzPct val="100000"/>
            </a:pPr>
            <a:r>
              <a:rPr lang="en-US" sz="2000"/>
              <a:t>Facebook, Instagram, Twitter automated posting</a:t>
            </a:r>
          </a:p>
          <a:p>
            <a:pPr indent="-355600" lvl="0" marL="457200" rtl="0">
              <a:spcBef>
                <a:spcPts val="0"/>
              </a:spcBef>
              <a:buSzPct val="100000"/>
            </a:pPr>
            <a:r>
              <a:rPr lang="en-US" sz="2000"/>
              <a:t>Google, Facebook, etc (OAuth) account login</a:t>
            </a:r>
          </a:p>
          <a:p>
            <a:pPr indent="-355600" lvl="0" marL="457200" rtl="0">
              <a:spcBef>
                <a:spcPts val="0"/>
              </a:spcBef>
              <a:buSzPct val="100000"/>
            </a:pPr>
            <a:r>
              <a:rPr lang="en-US" sz="2000"/>
              <a:t>Private messaging</a:t>
            </a:r>
          </a:p>
          <a:p>
            <a:pPr indent="-355600" lvl="0" marL="457200" rtl="0">
              <a:spcBef>
                <a:spcPts val="0"/>
              </a:spcBef>
              <a:buSzPct val="100000"/>
            </a:pPr>
            <a:r>
              <a:rPr lang="en-US" sz="2000"/>
              <a:t>Profile pages containing contact information</a:t>
            </a:r>
          </a:p>
          <a:p>
            <a:pPr indent="-355600" lvl="0" marL="457200" rtl="0">
              <a:spcBef>
                <a:spcPts val="0"/>
              </a:spcBef>
              <a:buSzPct val="100000"/>
            </a:pPr>
            <a:r>
              <a:rPr lang="en-US" sz="2000"/>
              <a:t>Product categories/tagging system</a:t>
            </a:r>
          </a:p>
          <a:p>
            <a:pPr indent="-355600" lvl="0" marL="457200" rtl="0">
              <a:spcBef>
                <a:spcPts val="0"/>
              </a:spcBef>
              <a:buSzPct val="100000"/>
            </a:pPr>
            <a:r>
              <a:rPr lang="en-US" sz="2000"/>
              <a:t>A commenting system</a:t>
            </a:r>
          </a:p>
          <a:p>
            <a:pPr indent="-355600" lvl="0" marL="457200" rtl="0">
              <a:spcBef>
                <a:spcPts val="0"/>
              </a:spcBef>
              <a:buSzPct val="100000"/>
            </a:pPr>
            <a:r>
              <a:rPr lang="en-US" sz="2000"/>
              <a:t>A user verification of trust for buyer or seller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152400" y="76200"/>
            <a:ext cx="6762900" cy="812700"/>
          </a:xfrm>
          <a:prstGeom prst="rect">
            <a:avLst/>
          </a:prstGeom>
        </p:spPr>
        <p:txBody>
          <a:bodyPr anchorCtr="0" anchor="ctr" bIns="91425" lIns="91425" rIns="91425" tIns="91425">
            <a:noAutofit/>
          </a:bodyPr>
          <a:lstStyle/>
          <a:p>
            <a:pPr lvl="0">
              <a:spcBef>
                <a:spcPts val="0"/>
              </a:spcBef>
              <a:buNone/>
            </a:pPr>
            <a:r>
              <a:rPr lang="en-US"/>
              <a:t>Project Release Plan – Technologies</a:t>
            </a:r>
          </a:p>
        </p:txBody>
      </p:sp>
      <p:sp>
        <p:nvSpPr>
          <p:cNvPr id="70" name="Shape 70"/>
          <p:cNvSpPr txBox="1"/>
          <p:nvPr>
            <p:ph idx="1" type="body"/>
          </p:nvPr>
        </p:nvSpPr>
        <p:spPr>
          <a:xfrm>
            <a:off x="347850" y="2143850"/>
            <a:ext cx="8448300" cy="3992700"/>
          </a:xfrm>
          <a:prstGeom prst="rect">
            <a:avLst/>
          </a:prstGeom>
        </p:spPr>
        <p:txBody>
          <a:bodyPr anchorCtr="0" anchor="t" bIns="91425" lIns="91425" rIns="91425" tIns="91425">
            <a:noAutofit/>
          </a:bodyPr>
          <a:lstStyle/>
          <a:p>
            <a:pPr indent="-228600" lvl="0" marL="457200" rtl="0">
              <a:spcBef>
                <a:spcPts val="0"/>
              </a:spcBef>
            </a:pPr>
            <a:r>
              <a:rPr lang="en-US"/>
              <a:t>HTML/CSS/JS</a:t>
            </a:r>
          </a:p>
          <a:p>
            <a:pPr indent="-228600" lvl="0" marL="457200" rtl="0">
              <a:spcBef>
                <a:spcPts val="0"/>
              </a:spcBef>
            </a:pPr>
            <a:r>
              <a:rPr lang="en-US"/>
              <a:t>AngularJS, jQuery, Material Design</a:t>
            </a:r>
          </a:p>
          <a:p>
            <a:pPr indent="-228600" lvl="0" marL="457200" rtl="0">
              <a:spcBef>
                <a:spcPts val="0"/>
              </a:spcBef>
            </a:pPr>
            <a:r>
              <a:rPr lang="en-US"/>
              <a:t>APIs (Facebook, Instagram, Google, Twitter)</a:t>
            </a:r>
          </a:p>
          <a:p>
            <a:pPr indent="-228600" lvl="0" marL="457200" rtl="0">
              <a:spcBef>
                <a:spcPts val="0"/>
              </a:spcBef>
            </a:pPr>
            <a:r>
              <a:rPr lang="en-US"/>
              <a:t>Python/Anaconda, web2py</a:t>
            </a:r>
          </a:p>
          <a:p>
            <a:pPr indent="-228600" lvl="0" marL="457200" rtl="0">
              <a:spcBef>
                <a:spcPts val="0"/>
              </a:spcBef>
            </a:pPr>
            <a:r>
              <a:rPr lang="en-US"/>
              <a:t>MySQL</a:t>
            </a:r>
          </a:p>
          <a:p>
            <a:pPr indent="-228600" lvl="0" marL="457200" rtl="0">
              <a:spcBef>
                <a:spcPts val="0"/>
              </a:spcBef>
            </a:pPr>
            <a:r>
              <a:rPr lang="en-US"/>
              <a:t>PyCharm, bash, Sublime Text</a:t>
            </a:r>
          </a:p>
          <a:p>
            <a:pPr indent="-228600" lvl="0" marL="457200" rtl="0">
              <a:spcBef>
                <a:spcPts val="0"/>
              </a:spcBef>
            </a:pPr>
            <a:r>
              <a:rPr lang="en-US"/>
              <a:t>Git / Github</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152400" y="76200"/>
            <a:ext cx="6762900" cy="812700"/>
          </a:xfrm>
          <a:prstGeom prst="rect">
            <a:avLst/>
          </a:prstGeom>
        </p:spPr>
        <p:txBody>
          <a:bodyPr anchorCtr="0" anchor="ctr" bIns="91425" lIns="91425" rIns="91425" tIns="91425">
            <a:noAutofit/>
          </a:bodyPr>
          <a:lstStyle/>
          <a:p>
            <a:pPr lvl="0">
              <a:spcBef>
                <a:spcPts val="0"/>
              </a:spcBef>
              <a:buNone/>
            </a:pPr>
            <a:r>
              <a:rPr lang="en-US"/>
              <a:t>Project Release Plan – Challenges/Risks</a:t>
            </a:r>
          </a:p>
        </p:txBody>
      </p:sp>
      <p:sp>
        <p:nvSpPr>
          <p:cNvPr id="76" name="Shape 76"/>
          <p:cNvSpPr txBox="1"/>
          <p:nvPr>
            <p:ph idx="1" type="body"/>
          </p:nvPr>
        </p:nvSpPr>
        <p:spPr>
          <a:xfrm>
            <a:off x="347850" y="2143850"/>
            <a:ext cx="8448300" cy="3992700"/>
          </a:xfrm>
          <a:prstGeom prst="rect">
            <a:avLst/>
          </a:prstGeom>
        </p:spPr>
        <p:txBody>
          <a:bodyPr anchorCtr="0" anchor="t" bIns="91425" lIns="91425" rIns="91425" tIns="91425">
            <a:noAutofit/>
          </a:bodyPr>
          <a:lstStyle/>
          <a:p>
            <a:pPr indent="0" lvl="0" marL="0">
              <a:spcBef>
                <a:spcPts val="400"/>
              </a:spcBef>
              <a:buClr>
                <a:schemeClr val="dk1"/>
              </a:buClr>
              <a:buSzPct val="25000"/>
              <a:buFont typeface="Arial"/>
              <a:buNone/>
            </a:pPr>
            <a:r>
              <a:rPr lang="en-US"/>
              <a:t>Challenges:</a:t>
            </a:r>
          </a:p>
          <a:p>
            <a:pPr indent="-381000" lvl="0" marL="457200" rtl="0">
              <a:spcBef>
                <a:spcPts val="400"/>
              </a:spcBef>
              <a:buSzPct val="100000"/>
              <a:buFont typeface="Times New Roman"/>
            </a:pPr>
            <a:r>
              <a:rPr lang="en-US" sz="2400"/>
              <a:t>The general learning curve for using the APIs and putting all of the components together</a:t>
            </a:r>
          </a:p>
          <a:p>
            <a:pPr indent="-381000" lvl="0" marL="457200">
              <a:spcBef>
                <a:spcPts val="400"/>
              </a:spcBef>
              <a:buSzPct val="100000"/>
              <a:buFont typeface="Arial"/>
            </a:pPr>
            <a:r>
              <a:rPr lang="en-US" sz="2400"/>
              <a:t>Providing the user a responsive and easy to use interface</a:t>
            </a:r>
          </a:p>
          <a:p>
            <a:pPr indent="-381000" lvl="0" marL="457200">
              <a:spcBef>
                <a:spcPts val="400"/>
              </a:spcBef>
              <a:buSzPct val="100000"/>
              <a:buFont typeface="Times New Roman"/>
            </a:pPr>
            <a:r>
              <a:rPr lang="en-US" sz="2400"/>
              <a:t>Learning to work in a group using the proper format as taught in CMPS 115</a:t>
            </a:r>
          </a:p>
          <a:p>
            <a:pPr indent="-381000" lvl="0" marL="457200">
              <a:spcBef>
                <a:spcPts val="400"/>
              </a:spcBef>
              <a:buSzPct val="100000"/>
              <a:buFont typeface="Times New Roman"/>
            </a:pPr>
            <a:r>
              <a:rPr lang="en-US" sz="2400"/>
              <a:t>Design trial and error</a:t>
            </a:r>
          </a:p>
          <a:p>
            <a:pPr indent="-381000" lvl="0" marL="457200" rtl="0">
              <a:spcBef>
                <a:spcPts val="400"/>
              </a:spcBef>
              <a:buSzPct val="100000"/>
              <a:buFont typeface="Times New Roman"/>
            </a:pPr>
            <a:r>
              <a:rPr lang="en-US" sz="2400"/>
              <a:t>Estimating time properly in order to meet deadlines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