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80" r:id="rId4"/>
    <p:sldId id="271" r:id="rId5"/>
    <p:sldId id="282" r:id="rId6"/>
    <p:sldId id="283" r:id="rId7"/>
    <p:sldId id="274" r:id="rId8"/>
    <p:sldId id="275" r:id="rId9"/>
    <p:sldId id="276" r:id="rId10"/>
    <p:sldId id="272" r:id="rId11"/>
    <p:sldId id="278" r:id="rId12"/>
    <p:sldId id="279" r:id="rId13"/>
    <p:sldId id="28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8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4165D-EA76-B843-BA22-125360274E71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0727-F3BD-954F-8B54-65D706569C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90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0727-F3BD-954F-8B54-65D706569C7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74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5C8A-36FA-874F-96DF-FFDF6EE3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CCE20-20CB-6246-A2AA-01FD89C5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7E72-F3B8-CB45-9281-892F4197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F479-1D50-444E-BB81-3ACD7660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701C6-8FE4-574B-BBA3-E0786672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0FAD-E09E-5C45-988E-5A8BAAF1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B8D52-B47D-2C41-A013-E8870FC08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5094D-718C-6B4A-A0BF-84FEA6AB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0BCB-D5BD-8845-A513-BF21E39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C2E67-EB6C-4B4B-B44C-31DAD7C2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77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479D4-58F5-9143-A2F7-E6589BC90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BD03C-331A-9A4C-AC4A-EFE8AB8B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E1DD8-BA13-1646-B64E-9A9F8F8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773E2-3B8B-B448-BF66-AE8FAAE3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D6007-6384-E748-96CA-F020E063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7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62B9-C61B-4741-B2A5-2747B527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28688-E04E-4442-9584-8493B2E6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1DCF0-8679-D447-81DB-3D00D8F5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8B037-C41F-F445-8EC9-39A5695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E485E-30D1-9540-8319-387A6FC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0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3449-62ED-AD43-BBA3-689B32F8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4BAAB-8C03-2448-8998-38FB806A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882AF-F621-484A-9351-0356E882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E10ED-2F64-A248-9A91-1D452AF5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7278A-8228-1F4B-8CD0-EC523F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2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72E08-0BB3-7C4A-91B6-D074BC32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4956E-E67C-484B-9BC2-D52BBA687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350A9-0067-8340-8585-CDFE159CE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C2952-8821-8D4E-8C11-F810828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D5681-0CCC-7843-9691-BADD070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C4823-4B0D-0A4E-809B-63F92C2B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2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7B49-DA47-7448-9F56-1B86596C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A25BF-FA48-5B44-9F29-387F7712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E3878-6E3D-BB42-BA84-CEE6EDE2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1C3C0-2427-D141-8A2D-5AADAFD6F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C38FF-35F4-A142-8155-4E103A200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AEB512-30E7-0148-89C4-B19AF4A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ABB0E-4A13-794E-9C17-58F9F8EE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AE6E2-E61F-C642-91A1-2DF2DB8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7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C753-1D75-2F48-A393-0F6926E4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E8774-AEEF-0A43-AB56-0C1ACC51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40644-09DE-DE42-B7B2-6E0C75D7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B1603-4F64-AE43-8E51-7B125695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17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D32E2-027D-084B-8DF9-E2360663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4E8A68-F224-074F-8DEB-C7152E88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40D7-5F9B-BF48-AC43-A3F1CDF9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6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B0CC-F10A-5542-B99E-58A753C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9377-710F-6744-AC56-B5701CC1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5EDA2-CFCC-B74C-8BD0-52D1BE38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1143A-3040-CC4B-B681-EE729461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9B011-834A-C54E-A242-DD8B8970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0B24-D4E4-1547-9637-FECF2F22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9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A2C-B91E-7F41-A421-84D6A6D6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DA865-E022-154D-9E4E-9EA155EB7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DBBFD-C3A8-9644-97AA-A12A96A2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89E1-CC8C-F541-8C6D-9BCB903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AF76A-B9AE-CB44-BED8-126ECED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B1C49-9B0A-7445-9EF5-0075966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53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10DC0-57BE-B548-8585-3C0174F6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07F56-E43F-2245-BA51-F6337379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014D1-8F28-1A4D-9118-6F2BE8DB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703CF-013D-2742-B85D-75367043BA56}" type="datetimeFigureOut">
              <a:rPr kumimoji="1" lang="zh-CN" altLang="en-US" smtClean="0"/>
              <a:t>2021/10/9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DEF21-907C-2B4A-AE3E-75F2EB46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679FB-D28F-7444-9B50-E9224E951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61D1-AFFA-8D41-924E-6DDB1B953D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eng-Yz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2B47D-2514-D244-8C72-267BED0F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Experiments 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1B888-6AAF-C747-B581-ECEC7138F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Feng Yuzhen</a:t>
            </a:r>
          </a:p>
          <a:p>
            <a:fld id="{B4F26AAF-4606-EA46-91F3-16F8CEF58196}" type="datetime1">
              <a:rPr kumimoji="1" lang="zh-CN" altLang="en-US" smtClean="0"/>
              <a:t>2021/10/9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8B799-EDB2-C448-A23E-FADA3EF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Type of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3B803-0AFD-3342-B327-6EBCAC92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/>
              <a:t>Broadly speaking, clustering can be divided into two subgroups:</a:t>
            </a:r>
          </a:p>
          <a:p>
            <a:r>
              <a:rPr kumimoji="1" lang="en" altLang="zh-CN"/>
              <a:t>Hard Clustering: In hard clustering, each data point either belongs to a cluster completely or not.</a:t>
            </a:r>
          </a:p>
          <a:p>
            <a:r>
              <a:rPr kumimoji="1" lang="en" altLang="zh-CN"/>
              <a:t>Soft Clustering: In soft clustering, instead of putting each data point into a separate cluster, a probability or likelihood of that data point to be in those clusters is assigned.</a:t>
            </a:r>
            <a:endParaRPr kumimoji="1" lang="zh-CN" altLang="en-US"/>
          </a:p>
        </p:txBody>
      </p:sp>
      <p:pic>
        <p:nvPicPr>
          <p:cNvPr id="2050" name="Picture 2" descr="A Friendly Introduction to Text Clustering | by Korbinian Koch | Towards  Data Science">
            <a:extLst>
              <a:ext uri="{FF2B5EF4-FFF2-40B4-BE49-F238E27FC236}">
                <a16:creationId xmlns:a16="http://schemas.microsoft.com/office/drawing/2014/main" id="{7B25D5F3-FACF-BD41-9A79-337063D9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524375"/>
            <a:ext cx="4127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99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CD68-F2F5-F946-80E9-16E0E9FE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469642D-708D-7040-B61F-D88B66929F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9BA6A5A-74A6-234C-BBB0-5B61E2E4E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27430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1AAD-5B80-2742-8EF2-D7CB2877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Fuzzy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9E4C4-940D-5640-97CE-84FC9C12C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A point is assigned to a cluster based on a probability.</a:t>
            </a:r>
          </a:p>
          <a:p>
            <a:r>
              <a:rPr kumimoji="1" lang="en-US" altLang="zh-CN"/>
              <a:t>Strategy of iteration is similar to K-means or K-medoids.</a:t>
            </a:r>
          </a:p>
          <a:p>
            <a:r>
              <a:rPr kumimoji="1" lang="en-US" altLang="zh-CN"/>
              <a:t>More parameters need to be determined by experiments.</a:t>
            </a:r>
            <a:endParaRPr kumimoji="1" lang="zh-CN" altLang="en-US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1BA4D18-2B74-CF41-9440-10D4982D0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47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95669-25AB-7146-AFE7-73A70F6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K-medoids Clustering with Simulation Data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E4258-8416-DA4C-8600-C44FD3B4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n[i][j] means number of times of matching between OD i and j.</a:t>
            </a:r>
          </a:p>
          <a:p>
            <a:r>
              <a:rPr kumimoji="1" lang="en-US" altLang="zh-CN"/>
              <a:t>Dummy distance[i][j] = max{n[i][j] | i ≠ j} – n[i][j] if i ≠ j and distance[i][j] = 0 if i = j.</a:t>
            </a:r>
          </a:p>
          <a:p>
            <a:r>
              <a:rPr kumimoji="1" lang="en-US" altLang="zh-CN"/>
              <a:t>Use the dummy distance to implement the K-medoids clustering.</a:t>
            </a:r>
          </a:p>
          <a:p>
            <a:r>
              <a:rPr kumimoji="1" lang="en-US" altLang="zh-CN"/>
              <a:t>Problems:</a:t>
            </a:r>
          </a:p>
          <a:p>
            <a:pPr lvl="1"/>
            <a:r>
              <a:rPr kumimoji="1" lang="en-US" altLang="zh-CN"/>
              <a:t>The matrix n[i][j] is very sparse.</a:t>
            </a:r>
          </a:p>
          <a:p>
            <a:pPr lvl="1"/>
            <a:r>
              <a:rPr kumimoji="1" lang="en-US" altLang="zh-CN"/>
              <a:t>Step 2 of K-medoids clustering: Assign each point to the nearest center.</a:t>
            </a:r>
          </a:p>
          <a:p>
            <a:pPr lvl="1"/>
            <a:r>
              <a:rPr kumimoji="1" lang="en-US" altLang="zh-CN"/>
              <a:t>In most cases, distance between one point to selected medoids is distance[i][j] = max{n[i][j] | i ≠ j}</a:t>
            </a:r>
          </a:p>
          <a:p>
            <a:pPr lvl="1"/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65232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A4B3E-F656-D340-AEFC-04723C4E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Parameters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74CFC-1B52-CD43-BCF5-63291C59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Grid network size: 180 * 180</a:t>
            </a:r>
          </a:p>
          <a:p>
            <a:r>
              <a:rPr kumimoji="1" lang="en-US" altLang="zh-CN" dirty="0"/>
              <a:t>Number of ODs: 2000</a:t>
            </a:r>
          </a:p>
          <a:p>
            <a:r>
              <a:rPr kumimoji="1" lang="en-US" altLang="zh-CN" dirty="0"/>
              <a:t>Pick-up time: 1s</a:t>
            </a:r>
          </a:p>
          <a:p>
            <a:pPr marL="285750" indent="-285750"/>
            <a:r>
              <a:rPr kumimoji="1" lang="en-US" altLang="zh-CN" dirty="0"/>
              <a:t>Maximum detour distance: 5m</a:t>
            </a:r>
          </a:p>
          <a:p>
            <a:pPr marL="285750" indent="-285750"/>
            <a:r>
              <a:rPr kumimoji="1" lang="en-US" altLang="zh-CN" dirty="0"/>
              <a:t>Search Radius: 5m</a:t>
            </a:r>
          </a:p>
          <a:p>
            <a:pPr marL="285750" indent="-285750"/>
            <a:r>
              <a:rPr kumimoji="1" lang="en-US" altLang="zh-CN" dirty="0"/>
              <a:t>Speed: 1m/s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76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E20E-9C1D-4A45-B449-97A931E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Simulation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8139A-AF3B-5F48-A712-24E5D993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In the scenarios of 200 ODs:</a:t>
            </a:r>
          </a:p>
          <a:p>
            <a:pPr lvl="1"/>
            <a:r>
              <a:rPr kumimoji="1" lang="en-US" altLang="zh-CN"/>
              <a:t>Average absolute error is 1.4%</a:t>
            </a:r>
          </a:p>
          <a:p>
            <a:pPr lvl="1"/>
            <a:r>
              <a:rPr kumimoji="1" lang="en-US" altLang="zh-CN"/>
              <a:t>Maximum absolute error is 7.8%</a:t>
            </a:r>
          </a:p>
          <a:p>
            <a:pPr lvl="1"/>
            <a:r>
              <a:rPr kumimoji="1" lang="en-US" altLang="zh-CN"/>
              <a:t>Average relative error is 1.6%</a:t>
            </a:r>
          </a:p>
          <a:p>
            <a:pPr lvl="1"/>
            <a:r>
              <a:rPr kumimoji="1" lang="en-US" altLang="zh-CN"/>
              <a:t>Maximum relative error is 8.2%</a:t>
            </a:r>
          </a:p>
        </p:txBody>
      </p:sp>
    </p:spTree>
    <p:extLst>
      <p:ext uri="{BB962C8B-B14F-4D97-AF65-F5344CB8AC3E}">
        <p14:creationId xmlns:p14="http://schemas.microsoft.com/office/powerpoint/2010/main" val="252078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4F0B0-6E1F-7D4F-9A4C-2E8E6EB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Pre-experiment Results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90FD2-9705-9F40-A0D8-38C5F7AC14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Time of step 0: 127.653s</a:t>
            </a:r>
          </a:p>
          <a:p>
            <a:r>
              <a:rPr kumimoji="1" lang="en-US" altLang="zh-CN"/>
              <a:t>Time of step 1: 3.200s</a:t>
            </a:r>
          </a:p>
          <a:p>
            <a:r>
              <a:rPr kumimoji="1" lang="en-US" altLang="zh-CN"/>
              <a:t>Number of iterations: 14 (with absolute error</a:t>
            </a:r>
            <a:r>
              <a:rPr kumimoji="1" lang="zh-CN" altLang="en-US"/>
              <a:t> </a:t>
            </a:r>
            <a:r>
              <a:rPr kumimoji="1" lang="en-US" altLang="zh-CN"/>
              <a:t>ε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0.01)</a:t>
            </a:r>
            <a:endParaRPr kumimoji="1"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50CFF3F-3AF1-744B-B689-4ABFE96B5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062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9C262-BCCC-C945-9EB4-1F2BBD7A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/>
              <a:t>Bipartite Graph</a:t>
            </a:r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3C0288-0CB4-CA40-B1D7-5004D96A8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Assumption:</a:t>
            </a:r>
          </a:p>
          <a:p>
            <a:pPr lvl="1"/>
            <a:r>
              <a:rPr kumimoji="1" lang="en-US" altLang="zh-CN"/>
              <a:t>If OD A was matched with OD B and OD B was matched with OD C in the past, we assume OD A has a relatively larger probability of being matched with OD C.</a:t>
            </a:r>
          </a:p>
          <a:p>
            <a:endParaRPr kumimoji="1"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2DF501-45E6-9842-AFDD-C120D893AE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8753" y="2388394"/>
            <a:ext cx="32258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6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D794A-FEF6-6E4F-A0EB-833A249D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Algorithm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9B312-9B95-1443-BD56-BD629F0FCE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/>
              <a:t>Initial value: C</a:t>
            </a:r>
            <a:r>
              <a:rPr kumimoji="1" lang="en-US" altLang="zh-CN" baseline="-25000"/>
              <a:t>0</a:t>
            </a:r>
            <a:r>
              <a:rPr kumimoji="1" lang="en-US" altLang="zh-CN"/>
              <a:t>, from simulation data</a:t>
            </a:r>
          </a:p>
          <a:p>
            <a:r>
              <a:rPr kumimoji="1" lang="en-US" altLang="zh-CN"/>
              <a:t>Spread: C</a:t>
            </a:r>
            <a:r>
              <a:rPr kumimoji="1" lang="en-US" altLang="zh-CN" baseline="-25000"/>
              <a:t>P</a:t>
            </a:r>
            <a:r>
              <a:rPr kumimoji="1" lang="en-US" altLang="zh-CN"/>
              <a:t> = W</a:t>
            </a:r>
            <a:r>
              <a:rPr kumimoji="1" lang="en-US" altLang="zh-CN" baseline="30000"/>
              <a:t>P</a:t>
            </a:r>
            <a:r>
              <a:rPr kumimoji="1" lang="en-US" altLang="zh-CN"/>
              <a:t>C</a:t>
            </a:r>
            <a:r>
              <a:rPr kumimoji="1" lang="en-US" altLang="zh-CN" baseline="-25000"/>
              <a:t>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FC1497-2991-A548-AFE5-C25C6B648D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54" y="1690688"/>
            <a:ext cx="6052670" cy="41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9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K-means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Calculate the </a:t>
            </a:r>
            <a:r>
              <a:rPr kumimoji="1" lang="en-US" altLang="zh-CN" b="1"/>
              <a:t>means of k clusters</a:t>
            </a:r>
            <a:r>
              <a:rPr kumimoji="1" lang="en-US" altLang="zh-CN"/>
              <a:t> as its new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k_means_clustering.py</a:t>
            </a:r>
            <a:endParaRPr kumimoji="1" lang="en-US" altLang="zh-CN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58FC055-94BE-EF40-A40D-936166F81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0637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9670E-8772-DA44-86D8-432F12CA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K-medoids</a:t>
            </a:r>
            <a:r>
              <a:rPr kumimoji="1" lang="zh-CN" altLang="en-US"/>
              <a:t> </a:t>
            </a:r>
            <a:r>
              <a:rPr kumimoji="1" lang="en-US" altLang="zh-CN"/>
              <a:t>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528C6-69E9-B54E-9FB9-90D0E13D9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Initialize the center randomly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Assign each point to the nearest center.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Find </a:t>
            </a:r>
            <a:r>
              <a:rPr kumimoji="1" lang="en-US" altLang="zh-CN" b="1"/>
              <a:t>an actual data point</a:t>
            </a:r>
            <a:r>
              <a:rPr kumimoji="1" lang="en-US" altLang="zh-CN"/>
              <a:t> in each cluster that minimize the dissimilarity as the new center (say medoid).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/>
              <a:t>Turn to step 2.</a:t>
            </a:r>
          </a:p>
          <a:p>
            <a:pPr marL="0" indent="0">
              <a:buNone/>
            </a:pPr>
            <a:r>
              <a:rPr kumimoji="1" lang="en-US" altLang="zh-CN">
                <a:hlinkClick r:id="rId2"/>
              </a:rPr>
              <a:t>k_medoids_clustering.py</a:t>
            </a:r>
            <a:endParaRPr kumimoji="1" lang="en-US" altLang="zh-CN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BEE2146-5FA1-744B-9CE7-9BF8C431DB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4848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7A91-4708-7945-8BA6-0A90BB32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Advantages of K-medoids Clustering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03171-BB68-E547-9612-DCE2656A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Distance only needed.</a:t>
            </a:r>
          </a:p>
          <a:p>
            <a:pPr lvl="1"/>
            <a:r>
              <a:rPr kumimoji="1" lang="en-US" altLang="zh-CN"/>
              <a:t>Maybe we can define the distance between ODs with simulation results instead of using specific features.</a:t>
            </a:r>
          </a:p>
          <a:p>
            <a:r>
              <a:rPr kumimoji="1" lang="en-US" altLang="zh-CN"/>
              <a:t>Robust to noise.</a:t>
            </a:r>
          </a:p>
          <a:p>
            <a:r>
              <a:rPr lang="en" altLang="zh-CN"/>
              <a:t>Interpretability.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28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5391</TotalTime>
  <Words>516</Words>
  <Application>Microsoft Macintosh PowerPoint</Application>
  <PresentationFormat>宽屏</PresentationFormat>
  <Paragraphs>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Grid Network Experiments 2</vt:lpstr>
      <vt:lpstr>Pre-experiment Parameters</vt:lpstr>
      <vt:lpstr>Simulation</vt:lpstr>
      <vt:lpstr>Pre-experiment Results</vt:lpstr>
      <vt:lpstr>Bipartite Graph</vt:lpstr>
      <vt:lpstr>Algorithm</vt:lpstr>
      <vt:lpstr>K-means Clustering</vt:lpstr>
      <vt:lpstr>K-medoids Clustering</vt:lpstr>
      <vt:lpstr>Advantages of K-medoids Clustering</vt:lpstr>
      <vt:lpstr>Type of Clustering</vt:lpstr>
      <vt:lpstr>Fuzzy Clustering</vt:lpstr>
      <vt:lpstr>Fuzzy Clustering</vt:lpstr>
      <vt:lpstr>K-medoids Clustering with Simulation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Network Experiments</dc:title>
  <dc:creator>封钰震</dc:creator>
  <cp:lastModifiedBy>封钰震</cp:lastModifiedBy>
  <cp:revision>58</cp:revision>
  <dcterms:created xsi:type="dcterms:W3CDTF">2021-08-08T07:15:54Z</dcterms:created>
  <dcterms:modified xsi:type="dcterms:W3CDTF">2021-10-09T01:22:13Z</dcterms:modified>
</cp:coreProperties>
</file>