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  <p:sldId id="265" r:id="rId5"/>
    <p:sldId id="294" r:id="rId6"/>
    <p:sldId id="297" r:id="rId7"/>
    <p:sldId id="295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40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81C2-FAB1-4618-B116-6B9186536C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47F7C-9778-4EF1-8115-9E1A807FE7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47F7C-9778-4EF1-8115-9E1A807FE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B0D8-D049-4A31-8F2D-814DBCEBC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C6-6C2F-48CB-8888-B8D11C5DB6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B0D8-D049-4A31-8F2D-814DBCEBC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73C6-6C2F-48CB-8888-B8D11C5DB6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098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03935" y="768985"/>
            <a:ext cx="7096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集成开发环境(IDE，Integrated Development Environment )是用于提供程序开发环境的应用程序，一般包括代码编辑器、编译器、调试器和图形用户界面工具。集成了代码编写功能、分析功能、编译功能、调试功能等一体化的开发软件服务套。所有具备这一特性的软件或者软件套(组)都可以叫集成开发环境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80" y="2522220"/>
            <a:ext cx="3194050" cy="1310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522220"/>
            <a:ext cx="3267075" cy="1014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560" y="3536950"/>
            <a:ext cx="1644015" cy="153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745" y="3832860"/>
            <a:ext cx="1350645" cy="1216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Dev-cpp</a:t>
            </a:r>
            <a:endParaRPr lang="en-US" altLang="zh-CN" sz="2000" dirty="0" smtClean="0">
              <a:solidFill>
                <a:schemeClr val="accent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28346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Windows环境下C/C++的集成开发环境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1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16635" y="1341120"/>
            <a:ext cx="71107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ev-C++是一个Windows环境下C/C++的集成开发环境(IDE)，它是一款自由软件，遵守GPL许可协议分发源代码。它集合了MinGW等众多自由软件，并且可以取得最新版本的各种工具支持，而这一切工作都是来自全球的狂热者所做的工作。Dev-C++是NOI、NOIP等比赛的指定工具，缺点是Debug功能弱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Dev-cpp</a:t>
            </a:r>
            <a:endParaRPr lang="en-US" altLang="zh-CN" sz="2000" dirty="0" smtClean="0">
              <a:solidFill>
                <a:schemeClr val="accent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28346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Windows环境下C/C++的集成开发环境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1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71550" y="938530"/>
            <a:ext cx="319532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Dev-cpp  </a:t>
            </a:r>
            <a:r>
              <a:rPr lang="zh-CN" altLang="en-US" sz="2400"/>
              <a:t>常用的快捷键</a:t>
            </a:r>
            <a:endParaRPr lang="zh-CN" altLang="en-US" sz="2400"/>
          </a:p>
          <a:p>
            <a:endParaRPr lang="zh-CN" altLang="en-US"/>
          </a:p>
          <a:p>
            <a:r>
              <a:rPr lang="en-US" altLang="zh-CN"/>
              <a:t>F2       </a:t>
            </a:r>
            <a:r>
              <a:rPr lang="zh-CN" altLang="en-US"/>
              <a:t>转到断点</a:t>
            </a:r>
            <a:endParaRPr lang="zh-CN" altLang="en-US"/>
          </a:p>
          <a:p>
            <a:r>
              <a:rPr lang="en-US" altLang="zh-CN"/>
              <a:t>F9       </a:t>
            </a:r>
            <a:r>
              <a:rPr lang="zh-CN" altLang="en-US"/>
              <a:t>编译</a:t>
            </a:r>
            <a:endParaRPr lang="zh-CN" altLang="en-US"/>
          </a:p>
          <a:p>
            <a:r>
              <a:rPr lang="en-US" altLang="zh-CN"/>
              <a:t>F10     </a:t>
            </a:r>
            <a:r>
              <a:rPr lang="zh-CN" altLang="en-US"/>
              <a:t>运行</a:t>
            </a:r>
            <a:endParaRPr lang="zh-CN" altLang="en-US"/>
          </a:p>
          <a:p>
            <a:r>
              <a:rPr lang="en-US" altLang="zh-CN"/>
              <a:t>F11     </a:t>
            </a:r>
            <a:r>
              <a:rPr lang="zh-CN" altLang="en-US"/>
              <a:t>编译运行</a:t>
            </a:r>
            <a:endParaRPr lang="zh-CN" altLang="en-US"/>
          </a:p>
          <a:p>
            <a:r>
              <a:rPr lang="en-US" altLang="zh-CN"/>
              <a:t>F12     </a:t>
            </a:r>
            <a:r>
              <a:rPr lang="zh-CN" altLang="en-US"/>
              <a:t>全部重新编译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67580" y="1556385"/>
            <a:ext cx="28276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F4        </a:t>
            </a:r>
            <a:r>
              <a:rPr lang="zh-CN" altLang="en-US"/>
              <a:t>切换断点</a:t>
            </a:r>
            <a:endParaRPr lang="zh-CN" altLang="en-US"/>
          </a:p>
          <a:p>
            <a:r>
              <a:rPr lang="en-US" altLang="zh-CN"/>
              <a:t>F5        </a:t>
            </a:r>
            <a:r>
              <a:rPr lang="zh-CN" altLang="en-US"/>
              <a:t>调试</a:t>
            </a:r>
            <a:endParaRPr lang="zh-CN" altLang="en-US"/>
          </a:p>
          <a:p>
            <a:r>
              <a:rPr lang="en-US" altLang="zh-CN"/>
              <a:t>F6        </a:t>
            </a:r>
            <a:r>
              <a:rPr lang="zh-CN" altLang="en-US"/>
              <a:t>停止调试</a:t>
            </a:r>
            <a:endParaRPr lang="zh-CN" altLang="en-US"/>
          </a:p>
          <a:p>
            <a:r>
              <a:rPr lang="en-US" altLang="zh-CN"/>
              <a:t>F7        </a:t>
            </a:r>
            <a:r>
              <a:rPr lang="zh-CN" altLang="en-US"/>
              <a:t>下一步</a:t>
            </a:r>
            <a:endParaRPr lang="zh-CN" altLang="en-US"/>
          </a:p>
          <a:p>
            <a:r>
              <a:rPr lang="en-US" altLang="zh-CN"/>
              <a:t>F8        </a:t>
            </a:r>
            <a:r>
              <a:rPr lang="zh-CN" altLang="en-US"/>
              <a:t>单步进入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变量命名规则</a:t>
            </a:r>
            <a:endParaRPr lang="zh-CN" altLang="en-US" sz="2000" dirty="0" smtClean="0">
              <a:solidFill>
                <a:schemeClr val="accent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1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09245" y="1289685"/>
            <a:ext cx="319532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匈牙利命名法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/>
              <a:t>数据类型</a:t>
            </a:r>
            <a:r>
              <a:rPr lang="en-US" altLang="zh-CN"/>
              <a:t>+</a:t>
            </a:r>
            <a:r>
              <a:rPr lang="zh-CN" altLang="en-US"/>
              <a:t>变量名称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int iAge;</a:t>
            </a:r>
            <a:endParaRPr lang="en-US" altLang="zh-CN"/>
          </a:p>
          <a:p>
            <a:r>
              <a:rPr lang="en-US" altLang="zh-CN"/>
              <a:t>char cName[10];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82595" y="1289685"/>
            <a:ext cx="319532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驼峰式</a:t>
            </a:r>
            <a:r>
              <a:rPr lang="zh-CN" altLang="en-US" sz="2400"/>
              <a:t>命名法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/>
              <a:t>变量名称中单词首字母大写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int my</a:t>
            </a:r>
            <a:r>
              <a:rPr lang="en-US" altLang="zh-CN"/>
              <a:t>Age;</a:t>
            </a:r>
            <a:endParaRPr lang="en-US" altLang="zh-CN"/>
          </a:p>
          <a:p>
            <a:r>
              <a:rPr lang="en-US" altLang="zh-CN"/>
              <a:t>char my</a:t>
            </a:r>
            <a:r>
              <a:rPr lang="en-US" altLang="zh-CN"/>
              <a:t>Name[10];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14390" y="1289685"/>
            <a:ext cx="319532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帕斯卡</a:t>
            </a:r>
            <a:r>
              <a:rPr lang="zh-CN" altLang="en-US" sz="2400"/>
              <a:t>命名法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/>
              <a:t>变量名称所有首字母大写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int My</a:t>
            </a:r>
            <a:r>
              <a:rPr lang="en-US" altLang="zh-CN"/>
              <a:t>Age;</a:t>
            </a:r>
            <a:endParaRPr lang="en-US" altLang="zh-CN"/>
          </a:p>
          <a:p>
            <a:r>
              <a:rPr lang="en-US" altLang="zh-CN"/>
              <a:t>char My</a:t>
            </a:r>
            <a:r>
              <a:rPr lang="en-US" altLang="zh-CN"/>
              <a:t>Name[10];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Dev-cpp</a:t>
            </a:r>
            <a:endParaRPr lang="en-US" altLang="zh-CN" sz="2000" dirty="0" smtClean="0">
              <a:solidFill>
                <a:schemeClr val="accent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28346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Windows环境下C/C++的集成开发环境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1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71550" y="987425"/>
            <a:ext cx="739076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000"/>
              <a:t>#include "stdio.h"</a:t>
            </a:r>
            <a:endParaRPr sz="1000"/>
          </a:p>
          <a:p>
            <a:r>
              <a:rPr sz="1000"/>
              <a:t>int GetNumber(int i) {</a:t>
            </a:r>
            <a:endParaRPr sz="1000"/>
          </a:p>
          <a:p>
            <a:r>
              <a:rPr sz="1000"/>
              <a:t>	return i+1;</a:t>
            </a:r>
            <a:endParaRPr sz="1000"/>
          </a:p>
          <a:p>
            <a:r>
              <a:rPr sz="1000"/>
              <a:t>}</a:t>
            </a:r>
            <a:endParaRPr sz="1000"/>
          </a:p>
          <a:p>
            <a:r>
              <a:rPr sz="1000"/>
              <a:t>int main() {</a:t>
            </a:r>
            <a:endParaRPr sz="1000"/>
          </a:p>
          <a:p>
            <a:r>
              <a:rPr sz="1000"/>
              <a:t>	int arr[5]={1,2,3,4,5};</a:t>
            </a:r>
            <a:endParaRPr sz="1000"/>
          </a:p>
          <a:p>
            <a:r>
              <a:rPr sz="1000"/>
              <a:t>	printf("hello world\n");</a:t>
            </a:r>
            <a:endParaRPr sz="1000"/>
          </a:p>
          <a:p>
            <a:r>
              <a:rPr sz="1000"/>
              <a:t>	for(int i=0; i&lt;10; i++) {</a:t>
            </a:r>
            <a:endParaRPr sz="1000"/>
          </a:p>
          <a:p>
            <a:r>
              <a:rPr sz="1000"/>
              <a:t>		printf("%d\t",GetNumber(i));</a:t>
            </a:r>
            <a:endParaRPr sz="1000"/>
          </a:p>
          <a:p>
            <a:r>
              <a:rPr sz="1000"/>
              <a:t>	}</a:t>
            </a:r>
            <a:endParaRPr sz="1000"/>
          </a:p>
          <a:p>
            <a:endParaRPr sz="1000"/>
          </a:p>
          <a:p>
            <a:r>
              <a:rPr sz="1000"/>
              <a:t>	for(int i=0; i&lt;5; i++) {</a:t>
            </a:r>
            <a:endParaRPr sz="1000"/>
          </a:p>
          <a:p>
            <a:r>
              <a:rPr sz="1000"/>
              <a:t>		arr[i]=i;</a:t>
            </a:r>
            <a:endParaRPr sz="1000"/>
          </a:p>
          <a:p>
            <a:r>
              <a:rPr sz="1000"/>
              <a:t>	}</a:t>
            </a:r>
            <a:endParaRPr sz="1000"/>
          </a:p>
          <a:p>
            <a:r>
              <a:rPr sz="1000"/>
              <a:t>	printf("\n");</a:t>
            </a:r>
            <a:endParaRPr sz="1000"/>
          </a:p>
          <a:p>
            <a:r>
              <a:rPr sz="1000"/>
              <a:t>	int i;</a:t>
            </a:r>
            <a:endParaRPr sz="1000"/>
          </a:p>
          <a:p>
            <a:r>
              <a:rPr sz="1000"/>
              <a:t>	scanf("%d",&amp;i);</a:t>
            </a:r>
            <a:endParaRPr sz="1000"/>
          </a:p>
          <a:p>
            <a:r>
              <a:rPr sz="1000"/>
              <a:t>	printf("你输入了:%d\n",i);</a:t>
            </a:r>
            <a:endParaRPr sz="1000"/>
          </a:p>
          <a:p>
            <a:r>
              <a:rPr sz="1000"/>
              <a:t>	return 0;</a:t>
            </a:r>
            <a:endParaRPr sz="1000"/>
          </a:p>
          <a:p>
            <a:r>
              <a:rPr sz="1000"/>
              <a:t>}</a:t>
            </a:r>
            <a:endParaRPr sz="1000"/>
          </a:p>
          <a:p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B386BA"/>
      </a:accent1>
      <a:accent2>
        <a:srgbClr val="EF93A4"/>
      </a:accent2>
      <a:accent3>
        <a:srgbClr val="A8D2C7"/>
      </a:accent3>
      <a:accent4>
        <a:srgbClr val="9EBBE2"/>
      </a:accent4>
      <a:accent5>
        <a:srgbClr val="AB7D89"/>
      </a:accent5>
      <a:accent6>
        <a:srgbClr val="DCAFC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WPS 演示</Application>
  <PresentationFormat>全屏显示(16:9)</PresentationFormat>
  <Paragraphs>81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leeli</cp:lastModifiedBy>
  <cp:revision>19</cp:revision>
  <dcterms:created xsi:type="dcterms:W3CDTF">2016-04-19T08:08:00Z</dcterms:created>
  <dcterms:modified xsi:type="dcterms:W3CDTF">2017-09-19T04:20:31Z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