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sldIdLst>
    <p:sldId id="256" r:id="rId7"/>
    <p:sldId id="257" r:id="rId8"/>
    <p:sldId id="276" r:id="rId9"/>
    <p:sldId id="330" r:id="rId10"/>
    <p:sldId id="331" r:id="rId11"/>
    <p:sldId id="332" r:id="rId12"/>
    <p:sldId id="314" r:id="rId13"/>
    <p:sldId id="353" r:id="rId14"/>
    <p:sldId id="369" r:id="rId15"/>
    <p:sldId id="370" r:id="rId16"/>
    <p:sldId id="315" r:id="rId17"/>
    <p:sldId id="316" r:id="rId18"/>
    <p:sldId id="317" r:id="rId19"/>
    <p:sldId id="318" r:id="rId20"/>
    <p:sldId id="319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22" r:id="rId30"/>
    <p:sldId id="323" r:id="rId31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90A10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14"/>
      </p:cViewPr>
      <p:guideLst>
        <p:guide orient="horz" pos="2121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gs" Target="tags/tag7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15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" name="任意多边形 1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accent1">
                  <a:tint val="2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 bwMode="white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 bwMode="white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white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 bwMode="white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 bwMode="white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直角三角形 16"/>
          <p:cNvSpPr/>
          <p:nvPr/>
        </p:nvSpPr>
        <p:spPr bwMode="auto">
          <a:xfrm>
            <a:off x="-6042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685439_146008635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8" descr="402703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836613"/>
            <a:ext cx="9144000" cy="6021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8" descr="6d392d12hb315f32b88cc&amp;69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68312" y="-350837"/>
            <a:ext cx="10080625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3" name="任意多边形 12"/>
          <p:cNvSpPr/>
          <p:nvPr/>
        </p:nvSpPr>
        <p:spPr bwMode="auto">
          <a:xfrm>
            <a:off x="715963" y="5002213"/>
            <a:ext cx="3802063" cy="1443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3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5127" name="文本占位符 29"/>
          <p:cNvSpPr>
            <a:spLocks noGrp="1"/>
          </p:cNvSpPr>
          <p:nvPr>
            <p:ph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52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image" Target="../media/image8.jpeg"/><Relationship Id="rId7" Type="http://schemas.openxmlformats.org/officeDocument/2006/relationships/tags" Target="../tags/tag6.xml"/><Relationship Id="rId6" Type="http://schemas.openxmlformats.org/officeDocument/2006/relationships/image" Target="../media/image7.jpeg"/><Relationship Id="rId5" Type="http://schemas.openxmlformats.org/officeDocument/2006/relationships/tags" Target="../tags/tag5.xml"/><Relationship Id="rId4" Type="http://schemas.openxmlformats.org/officeDocument/2006/relationships/image" Target="../media/image6.jpeg"/><Relationship Id="rId3" Type="http://schemas.openxmlformats.org/officeDocument/2006/relationships/tags" Target="../tags/tag4.xml"/><Relationship Id="rId2" Type="http://schemas.openxmlformats.org/officeDocument/2006/relationships/image" Target="../media/image5.jpe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45882"/>
            </a:schemeClr>
          </a:solidFill>
        </p:spPr>
        <p:txBody>
          <a:bodyPr wrap="square" lIns="91440" tIns="45720" rIns="91440" bIns="45720" anchor="ctr"/>
          <a:p>
            <a:pPr eaLnBrk="1" hangingPunct="1"/>
            <a:r>
              <a:rPr lang="en-US" altLang="zh-CN" sz="3200" b="1" dirty="0">
                <a:solidFill>
                  <a:srgbClr val="8000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800000"/>
                </a:solidFill>
                <a:ea typeface="黑体" panose="02010609060101010101" pitchFamily="49" charset="-122"/>
              </a:rPr>
              <a:t>思想道德修养与法律基础”</a:t>
            </a:r>
            <a:r>
              <a:rPr lang="zh-CN" altLang="en-US" b="1" dirty="0">
                <a:solidFill>
                  <a:srgbClr val="800000"/>
                </a:solidFill>
                <a:ea typeface="黑体" panose="02010609060101010101" pitchFamily="49" charset="-122"/>
              </a:rPr>
              <a:t>课内实践</a:t>
            </a:r>
            <a:br>
              <a:rPr lang="zh-CN" altLang="en-US" b="1" dirty="0">
                <a:solidFill>
                  <a:srgbClr val="800000"/>
                </a:solidFill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8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800000"/>
                </a:solidFill>
                <a:ea typeface="黑体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800000"/>
                </a:solidFill>
                <a:ea typeface="黑体" panose="02010609060101010101" pitchFamily="49" charset="-122"/>
              </a:rPr>
              <a:t>学时）</a:t>
            </a:r>
            <a:endParaRPr lang="zh-CN" altLang="en-US" b="1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type="subTitle" idx="1"/>
          </p:nvPr>
        </p:nvSpPr>
        <p:spPr/>
        <p:txBody>
          <a:bodyPr wrap="square" lIns="91440" tIns="45720" rIns="91440" bIns="45720" anchor="t"/>
          <a:p>
            <a:pPr eaLnBrk="1" hangingPunct="1"/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51685" y="188278"/>
            <a:ext cx="8229600" cy="1143000"/>
          </a:xfrm>
        </p:spPr>
        <p:txBody>
          <a:bodyPr/>
          <a:p>
            <a:r>
              <a:rPr lang="zh-CN" altLang="en-US" sz="3000"/>
              <a:t>百年辉煌路·奋斗正当时</a:t>
            </a:r>
            <a:endParaRPr lang="zh-CN" altLang="en-US" sz="3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115" y="1196340"/>
            <a:ext cx="3889375" cy="2540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1196340"/>
            <a:ext cx="3370580" cy="2541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" y="3860800"/>
            <a:ext cx="3906520" cy="2338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35" y="3860800"/>
            <a:ext cx="3408680" cy="2337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705" y="1331595"/>
            <a:ext cx="2540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/>
              <a:t>徐</a:t>
            </a:r>
            <a:endParaRPr lang="zh-CN" altLang="en-US" sz="2200"/>
          </a:p>
          <a:p>
            <a:r>
              <a:rPr lang="zh-CN" altLang="en-US" sz="2200"/>
              <a:t>阳</a:t>
            </a:r>
            <a:endParaRPr lang="zh-CN" altLang="en-US" sz="2200"/>
          </a:p>
          <a:p>
            <a:r>
              <a:rPr lang="zh-CN" altLang="en-US" sz="2200"/>
              <a:t>阳</a:t>
            </a:r>
            <a:endParaRPr lang="zh-CN" altLang="en-US" sz="2200"/>
          </a:p>
          <a:p>
            <a:r>
              <a:rPr lang="zh-CN" altLang="en-US" sz="2200"/>
              <a:t>团</a:t>
            </a:r>
            <a:endParaRPr lang="zh-CN" altLang="en-US" sz="2200"/>
          </a:p>
          <a:p>
            <a:r>
              <a:rPr lang="zh-CN" altLang="en-US" sz="2200"/>
              <a:t>队</a:t>
            </a:r>
            <a:endParaRPr lang="zh-CN" altLang="en-US" sz="2200"/>
          </a:p>
          <a:p>
            <a:r>
              <a:rPr lang="zh-CN" altLang="en-US" sz="2200"/>
              <a:t>获</a:t>
            </a:r>
            <a:endParaRPr lang="zh-CN" altLang="en-US" sz="2200"/>
          </a:p>
          <a:p>
            <a:r>
              <a:rPr lang="zh-CN" altLang="en-US" sz="2200"/>
              <a:t>得</a:t>
            </a:r>
            <a:endParaRPr lang="zh-CN" altLang="en-US" sz="2200"/>
          </a:p>
          <a:p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endParaRPr lang="zh-CN" altLang="en-US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endParaRPr lang="zh-CN" altLang="en-US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endParaRPr lang="zh-CN" altLang="en-US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16595" y="1556385"/>
            <a:ext cx="462280" cy="3476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吴</a:t>
            </a:r>
            <a:endParaRPr lang="zh-CN" altLang="en-US" sz="220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晓</a:t>
            </a:r>
            <a:endParaRPr lang="zh-CN" altLang="en-US" sz="220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倩</a:t>
            </a:r>
            <a:endParaRPr lang="zh-CN" altLang="en-US" sz="220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团</a:t>
            </a:r>
            <a:endParaRPr lang="zh-CN" altLang="en-US" sz="220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队</a:t>
            </a:r>
            <a:endParaRPr lang="zh-CN" altLang="en-US" sz="220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获</a:t>
            </a:r>
            <a:endParaRPr lang="zh-CN" altLang="en-US" sz="2200"/>
          </a:p>
          <a:p>
            <a:pPr algn="l">
              <a:buClrTx/>
              <a:buSzTx/>
              <a:buNone/>
            </a:pPr>
            <a:r>
              <a:rPr lang="zh-CN" altLang="en-US" sz="2200">
                <a:sym typeface="+mn-ea"/>
              </a:rPr>
              <a:t>得</a:t>
            </a:r>
            <a:endParaRPr lang="zh-CN" altLang="en-US" sz="2200"/>
          </a:p>
          <a:p>
            <a:pPr algn="l">
              <a:buClrTx/>
              <a:buSzTx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endParaRPr lang="zh-CN" altLang="en-US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endParaRPr lang="zh-CN" altLang="en-US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endParaRPr lang="zh-CN" altLang="en-US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7170" y="215265"/>
            <a:ext cx="8777605" cy="5589270"/>
          </a:xfrm>
        </p:spPr>
        <p:txBody>
          <a:bodyPr/>
          <a:p>
            <a:r>
              <a:rPr lang="zh-CN" altLang="en-US" b="1">
                <a:solidFill>
                  <a:srgbClr val="0000CC"/>
                </a:solidFill>
              </a:rPr>
              <a:t>模块二：理想人生——无悔大学与“高价人生”规划</a:t>
            </a:r>
            <a:endParaRPr lang="zh-CN" altLang="en-US" b="1">
              <a:solidFill>
                <a:srgbClr val="0000CC"/>
              </a:solidFill>
            </a:endParaRPr>
          </a:p>
          <a:p>
            <a:r>
              <a:rPr lang="zh-CN" altLang="en-US" b="1"/>
              <a:t>主要内容：</a:t>
            </a:r>
            <a:endParaRPr lang="zh-CN" altLang="en-US" b="1"/>
          </a:p>
          <a:p>
            <a:r>
              <a:rPr lang="zh-CN" altLang="en-US" b="1"/>
              <a:t>以课本第一章、第二章、第三章的内容为指导，明确当代大学生的历史使命，领悟人生真谛，树立正确的成才目标，更好地规划大学生活及未来人生，以期实现更高的人生价值。</a:t>
            </a:r>
            <a:endParaRPr lang="zh-CN" altLang="en-US" b="1"/>
          </a:p>
          <a:p>
            <a:r>
              <a:rPr lang="zh-CN" altLang="en-US" b="1"/>
              <a:t>基本要求：</a:t>
            </a:r>
            <a:endParaRPr lang="zh-CN" altLang="en-US" b="1"/>
          </a:p>
          <a:p>
            <a:r>
              <a:rPr lang="zh-CN" altLang="en-US" b="1"/>
              <a:t>1．学生人自由组合成一个团队，拟定采访提纲，分头采访辅导员、名师、优秀大学生等，最后进行讨论总结，探寻怎样的大学可以无悔、怎样的人生才有价值，并各自制定符合自身的大学生活及人生规划书。</a:t>
            </a:r>
            <a:endParaRPr lang="zh-CN" altLang="en-US" b="1"/>
          </a:p>
          <a:p>
            <a:r>
              <a:rPr lang="zh-CN" altLang="en-US" b="1"/>
              <a:t>2．作品最终为团队一份调研报告、成员每人一份大学生活及人生规划。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同时附上不少于五张的图片资料。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4315" y="196215"/>
            <a:ext cx="8660130" cy="5810885"/>
          </a:xfrm>
        </p:spPr>
        <p:txBody>
          <a:bodyPr/>
          <a:p>
            <a:r>
              <a:rPr lang="zh-CN" altLang="en-US" b="1">
                <a:solidFill>
                  <a:srgbClr val="0000CC"/>
                </a:solidFill>
              </a:rPr>
              <a:t>模块三：家国情怀——大学生的家国情怀与责任使命</a:t>
            </a:r>
            <a:endParaRPr lang="zh-CN" altLang="en-US" b="1">
              <a:solidFill>
                <a:srgbClr val="0000CC"/>
              </a:solidFill>
            </a:endParaRPr>
          </a:p>
          <a:p>
            <a:r>
              <a:rPr lang="zh-CN" altLang="en-US" sz="2400" b="1"/>
              <a:t>主要内容：</a:t>
            </a:r>
            <a:endParaRPr lang="zh-CN" altLang="en-US" sz="2400" b="1"/>
          </a:p>
          <a:p>
            <a:r>
              <a:rPr lang="zh-CN" altLang="en-US" sz="2400" b="1"/>
              <a:t>通过观看爱国题材的影视作品、阅读爱国题材的文学作品、参观爱国主义教育实践基地、走访爱国人士、调研学生等形式，了解我们国家的历史与现实，了解大学生的家国情怀，从而培养深厚的家国情怀，树立正确的爱国观，学会理性科学地爱国，增强为实现中华民族伟大复兴的中国梦的主人翁责任感和使命感。 </a:t>
            </a:r>
            <a:endParaRPr lang="zh-CN" altLang="en-US" sz="2400" b="1"/>
          </a:p>
          <a:p>
            <a:r>
              <a:rPr lang="zh-CN" altLang="en-US" sz="2400" b="1"/>
              <a:t>基本要求：</a:t>
            </a:r>
            <a:endParaRPr lang="zh-CN" altLang="en-US" sz="2400" b="1"/>
          </a:p>
          <a:p>
            <a:r>
              <a:rPr lang="zh-CN" altLang="en-US" sz="2400" b="1"/>
              <a:t>1．学生自由组成小组，选定某一种形式进行实践、调研。</a:t>
            </a:r>
            <a:endParaRPr lang="zh-CN" altLang="en-US" sz="2400" b="1"/>
          </a:p>
          <a:p>
            <a:r>
              <a:rPr lang="zh-CN" altLang="en-US" sz="2400" b="1"/>
              <a:t>2．成果形式为实践报告。</a:t>
            </a:r>
            <a:endParaRPr lang="zh-CN" altLang="en-US" sz="2400" b="1"/>
          </a:p>
          <a:p>
            <a:r>
              <a:rPr lang="zh-CN" altLang="en-US" sz="2400" b="1"/>
              <a:t>3．实践报告除按“成果形式”完成外，</a:t>
            </a:r>
            <a:r>
              <a:rPr lang="zh-CN" altLang="en-US" sz="2400" b="1">
                <a:solidFill>
                  <a:srgbClr val="FF0000"/>
                </a:solidFill>
              </a:rPr>
              <a:t>同时附上不少于十张的图片资料（或微电影形式）。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8425" y="213995"/>
            <a:ext cx="8930640" cy="6461125"/>
          </a:xfrm>
        </p:spPr>
        <p:txBody>
          <a:bodyPr/>
          <a:p>
            <a:r>
              <a:rPr lang="zh-CN" altLang="en-US" b="1">
                <a:solidFill>
                  <a:srgbClr val="0000CC"/>
                </a:solidFill>
              </a:rPr>
              <a:t>模块四：道德文明——大学生道德文明状况调查</a:t>
            </a:r>
            <a:endParaRPr lang="zh-CN" altLang="en-US" b="1">
              <a:solidFill>
                <a:srgbClr val="0000CC"/>
              </a:solidFill>
            </a:endParaRPr>
          </a:p>
          <a:p>
            <a:r>
              <a:rPr lang="zh-CN" altLang="en-US" sz="2000" b="1"/>
              <a:t>主要内容：</a:t>
            </a:r>
            <a:endParaRPr lang="zh-CN" altLang="en-US" sz="2000" b="1"/>
          </a:p>
          <a:p>
            <a:r>
              <a:rPr lang="zh-CN" altLang="en-US" sz="2000" b="1"/>
              <a:t>通过对大学生道德文明状况调查，让学生对道德示范现象、道德失范现象有更深的认识和体会，从而深刻领会道德在处理人际关系、维护公共秩序、保持社会稳定等方面的重要作用，进一步提升大学生知荣明耻的道德判断能力，提高道德修养，锤炼道德品质，自觉成为重视道德践履、讲究文明礼仪的优秀道德示范者。</a:t>
            </a:r>
            <a:endParaRPr lang="zh-CN" altLang="en-US" sz="2000" b="1"/>
          </a:p>
          <a:p>
            <a:r>
              <a:rPr lang="zh-CN" altLang="en-US" sz="2000" b="1"/>
              <a:t>基本要求：</a:t>
            </a:r>
            <a:endParaRPr lang="zh-CN" altLang="en-US" sz="2000" b="1"/>
          </a:p>
          <a:p>
            <a:r>
              <a:rPr lang="zh-CN" altLang="en-US" sz="2000" b="1"/>
              <a:t>1．学生自由组成小组，选定一个方面的道德文明状况选题进行调研。</a:t>
            </a:r>
            <a:endParaRPr lang="zh-CN" altLang="en-US" sz="2000" b="1"/>
          </a:p>
          <a:p>
            <a:r>
              <a:rPr lang="zh-CN" altLang="en-US" sz="2000" b="1"/>
              <a:t>2．成果形式为调研报告。</a:t>
            </a:r>
            <a:endParaRPr lang="zh-CN" altLang="en-US" sz="2000" b="1"/>
          </a:p>
          <a:p>
            <a:r>
              <a:rPr lang="zh-CN" altLang="en-US" sz="2000" b="1"/>
              <a:t>3．调研报告除按“成果形式”完成外，</a:t>
            </a:r>
            <a:r>
              <a:rPr lang="zh-CN" altLang="en-US" sz="2000" b="1">
                <a:solidFill>
                  <a:srgbClr val="FF0000"/>
                </a:solidFill>
              </a:rPr>
              <a:t>同时附上不少于十张的图片资料。</a:t>
            </a:r>
            <a:endParaRPr lang="zh-CN" altLang="en-US" sz="2000" b="1"/>
          </a:p>
          <a:p>
            <a:r>
              <a:rPr lang="zh-CN" altLang="en-US" sz="2000" b="1"/>
              <a:t>参考选题：</a:t>
            </a:r>
            <a:endParaRPr lang="zh-CN" altLang="en-US" sz="2000" b="1"/>
          </a:p>
          <a:p>
            <a:r>
              <a:rPr lang="zh-CN" altLang="en-US" sz="2000" b="1"/>
              <a:t>1．大学生诚信状况调查</a:t>
            </a:r>
            <a:endParaRPr lang="zh-CN" altLang="en-US" sz="2000" b="1"/>
          </a:p>
          <a:p>
            <a:r>
              <a:rPr lang="zh-CN" altLang="en-US" sz="2000" b="1"/>
              <a:t>2．大学生社会公德状况调查</a:t>
            </a:r>
            <a:endParaRPr lang="zh-CN" altLang="en-US" sz="2000" b="1"/>
          </a:p>
          <a:p>
            <a:r>
              <a:rPr lang="zh-CN" altLang="en-US" sz="2000" b="1"/>
              <a:t>3．大学生网络文明状况调查</a:t>
            </a:r>
            <a:endParaRPr lang="zh-CN" altLang="en-US" sz="2000" b="1"/>
          </a:p>
          <a:p>
            <a:r>
              <a:rPr lang="zh-CN" altLang="en-US" sz="2000" b="1"/>
              <a:t>4．大学生职业道德状况调查</a:t>
            </a:r>
            <a:endParaRPr lang="zh-CN" altLang="en-US" sz="2000" b="1"/>
          </a:p>
          <a:p>
            <a:r>
              <a:rPr lang="zh-CN" altLang="en-US" sz="2000" b="1"/>
              <a:t>                                       5．大学生文明礼仪状况调查</a:t>
            </a:r>
            <a:endParaRPr lang="zh-CN" altLang="en-US" sz="2000" b="1"/>
          </a:p>
          <a:p>
            <a:r>
              <a:rPr lang="zh-CN" altLang="en-US" sz="2000" b="1"/>
              <a:t>                                       6．大学生恋爱道德调查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500" y="144780"/>
            <a:ext cx="9050655" cy="6273165"/>
          </a:xfrm>
        </p:spPr>
        <p:txBody>
          <a:bodyPr/>
          <a:p>
            <a:r>
              <a:rPr lang="zh-CN" altLang="en-US" b="1">
                <a:solidFill>
                  <a:srgbClr val="0000CC"/>
                </a:solidFill>
              </a:rPr>
              <a:t>模块五：职场探寻——大学生职业素养调研</a:t>
            </a:r>
            <a:endParaRPr lang="zh-CN" altLang="en-US" b="1">
              <a:solidFill>
                <a:srgbClr val="0000CC"/>
              </a:solidFill>
            </a:endParaRPr>
          </a:p>
          <a:p>
            <a:r>
              <a:rPr lang="zh-CN" altLang="en-US" sz="1800" b="1"/>
              <a:t>主要内容：</a:t>
            </a:r>
            <a:endParaRPr lang="zh-CN" altLang="en-US" sz="1800" b="1"/>
          </a:p>
          <a:p>
            <a:r>
              <a:rPr lang="zh-CN" altLang="en-US" sz="1800" b="1"/>
              <a:t>通过学生对人才招聘市场、人才招聘会现场、各类用人单位对人才需求状况的调研，帮助大学生了解职场对人才的需求状况，以及职场对大学生职业道德、职业技能要求，从而尽早熟悉社会，了解职场，增强社会责任感和使命感，更有意识地高效学习、实践，培养未来职业所需要的综合素养，争取将来零距离进入职场，成为职场的精英人才。</a:t>
            </a:r>
            <a:endParaRPr lang="zh-CN" altLang="en-US" sz="1800" b="1"/>
          </a:p>
          <a:p>
            <a:r>
              <a:rPr lang="zh-CN" altLang="en-US" sz="1800" b="1"/>
              <a:t>基本要求：</a:t>
            </a:r>
            <a:endParaRPr lang="zh-CN" altLang="en-US" sz="1800" b="1"/>
          </a:p>
          <a:p>
            <a:r>
              <a:rPr lang="zh-CN" altLang="en-US" sz="1800" b="1"/>
              <a:t>1．学生自由组成小组，从某一个相关方面进行调研。</a:t>
            </a:r>
            <a:endParaRPr lang="zh-CN" altLang="en-US" sz="1800" b="1"/>
          </a:p>
          <a:p>
            <a:r>
              <a:rPr lang="zh-CN" altLang="en-US" sz="1800" b="1"/>
              <a:t>2．成果形式为调研报告。同</a:t>
            </a:r>
            <a:r>
              <a:rPr lang="zh-CN" altLang="en-US" sz="1800" b="1">
                <a:solidFill>
                  <a:srgbClr val="FF0000"/>
                </a:solidFill>
              </a:rPr>
              <a:t>时附上调查问卷、访谈大纲、不少于十张的调研照片。</a:t>
            </a:r>
            <a:endParaRPr lang="zh-CN" altLang="en-US" sz="1800" b="1"/>
          </a:p>
          <a:p>
            <a:r>
              <a:rPr lang="zh-CN" altLang="en-US" sz="1800" b="1"/>
              <a:t>参考选题：</a:t>
            </a:r>
            <a:endParaRPr lang="zh-CN" altLang="en-US" sz="1800" b="1"/>
          </a:p>
          <a:p>
            <a:r>
              <a:rPr lang="zh-CN" altLang="en-US" sz="1800" b="1"/>
              <a:t>1．大学生就业情况调查（可结合自身专业，调查相关专业毕业生的就业情况，也可以调查学校所有专业毕业生的就业情况）。</a:t>
            </a:r>
            <a:endParaRPr lang="zh-CN" altLang="en-US" sz="1800" b="1"/>
          </a:p>
          <a:p>
            <a:r>
              <a:rPr lang="zh-CN" altLang="en-US" sz="1800" b="1"/>
              <a:t>2．用人单位对大学毕业生素质要求调查（可根据不同专业选择相应用人单位进行调研）。</a:t>
            </a:r>
            <a:endParaRPr lang="zh-CN" altLang="en-US" sz="1800" b="1"/>
          </a:p>
          <a:p>
            <a:r>
              <a:rPr lang="zh-CN" altLang="en-US" sz="1800" b="1"/>
              <a:t>3．大学生创业情况调查（可调查国家、浙江省、杭州市对大学生创业方面的相关政策、大学生创业成功案例等；可参考《中国杭州大学生创业服务网》）。</a:t>
            </a:r>
            <a:endParaRPr lang="zh-CN" altLang="en-US" sz="1800" b="1"/>
          </a:p>
          <a:p>
            <a:r>
              <a:rPr lang="zh-CN" altLang="en-US" sz="1800" b="1"/>
              <a:t>4、大学生就业心态调查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6370" y="229870"/>
            <a:ext cx="8794115" cy="5777230"/>
          </a:xfrm>
        </p:spPr>
        <p:txBody>
          <a:bodyPr/>
          <a:p>
            <a:r>
              <a:rPr lang="zh-CN" altLang="en-US" b="1">
                <a:solidFill>
                  <a:srgbClr val="0000CC"/>
                </a:solidFill>
              </a:rPr>
              <a:t>模块六：校园说法——大学生法律素养调查</a:t>
            </a:r>
            <a:endParaRPr lang="zh-CN" altLang="en-US" b="1">
              <a:solidFill>
                <a:srgbClr val="0000CC"/>
              </a:solidFill>
            </a:endParaRPr>
          </a:p>
          <a:p>
            <a:r>
              <a:rPr lang="zh-CN" altLang="en-US" sz="2000" b="1"/>
              <a:t>主要内容：</a:t>
            </a:r>
            <a:endParaRPr lang="zh-CN" altLang="en-US" sz="2000" b="1"/>
          </a:p>
          <a:p>
            <a:r>
              <a:rPr lang="zh-CN" altLang="en-US" sz="2000" b="1"/>
              <a:t>通过对大学生法律素养调查，帮助学生正确理解我国法律的基本精神和基本内容，增强公民意识，树立社会主义法治观念，加强自身法律修养，自觉维护法律权威，从而增强大学生活的法律意识，学会用法律的武器来维护自己的合法权益，并懂得如何做一个守法的公民，正确做到应用法律思维学法、知法、懂法、用法。</a:t>
            </a:r>
            <a:endParaRPr lang="zh-CN" altLang="en-US" sz="2000" b="1"/>
          </a:p>
          <a:p>
            <a:r>
              <a:rPr lang="zh-CN" altLang="en-US" sz="2000" b="1"/>
              <a:t>基本要求：</a:t>
            </a:r>
            <a:endParaRPr lang="zh-CN" altLang="en-US" sz="2000" b="1"/>
          </a:p>
          <a:p>
            <a:r>
              <a:rPr lang="zh-CN" altLang="en-US" sz="2000" b="1"/>
              <a:t>1．学生自由组成小组，针对某一方面进行调研。</a:t>
            </a:r>
            <a:endParaRPr lang="zh-CN" altLang="en-US" sz="2000" b="1"/>
          </a:p>
          <a:p>
            <a:r>
              <a:rPr lang="zh-CN" altLang="en-US" sz="2000" b="1"/>
              <a:t>2．成果形式为调研报告。</a:t>
            </a:r>
            <a:endParaRPr lang="zh-CN" altLang="en-US" sz="2000" b="1"/>
          </a:p>
          <a:p>
            <a:r>
              <a:rPr lang="zh-CN" altLang="en-US" sz="2000" b="1"/>
              <a:t>3．调研报告除按“成果形式”完成外，同时附上调查问卷、访谈大纲。</a:t>
            </a:r>
            <a:endParaRPr lang="zh-CN" altLang="en-US" sz="2000" b="1"/>
          </a:p>
          <a:p>
            <a:r>
              <a:rPr lang="zh-CN" altLang="en-US" sz="2000" b="1"/>
              <a:t>参考选题：</a:t>
            </a:r>
            <a:endParaRPr lang="zh-CN" altLang="en-US" sz="2000" b="1"/>
          </a:p>
          <a:p>
            <a:r>
              <a:rPr lang="zh-CN" altLang="en-US" sz="2000" b="1"/>
              <a:t>1．大学生法律意识调查</a:t>
            </a:r>
            <a:endParaRPr lang="zh-CN" altLang="en-US" sz="2000" b="1"/>
          </a:p>
          <a:p>
            <a:r>
              <a:rPr lang="zh-CN" altLang="en-US" sz="2000" b="1"/>
              <a:t>2．大学生法律知识状况调查</a:t>
            </a:r>
            <a:endParaRPr lang="zh-CN" altLang="en-US" sz="2000" b="1"/>
          </a:p>
          <a:p>
            <a:r>
              <a:rPr lang="zh-CN" altLang="en-US" sz="2000" b="1"/>
              <a:t>3．大学生法律思维状况调查</a:t>
            </a:r>
            <a:endParaRPr lang="zh-CN" altLang="en-US" sz="2000" b="1"/>
          </a:p>
          <a:p>
            <a:r>
              <a:rPr lang="zh-CN" altLang="en-US" sz="2000" b="1"/>
              <a:t>4．大学生维权状况调查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81710" y="714375"/>
            <a:ext cx="6964045" cy="5292725"/>
          </a:xfrm>
        </p:spPr>
        <p:txBody>
          <a:bodyPr/>
          <a:p>
            <a:pPr marL="109220" indent="0">
              <a:buNone/>
            </a:pPr>
            <a:endParaRPr lang="zh-CN" altLang="en-US" sz="2000" b="1">
              <a:solidFill>
                <a:srgbClr val="0000CC"/>
              </a:solidFill>
            </a:endParaRPr>
          </a:p>
          <a:p>
            <a:pPr marL="109220" indent="0">
              <a:buNone/>
            </a:pPr>
            <a:r>
              <a:rPr lang="zh-CN" altLang="en-US" sz="2000" b="1">
                <a:solidFill>
                  <a:srgbClr val="0000CC"/>
                </a:solidFill>
              </a:rPr>
              <a:t>(一)个人项目提交个人读书成长感悟一份（字数1000字）及读书摘录或心得十份（每份300字）。</a:t>
            </a:r>
            <a:endParaRPr lang="zh-CN" altLang="en-US" sz="2000" b="1">
              <a:solidFill>
                <a:srgbClr val="0000CC"/>
              </a:solidFill>
            </a:endParaRPr>
          </a:p>
          <a:p>
            <a:pPr marL="109220" indent="0">
              <a:buNone/>
            </a:pPr>
            <a:endParaRPr lang="zh-CN" altLang="en-US" sz="2000" b="1">
              <a:solidFill>
                <a:srgbClr val="0000CC"/>
              </a:solidFill>
            </a:endParaRPr>
          </a:p>
          <a:p>
            <a:r>
              <a:rPr lang="en-US" altLang="zh-CN" sz="2000" b="1"/>
              <a:t>1</a:t>
            </a:r>
            <a:r>
              <a:rPr lang="zh-CN" altLang="en-US" sz="2000" b="1"/>
              <a:t>、</a:t>
            </a:r>
            <a:r>
              <a:rPr lang="zh-CN" altLang="en-US" sz="2000" b="1"/>
              <a:t>要求：A4纸写作，手写。</a:t>
            </a:r>
            <a:endParaRPr lang="zh-CN" altLang="en-US" sz="2000" b="1"/>
          </a:p>
          <a:p>
            <a:r>
              <a:rPr lang="en-US" altLang="zh-CN" sz="2000" b="1"/>
              <a:t>2</a:t>
            </a:r>
            <a:r>
              <a:rPr lang="zh-CN" altLang="en-US" sz="2000" b="1"/>
              <a:t>、封皮用指定模板，</a:t>
            </a:r>
            <a:r>
              <a:rPr lang="en-US" altLang="zh-CN" sz="2000" b="1"/>
              <a:t>A4</a:t>
            </a:r>
            <a:r>
              <a:rPr lang="zh-CN" altLang="en-US" sz="2000" b="1"/>
              <a:t>纸。</a:t>
            </a:r>
            <a:endParaRPr lang="zh-CN" altLang="en-US" sz="2000" b="1"/>
          </a:p>
          <a:p>
            <a:r>
              <a:rPr lang="en-US" altLang="zh-CN" sz="2000" b="1"/>
              <a:t>3</a:t>
            </a:r>
            <a:r>
              <a:rPr lang="zh-CN" altLang="en-US" sz="2000" b="1"/>
              <a:t>、先封皮</a:t>
            </a:r>
            <a:r>
              <a:rPr lang="en-US" altLang="zh-CN" sz="2000" b="1"/>
              <a:t>--</a:t>
            </a:r>
            <a:r>
              <a:rPr lang="zh-CN" altLang="en-US" sz="2000" b="1"/>
              <a:t>成长感悟</a:t>
            </a:r>
            <a:r>
              <a:rPr lang="en-US" altLang="zh-CN" sz="2000" b="1"/>
              <a:t>--</a:t>
            </a:r>
            <a:r>
              <a:rPr lang="zh-CN" altLang="en-US" sz="2000" b="1"/>
              <a:t>摘录（心得）。</a:t>
            </a:r>
            <a:endParaRPr lang="zh-CN" altLang="en-US" sz="2000" b="1"/>
          </a:p>
          <a:p>
            <a:r>
              <a:rPr lang="en-US" altLang="zh-CN" sz="2000" b="1"/>
              <a:t>4</a:t>
            </a:r>
            <a:r>
              <a:rPr lang="zh-CN" altLang="en-US" sz="2000" b="1"/>
              <a:t>、时间：第十四周完成</a:t>
            </a:r>
            <a:endParaRPr lang="zh-CN" altLang="en-US" sz="2000" b="1"/>
          </a:p>
          <a:p>
            <a:r>
              <a:rPr lang="en-US" altLang="zh-CN" sz="2000" b="1"/>
              <a:t>5</a:t>
            </a:r>
            <a:r>
              <a:rPr lang="zh-CN" altLang="en-US" sz="2000" b="1"/>
              <a:t>、交给课代表，课代表按学号排序上交。</a:t>
            </a:r>
            <a:endParaRPr lang="zh-CN" altLang="en-US" sz="2000" b="1"/>
          </a:p>
          <a:p>
            <a:endParaRPr lang="zh-CN" altLang="en-US" sz="2000" b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2880" y="137795"/>
            <a:ext cx="8229600" cy="577215"/>
          </a:xfrm>
        </p:spPr>
        <p:txBody>
          <a:bodyPr>
            <a:normAutofit/>
          </a:bodyPr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四、学生上交材料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内容占位符 3" descr="QQ截图2018102419570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100" y="333375"/>
            <a:ext cx="5511800" cy="63881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161290"/>
            <a:ext cx="8301355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00CC"/>
                </a:solidFill>
                <a:sym typeface="+mn-ea"/>
              </a:rPr>
              <a:t>(二)团队项目提交材料：</a:t>
            </a:r>
            <a:endParaRPr lang="zh-CN" altLang="en-US" sz="2800" b="1">
              <a:solidFill>
                <a:srgbClr val="0000CC"/>
              </a:solidFill>
              <a:sym typeface="+mn-ea"/>
            </a:endParaRPr>
          </a:p>
          <a:p>
            <a:endParaRPr lang="zh-CN" altLang="en-US" sz="2800" b="1">
              <a:solidFill>
                <a:srgbClr val="0000CC"/>
              </a:solidFill>
            </a:endParaRPr>
          </a:p>
          <a:p>
            <a:r>
              <a:rPr lang="zh-CN" altLang="en-US" sz="2400" b="1">
                <a:sym typeface="+mn-ea"/>
              </a:rPr>
              <a:t>1、《思想道德修养与法律基础》实践作业实施计划表（见附件一）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实践开始前完成，小组统一确定并填写，每小组一份与实践成果一并上交。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r>
              <a:rPr lang="zh-CN" altLang="en-US" sz="2400" b="1">
                <a:sym typeface="+mn-ea"/>
              </a:rPr>
              <a:t>2、《思修实践阶段进程报告》（见附件二）</a:t>
            </a:r>
            <a:endParaRPr lang="zh-CN" altLang="en-US" sz="2400" b="1"/>
          </a:p>
          <a:p>
            <a:r>
              <a:rPr lang="zh-CN" altLang="en-US" sz="2400" b="1">
                <a:sym typeface="+mn-ea"/>
              </a:rPr>
              <a:t>如实填写实践期间的阶段性进程，在实践期间至少填写两次，与实践报告一起上交。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520" y="600393"/>
            <a:ext cx="8229600" cy="4525962"/>
          </a:xfrm>
        </p:spPr>
        <p:txBody>
          <a:bodyPr/>
          <a:p>
            <a:r>
              <a:rPr lang="zh-CN" altLang="en-US" b="1">
                <a:sym typeface="+mn-ea"/>
              </a:rPr>
              <a:t>3、《思想道德修养与法律基础》课实践调研报告（见附件三）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要求：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lang="zh-CN" altLang="en-US" b="1">
                <a:sym typeface="+mn-ea"/>
              </a:rPr>
              <a:t>必须按照附件三格式完成。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</a:t>
            </a:r>
            <a:r>
              <a:rPr lang="zh-CN" altLang="en-US" b="1">
                <a:sym typeface="+mn-ea"/>
              </a:rPr>
              <a:t>每组同学上交一份纸质稿，字数3000字，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、A4纸写作，可打印。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、时间：第十五周交完。</a:t>
            </a:r>
            <a:endParaRPr lang="zh-CN" altLang="en-US" b="1">
              <a:sym typeface="+mn-ea"/>
            </a:endParaRPr>
          </a:p>
          <a:p>
            <a:pPr marL="109220" indent="0">
              <a:buNone/>
            </a:pPr>
            <a:r>
              <a:rPr lang="en-US" altLang="zh-CN" b="1">
                <a:sym typeface="+mn-ea"/>
              </a:rPr>
              <a:t>  5</a:t>
            </a:r>
            <a:r>
              <a:rPr lang="zh-CN" altLang="en-US" b="1">
                <a:sym typeface="+mn-ea"/>
              </a:rPr>
              <a:t>、交给课代表，课代表制作每组成员名单表（可打印文档）。</a:t>
            </a:r>
            <a:endParaRPr lang="zh-CN" altLang="en-US" b="1"/>
          </a:p>
          <a:p>
            <a:r>
              <a:rPr lang="en-US" altLang="zh-CN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、</a:t>
            </a:r>
            <a:r>
              <a:rPr lang="zh-CN" altLang="en-US" b="1">
                <a:sym typeface="+mn-ea"/>
              </a:rPr>
              <a:t>一起装订（不用胶钉）。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先封皮</a:t>
            </a:r>
            <a:r>
              <a:rPr lang="en-US" altLang="zh-CN" b="1">
                <a:sym typeface="+mn-ea"/>
              </a:rPr>
              <a:t>--</a:t>
            </a:r>
            <a:r>
              <a:rPr lang="zh-CN" altLang="en-US" b="1">
                <a:sym typeface="+mn-ea"/>
              </a:rPr>
              <a:t>附件一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附件二（两份）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附件三</a:t>
            </a:r>
            <a:r>
              <a:rPr lang="zh-CN" altLang="en-US" b="1">
                <a:sym typeface="+mn-ea"/>
              </a:rPr>
              <a:t>调研报告。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4"/>
          <p:cNvSpPr>
            <a:spLocks noGrp="1"/>
          </p:cNvSpPr>
          <p:nvPr>
            <p:ph idx="1"/>
          </p:nvPr>
        </p:nvSpPr>
        <p:spPr>
          <a:xfrm>
            <a:off x="285750" y="577850"/>
            <a:ext cx="8572500" cy="5994400"/>
          </a:xfrm>
          <a:solidFill>
            <a:schemeClr val="bg1">
              <a:alpha val="47842"/>
            </a:schemeClr>
          </a:solidFill>
        </p:spPr>
        <p:txBody>
          <a:bodyPr wrap="square" lIns="91440" tIns="45720" rIns="91440" bIns="45720" anchor="t"/>
          <a:p>
            <a:pPr indent="-255270" eaLnBrk="1" hangingPunct="1"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一、课内实践教学活动的目的和任务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indent="-255270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课内实践教学是“思想道德修养与法律基础”课教学的重要组成部分。课内实践教学的目的是激发学生学习“思想道德修养与法律基础”课的积极性和主动性，加深对社会主义核心价值观的理解，帮助他们树立崇高理想信念和正确世界观、人生观、道德观、法制观，增强爱国主义情感和社会责任感，培养团结协作意识，增强法律意识等，让大学生在实践中升华思想境界。实践教学的任务是引导大学生运用所学基本理论去了解自己、了解大学、了解社会，通过对社会现象进行观察、分析，逐步探索解决现实问题的途径并提高大学生的认识能力、思辨能力和实践能力，在实践中学会做事，学会做人。使他们成为社会主义现代化建设事业的建设者和可靠的接班人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79070"/>
            <a:ext cx="7905750" cy="6541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274320"/>
            <a:ext cx="7003415" cy="6193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4385" y="563245"/>
            <a:ext cx="6703695" cy="62528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题目（宋体三号加粗，居中）</a:t>
            </a:r>
            <a:endParaRPr lang="zh-CN" altLang="en-US"/>
          </a:p>
          <a:p>
            <a:r>
              <a:rPr lang="zh-CN" altLang="en-US"/>
              <a:t>全组姓名：     对应学号：    组长手机号：（四号，居中）</a:t>
            </a:r>
            <a:endParaRPr lang="zh-CN" altLang="en-US"/>
          </a:p>
          <a:p>
            <a:r>
              <a:rPr lang="zh-CN" altLang="en-US"/>
              <a:t>【内容摘要】（顶格，黑体四号，1.5倍行距，段前0.5行）</a:t>
            </a:r>
            <a:endParaRPr lang="zh-CN" altLang="en-US"/>
          </a:p>
          <a:p>
            <a:r>
              <a:rPr lang="zh-CN" altLang="en-US"/>
              <a:t>xxxxxxxxxxxxxxxxxxxxxxx (首行缩进2字符，5号宋体，1.5倍行距)</a:t>
            </a:r>
            <a:endParaRPr lang="zh-CN" altLang="en-US"/>
          </a:p>
          <a:p>
            <a:r>
              <a:rPr lang="zh-CN" altLang="en-US"/>
              <a:t>【关键词】（顶格，黑体四号，1.5倍行距，段前0.5行）</a:t>
            </a:r>
            <a:endParaRPr lang="zh-CN" altLang="en-US"/>
          </a:p>
          <a:p>
            <a:r>
              <a:rPr lang="zh-CN" altLang="en-US"/>
              <a:t>xxx；xxx；xxxx(首行缩进2字符，5号宋体，1.5倍行距)</a:t>
            </a:r>
            <a:endParaRPr lang="zh-CN" altLang="en-US"/>
          </a:p>
          <a:p>
            <a:r>
              <a:rPr lang="zh-CN" altLang="en-US"/>
              <a:t>【正文】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69850"/>
            <a:ext cx="798195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4315" y="367665"/>
            <a:ext cx="8452485" cy="5639435"/>
          </a:xfrm>
        </p:spPr>
        <p:txBody>
          <a:bodyPr/>
          <a:p>
            <a:r>
              <a:rPr lang="zh-CN" altLang="en-US" b="1"/>
              <a:t>四、实践教学实行指导教师负责制。</a:t>
            </a:r>
            <a:endParaRPr lang="zh-CN" altLang="en-US" b="1"/>
          </a:p>
          <a:p>
            <a:r>
              <a:rPr lang="zh-CN" altLang="en-US" b="1"/>
              <a:t>      任课教师为该教学班级社会实践指导教师。教师和学生应该遵循实践教学的规范化要求，严格按照每一个阶段的程序规范完成教学活动。指导教师要参与实践教学的每一个环节，对实践出现中的各种问题进行具体指导，解答学生提出的问题，并进行理论联系实际的教学，保证每次活动收到应有的教学效果。按照教学内容审核、督促及检查，并充分发挥学生的主体作用，充分调动学生参加实践学习的主动性、积极性和创造性。实践教学活动结束时，及时评定成绩、撰写评语。</a:t>
            </a:r>
            <a:endParaRPr lang="zh-CN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0040" y="436880"/>
            <a:ext cx="8366760" cy="5570220"/>
          </a:xfrm>
        </p:spPr>
        <p:txBody>
          <a:bodyPr/>
          <a:p>
            <a:r>
              <a:rPr lang="zh-CN" altLang="en-US" b="1"/>
              <a:t>五、实践教学考核内容与方法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学生的实践成绩考核</a:t>
            </a:r>
            <a:endParaRPr lang="zh-CN" altLang="en-US" b="1"/>
          </a:p>
          <a:p>
            <a:r>
              <a:rPr lang="zh-CN" altLang="en-US" b="1"/>
              <a:t>      实践教学8学时，0.5学分，实践环节考核内容包括学生学习参与的态度、心得体会材料、交流发言、社会调查报告等，实践成绩共计20分：团队项目为10分，个人项目为10分，占本课程总成绩的 20 %。教师如实填报学生成绩评定手册。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2876550"/>
          </a:xfrm>
        </p:spPr>
        <p:txBody>
          <a:bodyPr wrap="square" lIns="91440" tIns="45720" rIns="91440" bIns="45720" anchor="t"/>
          <a:p>
            <a:pPr indent="-255270" eaLnBrk="1" hangingPunct="1">
              <a:lnSpc>
                <a:spcPts val="3500"/>
              </a:lnSpc>
            </a:pPr>
            <a:r>
              <a:rPr sz="2800" b="1" dirty="0">
                <a:latin typeface="黑体" panose="02010609060101010101" pitchFamily="49" charset="-122"/>
              </a:rPr>
              <a:t>《思想道德修养与法律基础》课内实践教学环节总共安排8学时，开展团队（小组）实践活动和个人实践活动形式。</a:t>
            </a:r>
            <a:r>
              <a:rPr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（说明：每位学生需要完成一个团队项目和一个个人项目。）</a:t>
            </a:r>
            <a:endParaRPr sz="28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472517" cy="654032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000" dirty="0">
                <a:solidFill>
                  <a:srgbClr val="0000CC"/>
                </a:solidFill>
                <a:latin typeface="黑体" panose="02010609060101010101" pitchFamily="49" charset="-122"/>
                <a:sym typeface="+mn-ea"/>
              </a:rPr>
              <a:t>三、活动形式、方案和学时安排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525" y="17462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实践课内容安排及要求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57238" y="1181100"/>
          <a:ext cx="7629525" cy="471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755"/>
                <a:gridCol w="2460984"/>
                <a:gridCol w="3318786"/>
              </a:tblGrid>
              <a:tr h="908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个人实践</a:t>
                      </a:r>
                      <a:endParaRPr lang="zh-CN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团队实践</a:t>
                      </a:r>
                      <a:endParaRPr lang="zh-CN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4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学时（8学时）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4学时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4学时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4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分值（20分）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endParaRPr lang="zh-CN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</a:t>
                      </a:r>
                      <a:endParaRPr lang="zh-CN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形式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个人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团队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42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读经典著作，撰写读书笔记与成长感悟等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同心思政、理想人生、家国情怀</a:t>
                      </a: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、道德文明、职场探寻、校园说法</a:t>
                      </a: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8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en-US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第十四周</a:t>
                      </a:r>
                      <a:endParaRPr lang="zh-CN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第十五周</a:t>
                      </a:r>
                      <a:endParaRPr lang="zh-CN" altLang="en-US" sz="23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790" y="264160"/>
            <a:ext cx="8999855" cy="574294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（一）个人项目实践：读经典著作，撰写读书笔记与成长感悟。(4学时)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090A10"/>
                </a:solidFill>
              </a:rPr>
              <a:t>要求：1.学生自行完成；</a:t>
            </a:r>
            <a:endParaRPr lang="zh-CN" altLang="en-US" b="1">
              <a:solidFill>
                <a:srgbClr val="090A10"/>
              </a:solidFill>
            </a:endParaRPr>
          </a:p>
          <a:p>
            <a:r>
              <a:rPr lang="zh-CN" altLang="en-US" b="1">
                <a:solidFill>
                  <a:srgbClr val="090A10"/>
                </a:solidFill>
              </a:rPr>
              <a:t>         2.每周读书摘录或心得。（每篇至少300字，共计10篇，电子版或手写拍照转PDF格式</a:t>
            </a:r>
            <a:endParaRPr lang="zh-CN" altLang="en-US" b="1">
              <a:solidFill>
                <a:srgbClr val="090A10"/>
              </a:solidFill>
            </a:endParaRPr>
          </a:p>
          <a:p>
            <a:r>
              <a:rPr lang="zh-CN" altLang="en-US" b="1">
                <a:solidFill>
                  <a:srgbClr val="090A10"/>
                </a:solidFill>
              </a:rPr>
              <a:t>         3.个人读书成长感悟1篇。字数为1000字。作为个人实践项目报告提交。</a:t>
            </a:r>
            <a:endParaRPr lang="zh-CN" altLang="en-US" b="1">
              <a:solidFill>
                <a:srgbClr val="090A1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阅读书目如下：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0000CC"/>
                </a:solidFill>
              </a:rPr>
              <a:t>1.</a:t>
            </a:r>
            <a:r>
              <a:rPr lang="zh-CN" altLang="en-US" sz="2400" b="1">
                <a:solidFill>
                  <a:srgbClr val="0000CC"/>
                </a:solidFill>
              </a:rPr>
              <a:t>古籍经典：</a:t>
            </a:r>
            <a:r>
              <a:rPr lang="zh-CN" altLang="en-US" sz="2400" b="1"/>
              <a:t>《论语》、《道德经》、《孟子》、《礼记》（五篇：礼运、学记、大学、中庸、儒行）</a:t>
            </a:r>
            <a:endParaRPr lang="zh-CN" altLang="en-US" sz="2400" b="1"/>
          </a:p>
          <a:p>
            <a:r>
              <a:rPr lang="zh-CN" altLang="en-US" sz="2400" b="1"/>
              <a:t>中华古籍：http://guji.artx.cn;https://ctext.org/mengzi/li-lou-ii/zhs)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3035" y="328930"/>
            <a:ext cx="8821420" cy="5678170"/>
          </a:xfrm>
        </p:spPr>
        <p:txBody>
          <a:bodyPr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马克思主义经典著作：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《共产党宣言》（马克思、恩格斯）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资本论》（第一卷）（马克思）第一章第4节“商品的拜物教性质及其秘密”；第四章“货币转化为资本”；第十七章“劳动力的价值或价格转化为工资”；第二十四章“所谓原始积累”；第二十五章“现工殖民理论”。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《1844年经济学哲学手稿》（马克思）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《实践论》《矛盾论》《论持久战》（毛泽东）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（马克思恩格斯毛泽东著作，网络资源：http://marxists.anu.edu.au/chinese/）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经典著作：</a:t>
            </a:r>
            <a:endParaRPr lang="zh-CN" altLang="en-US" sz="2400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《中国文化史导论》（钱穆）、《人生的亲证》（泰戈尔）、《爱的艺术》（费洛姆）、《敬畏生命》（施韦泽）、《伟大的事业》（托马斯∙贝里）、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《习近平的七年知青岁月》。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4315" y="247650"/>
            <a:ext cx="8761095" cy="6342380"/>
          </a:xfrm>
        </p:spPr>
        <p:txBody>
          <a:bodyPr/>
          <a:p>
            <a:pPr marL="10922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（二）团队（小组）实践项目（每个团队5-6人，从下列所给项目中选一个项目完成，每个团队提交实践总结报告一份，字数3000字，同时提交实践活动过程的视频或图片资料。）（4学时）</a:t>
            </a:r>
            <a:endParaRPr lang="zh-CN" altLang="en-US" b="1"/>
          </a:p>
          <a:p>
            <a:r>
              <a:rPr lang="zh-CN" altLang="en-US" sz="2400" b="1">
                <a:solidFill>
                  <a:srgbClr val="0000CC"/>
                </a:solidFill>
              </a:rPr>
              <a:t>模块一：同心思政（大学生讲思政理论课）。（时间为15分钟，题目自拟。）</a:t>
            </a:r>
            <a:endParaRPr lang="zh-CN" altLang="en-US" sz="2400" b="1">
              <a:solidFill>
                <a:srgbClr val="0000CC"/>
              </a:solidFill>
            </a:endParaRPr>
          </a:p>
          <a:p>
            <a:r>
              <a:rPr lang="zh-CN" altLang="en-US" sz="2400" b="1"/>
              <a:t>1.具体内容为思想道德修养与法律基础课程内容的一个小主题，授课时间为15分钟，要求人人参与，组成小组，共同完成。选出主讲人，由主讲人来讲述。活动过程应该有相应的照片、视频资料，体现出团队合作。</a:t>
            </a:r>
            <a:endParaRPr lang="zh-CN" altLang="en-US" sz="2400" b="1"/>
          </a:p>
          <a:p>
            <a:r>
              <a:rPr lang="zh-CN" altLang="en-US" sz="2400" b="1"/>
              <a:t>2．成果形式为实践报告。</a:t>
            </a:r>
            <a:endParaRPr lang="zh-CN" altLang="en-US" sz="2400" b="1"/>
          </a:p>
          <a:p>
            <a:r>
              <a:rPr lang="zh-CN" altLang="en-US" sz="2400" b="1"/>
              <a:t>3．实践报告除按“成果形式”完成外，</a:t>
            </a:r>
            <a:r>
              <a:rPr lang="zh-CN" altLang="en-US" sz="2400" b="1">
                <a:solidFill>
                  <a:srgbClr val="FF0000"/>
                </a:solidFill>
              </a:rPr>
              <a:t>同时附上不少于五张的图片资料</a:t>
            </a:r>
            <a:r>
              <a:rPr lang="zh-CN" altLang="en-US" sz="2400" b="1"/>
              <a:t>，并有视频、</a:t>
            </a:r>
            <a:r>
              <a:rPr lang="en-US" altLang="zh-CN" sz="2400" b="1"/>
              <a:t>PPT</a:t>
            </a:r>
            <a:r>
              <a:rPr lang="zh-CN" altLang="zh-CN" sz="2400" b="1"/>
              <a:t>制作。</a:t>
            </a:r>
            <a:endParaRPr lang="zh-CN" altLang="zh-CN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03542" y="279591"/>
          <a:ext cx="7992745" cy="617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5"/>
                <a:gridCol w="591820"/>
                <a:gridCol w="775335"/>
                <a:gridCol w="1913255"/>
                <a:gridCol w="3042920"/>
                <a:gridCol w="536575"/>
                <a:gridCol w="497205"/>
              </a:tblGrid>
              <a:tr h="33274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讲课题目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班级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章节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题目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分数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评论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第一章第三节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辩证对待人生矛盾</a:t>
                      </a:r>
                      <a:r>
                        <a:rPr lang="en-US" alt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第一章第三节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反对错误的人生观</a:t>
                      </a:r>
                      <a:r>
                        <a:rPr lang="en-US" alt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第二章第一节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理想信念是精神之“钙”</a:t>
                      </a:r>
                      <a:r>
                        <a:rPr lang="en-US" alt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45</a:t>
                      </a: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第二章第三节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为实现中国梦注入青春能量</a:t>
                      </a:r>
                      <a:r>
                        <a:rPr lang="en-US" alt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第三章第一节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实现中国梦必须弘扬中国精神</a:t>
                      </a:r>
                      <a:r>
                        <a:rPr lang="en-US" alt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73</a:t>
                      </a: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第三章第三节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做改革创新的生力军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第四章第三节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积极践行社会主义核心价值观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第五章第二节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传承中华传统美德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第五章第二节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发扬中国革命道德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恪守职业道德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恋爱道德规范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锤炼个人品德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第六章第二节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坚持中国共产党的领导</a:t>
                      </a: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第六章第三节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维护宪法权威</a:t>
                      </a:r>
                      <a:endParaRPr lang="zh-CN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11163" y="31750"/>
            <a:ext cx="8196263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学习新思想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.</a:t>
            </a:r>
            <a:r>
              <a:rPr kumimoji="0" lang="zh-CN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共筑中国梦</a:t>
            </a:r>
            <a:endParaRPr kumimoji="0" lang="zh-CN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75778" name="图片 4" descr="微信图片_201809282112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313" y="1111250"/>
            <a:ext cx="2978150" cy="1868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79" name="图片 5" descr="微信图片_2018092821130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92688" y="1111250"/>
            <a:ext cx="2854325" cy="1901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80" name="图片 7" descr="微信图片_201809282113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03313" y="3530600"/>
            <a:ext cx="2976562" cy="207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5781" name="图片 9" descr="微信图片_201809282113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92688" y="3530600"/>
            <a:ext cx="2773362" cy="207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"/>
          <p:cNvSpPr>
            <a:spLocks noGrp="1"/>
          </p:cNvSpPr>
          <p:nvPr/>
        </p:nvSpPr>
        <p:spPr>
          <a:xfrm flipH="1">
            <a:off x="467984" y="2576816"/>
            <a:ext cx="219075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1" i="0" u="none" kern="120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+mn-ea"/>
              </a:rPr>
              <a:t>赵晗宇同学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 flipH="1">
            <a:off x="8260714" y="2661284"/>
            <a:ext cx="219075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1" i="0" u="none" kern="120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+mn-ea"/>
              </a:rPr>
              <a:t>刘晗琪同学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87b4a77-cbb9-497a-ad0b-f953818ffd3b}"/>
</p:tagLst>
</file>

<file path=ppt/tags/tag2.xml><?xml version="1.0" encoding="utf-8"?>
<p:tagLst xmlns:p="http://schemas.openxmlformats.org/presentationml/2006/main">
  <p:tag name="KSO_WM_UNIT_TABLE_BEAUTIFY" val="smartTable{bdcddbec-2621-4aba-b83a-be5b1002a742}"/>
  <p:tag name="TABLE_ENDDRAG_ORIGIN_RECT" val="629*453"/>
  <p:tag name="TABLE_ENDDRAG_RECT" val="34*30*629*453"/>
</p:tagLst>
</file>

<file path=ppt/tags/tag3.xml><?xml version="1.0" encoding="utf-8"?>
<p:tagLst xmlns:p="http://schemas.openxmlformats.org/presentationml/2006/main">
  <p:tag name="KSO_WM_UNIT_PLACING_PICTURE_USER_VIEWPORT" val="{&quot;height&quot;:2942.5007874015746,&quot;width&quot;:4690}"/>
</p:tagLst>
</file>

<file path=ppt/tags/tag4.xml><?xml version="1.0" encoding="utf-8"?>
<p:tagLst xmlns:p="http://schemas.openxmlformats.org/presentationml/2006/main">
  <p:tag name="KSO_WM_UNIT_PLACING_PICTURE_USER_VIEWPORT" val="{&quot;height&quot;:2995,&quot;width&quot;:4495}"/>
</p:tagLst>
</file>

<file path=ppt/tags/tag5.xml><?xml version="1.0" encoding="utf-8"?>
<p:tagLst xmlns:p="http://schemas.openxmlformats.org/presentationml/2006/main">
  <p:tag name="KSO_WM_UNIT_PLACING_PICTURE_USER_VIEWPORT" val="{&quot;height&quot;:3270,&quot;width&quot;:4687.499212598425}"/>
</p:tagLst>
</file>

<file path=ppt/tags/tag6.xml><?xml version="1.0" encoding="utf-8"?>
<p:tagLst xmlns:p="http://schemas.openxmlformats.org/presentationml/2006/main">
  <p:tag name="KSO_WM_UNIT_PLACING_PICTURE_USER_VIEWPORT" val="{&quot;height&quot;:3270,&quot;width&quot;:4367.499212598425}"/>
</p:tagLst>
</file>

<file path=ppt/tags/tag7.xml><?xml version="1.0" encoding="utf-8"?>
<p:tagLst xmlns:p="http://schemas.openxmlformats.org/presentationml/2006/main">
  <p:tag name="KSO_WM_DOC_GUID" val="{90877f5e-fec5-4428-b805-e86ff3d6945a}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4313</Words>
  <Application>WPS 演示</Application>
  <PresentationFormat>全屏显示(4:3)</PresentationFormat>
  <Paragraphs>319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Lucida Sans Unicode</vt:lpstr>
      <vt:lpstr>黑体</vt:lpstr>
      <vt:lpstr>Wingdings 3</vt:lpstr>
      <vt:lpstr>Verdana</vt:lpstr>
      <vt:lpstr>Wingdings 2</vt:lpstr>
      <vt:lpstr>Wingdings 2</vt:lpstr>
      <vt:lpstr>微软雅黑</vt:lpstr>
      <vt:lpstr>华文新魏</vt:lpstr>
      <vt:lpstr>Arial Unicode MS</vt:lpstr>
      <vt:lpstr>Calibri</vt:lpstr>
      <vt:lpstr>自定义设计方案</vt:lpstr>
      <vt:lpstr>1_自定义设计方案</vt:lpstr>
      <vt:lpstr>2_自定义设计方案</vt:lpstr>
      <vt:lpstr>3_自定义设计方案</vt:lpstr>
      <vt:lpstr>聚合</vt:lpstr>
      <vt:lpstr>“思想道德修养与法律基础”课内实践 （8学时）</vt:lpstr>
      <vt:lpstr>PowerPoint 演示文稿</vt:lpstr>
      <vt:lpstr>三、活动形式、方案和学时安排</vt:lpstr>
      <vt:lpstr>实践课内容安排及要求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百年辉煌路·奋斗正当时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四、学生上交材料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94</cp:revision>
  <dcterms:created xsi:type="dcterms:W3CDTF">2014-09-24T11:03:00Z</dcterms:created>
  <dcterms:modified xsi:type="dcterms:W3CDTF">2021-10-16T12:48:39Z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F54537C07B3D412F938D73AC91D112C5</vt:lpwstr>
  </property>
</Properties>
</file>