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325" r:id="rId3"/>
    <p:sldId id="344" r:id="rId4"/>
    <p:sldId id="345" r:id="rId5"/>
    <p:sldId id="346" r:id="rId6"/>
    <p:sldId id="347" r:id="rId7"/>
    <p:sldId id="348" r:id="rId8"/>
    <p:sldId id="349" r:id="rId9"/>
    <p:sldId id="350" r:id="rId10"/>
    <p:sldId id="353" r:id="rId11"/>
    <p:sldId id="351" r:id="rId12"/>
    <p:sldId id="352"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冯 浩哲" initials="冯" lastIdx="1" clrIdx="0">
    <p:extLst>
      <p:ext uri="{19B8F6BF-5375-455C-9EA6-DF929625EA0E}">
        <p15:presenceInfo xmlns:p15="http://schemas.microsoft.com/office/powerpoint/2012/main" userId="613ae5896f78ab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C6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633" autoAdjust="0"/>
  </p:normalViewPr>
  <p:slideViewPr>
    <p:cSldViewPr snapToGrid="0">
      <p:cViewPr varScale="1">
        <p:scale>
          <a:sx n="39" d="100"/>
          <a:sy n="39" d="100"/>
        </p:scale>
        <p:origin x="2244"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4" name="Shape 174"/>
          <p:cNvSpPr>
            <a:spLocks noGrp="1" noRot="1" noChangeAspect="1"/>
          </p:cNvSpPr>
          <p:nvPr>
            <p:ph type="sldImg"/>
          </p:nvPr>
        </p:nvSpPr>
        <p:spPr>
          <a:xfrm>
            <a:off x="1143000" y="685800"/>
            <a:ext cx="4572000" cy="3429000"/>
          </a:xfrm>
          <a:prstGeom prst="rect">
            <a:avLst/>
          </a:prstGeom>
        </p:spPr>
        <p:txBody>
          <a:bodyPr/>
          <a:lstStyle/>
          <a:p>
            <a:endParaRPr/>
          </a:p>
        </p:txBody>
      </p:sp>
      <p:sp>
        <p:nvSpPr>
          <p:cNvPr id="175" name="Shape 17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4659492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eb.stanford.edu/~hastie/ElemStatLear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7220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r>
              <a:rPr lang="zh-CN" altLang="en-US" sz="2200" b="0" i="0" dirty="0">
                <a:effectLst/>
                <a:latin typeface="Helvetica Neue"/>
                <a:sym typeface="Helvetica Neue"/>
              </a:rPr>
              <a:t>深度生成模型</a:t>
            </a:r>
            <a:r>
              <a:rPr lang="en-US" altLang="zh-CN" sz="2200" b="0" i="0" dirty="0">
                <a:effectLst/>
                <a:latin typeface="Helvetica Neue"/>
                <a:sym typeface="Helvetica Neue"/>
              </a:rPr>
              <a:t>——</a:t>
            </a:r>
            <a:r>
              <a:rPr lang="zh-CN" altLang="en-US" sz="2200" b="0" i="0" dirty="0">
                <a:effectLst/>
                <a:latin typeface="Helvetica Neue"/>
                <a:sym typeface="Helvetica Neue"/>
              </a:rPr>
              <a:t>图像生成，漫画自动上色，文物修复，老电影高清重制，艺术创作。</a:t>
            </a:r>
            <a:endParaRPr lang="en-US" altLang="zh-CN" sz="2200" b="0" i="0" dirty="0">
              <a:effectLst/>
              <a:latin typeface="Helvetica Neue"/>
              <a:sym typeface="Helvetica Neue"/>
            </a:endParaRPr>
          </a:p>
          <a:p>
            <a:endParaRPr lang="en-US" altLang="zh-CN" sz="2200" b="0" i="0" dirty="0">
              <a:effectLst/>
              <a:latin typeface="Helvetica Neue"/>
              <a:sym typeface="Helvetica Neue"/>
            </a:endParaRPr>
          </a:p>
          <a:p>
            <a:r>
              <a:rPr lang="zh-CN" altLang="en-US" sz="2200" b="0" i="0" dirty="0">
                <a:effectLst/>
                <a:latin typeface="Helvetica Neue"/>
                <a:sym typeface="Helvetica Neue"/>
              </a:rPr>
              <a:t>我们的工作，对深度生成模型所得到的隐变量进行语义分析，提出了更好的深度变分训练策略。</a:t>
            </a:r>
            <a:endParaRPr lang="en-US" altLang="zh-CN" sz="2200" b="0" i="0" dirty="0">
              <a:effectLst/>
              <a:latin typeface="Helvetica Neue"/>
              <a:sym typeface="Helvetica Neue"/>
            </a:endParaRPr>
          </a:p>
        </p:txBody>
      </p:sp>
    </p:spTree>
    <p:extLst>
      <p:ext uri="{BB962C8B-B14F-4D97-AF65-F5344CB8AC3E}">
        <p14:creationId xmlns:p14="http://schemas.microsoft.com/office/powerpoint/2010/main" val="1137866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endParaRPr lang="en-US" altLang="zh-CN" sz="2200" b="0" i="0" dirty="0">
              <a:effectLst/>
              <a:latin typeface="Helvetica Neue"/>
              <a:sym typeface="Helvetica Neue"/>
            </a:endParaRPr>
          </a:p>
        </p:txBody>
      </p:sp>
    </p:spTree>
    <p:extLst>
      <p:ext uri="{BB962C8B-B14F-4D97-AF65-F5344CB8AC3E}">
        <p14:creationId xmlns:p14="http://schemas.microsoft.com/office/powerpoint/2010/main" val="1673387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endParaRPr lang="en-US" altLang="zh-CN" sz="2200" b="0" i="0" dirty="0">
              <a:effectLst/>
              <a:latin typeface="Helvetica Neue"/>
              <a:sym typeface="Helvetica Neue"/>
            </a:endParaRPr>
          </a:p>
        </p:txBody>
      </p:sp>
    </p:spTree>
    <p:extLst>
      <p:ext uri="{BB962C8B-B14F-4D97-AF65-F5344CB8AC3E}">
        <p14:creationId xmlns:p14="http://schemas.microsoft.com/office/powerpoint/2010/main" val="5522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r>
              <a:rPr lang="en-US" altLang="zh-CN" sz="2200" b="0" i="0" dirty="0">
                <a:effectLst/>
                <a:latin typeface="Helvetica Neue"/>
                <a:ea typeface="Helvetica Neue"/>
                <a:cs typeface="Helvetica Neue"/>
                <a:sym typeface="Helvetica Neue"/>
              </a:rPr>
              <a:t>2011</a:t>
            </a:r>
            <a:r>
              <a:rPr lang="zh-CN" altLang="en-US" sz="2200" b="0" i="0" dirty="0">
                <a:effectLst/>
                <a:latin typeface="Helvetica Neue"/>
                <a:ea typeface="Helvetica Neue"/>
                <a:cs typeface="Helvetica Neue"/>
                <a:sym typeface="Helvetica Neue"/>
              </a:rPr>
              <a:t>年诺贝尔经济学奖获得者</a:t>
            </a:r>
            <a:r>
              <a:rPr lang="en-US" altLang="zh-CN" sz="2200" b="0" i="1" dirty="0">
                <a:effectLst/>
                <a:latin typeface="Helvetica Neue"/>
                <a:ea typeface="Helvetica Neue"/>
                <a:cs typeface="Helvetica Neue"/>
                <a:sym typeface="Helvetica Neue"/>
              </a:rPr>
              <a:t>Thomas J. Sargent </a:t>
            </a:r>
            <a:r>
              <a:rPr lang="zh-CN" altLang="en-US" sz="2200" b="0" i="0" dirty="0">
                <a:effectLst/>
                <a:latin typeface="Helvetica Neue"/>
                <a:ea typeface="Helvetica Neue"/>
                <a:cs typeface="Helvetica Neue"/>
                <a:sym typeface="Helvetica Neue"/>
              </a:rPr>
              <a:t>在世界科技创新论坛上表示，人工智能其实就是统计学，只不过用了一个很华丽的辞藻，其实就是统计学。自</a:t>
            </a:r>
            <a:r>
              <a:rPr lang="en-US" altLang="zh-CN" sz="2200" b="0" i="0" dirty="0">
                <a:effectLst/>
                <a:latin typeface="Helvetica Neue"/>
                <a:ea typeface="Helvetica Neue"/>
                <a:cs typeface="Helvetica Neue"/>
                <a:sym typeface="Helvetica Neue"/>
              </a:rPr>
              <a:t>2014</a:t>
            </a:r>
            <a:r>
              <a:rPr lang="zh-CN" altLang="en-US" sz="2200" b="0" i="0" dirty="0">
                <a:effectLst/>
                <a:latin typeface="Helvetica Neue"/>
                <a:ea typeface="Helvetica Neue"/>
                <a:cs typeface="Helvetica Neue"/>
                <a:sym typeface="Helvetica Neue"/>
              </a:rPr>
              <a:t>年来，以深度学习为代表的机器学习技术几乎成为了</a:t>
            </a:r>
            <a:r>
              <a:rPr lang="en-US" altLang="zh-CN" sz="2200" b="0" i="1" dirty="0">
                <a:effectLst/>
                <a:latin typeface="Helvetica Neue"/>
                <a:ea typeface="Helvetica Neue"/>
                <a:cs typeface="Helvetica Neue"/>
                <a:sym typeface="Helvetica Neue"/>
              </a:rPr>
              <a:t>AI</a:t>
            </a:r>
            <a:r>
              <a:rPr lang="zh-CN" altLang="en-US" sz="2200" b="0" i="0" dirty="0">
                <a:effectLst/>
                <a:latin typeface="Helvetica Neue"/>
                <a:ea typeface="Helvetica Neue"/>
                <a:cs typeface="Helvetica Neue"/>
                <a:sym typeface="Helvetica Neue"/>
              </a:rPr>
              <a:t>的代名词，而起源于</a:t>
            </a:r>
            <a:r>
              <a:rPr lang="zh-CN" altLang="en-US" sz="2200" b="0" i="0" u="none" strike="noStrike" dirty="0">
                <a:effectLst/>
                <a:latin typeface="Helvetica Neue"/>
                <a:ea typeface="Helvetica Neue"/>
                <a:cs typeface="Helvetica Neue"/>
                <a:sym typeface="Helvetica Neue"/>
                <a:hlinkClick r:id="rId3"/>
              </a:rPr>
              <a:t>统计学习方法</a:t>
            </a:r>
            <a:r>
              <a:rPr lang="zh-CN" altLang="en-US" sz="2200" b="0" i="0" dirty="0">
                <a:effectLst/>
                <a:latin typeface="Helvetica Neue"/>
                <a:ea typeface="Helvetica Neue"/>
                <a:cs typeface="Helvetica Neue"/>
                <a:sym typeface="Helvetica Neue"/>
              </a:rPr>
              <a:t>的机器学习流派则可以看作是弱化了分布假设的应用统计学。</a:t>
            </a:r>
          </a:p>
          <a:p>
            <a:endParaRPr lang="en-US" altLang="zh-CN" sz="2200" b="0" i="0" dirty="0">
              <a:effectLst/>
              <a:latin typeface="Helvetica Neue"/>
              <a:ea typeface="Helvetica Neue"/>
              <a:cs typeface="Helvetica Neue"/>
              <a:sym typeface="Helvetica Neue"/>
            </a:endParaRPr>
          </a:p>
          <a:p>
            <a:r>
              <a:rPr lang="zh-CN" altLang="en-US" sz="2200" b="0" i="0" dirty="0">
                <a:effectLst/>
                <a:latin typeface="Helvetica Neue"/>
                <a:ea typeface="Helvetica Neue"/>
                <a:cs typeface="Helvetica Neue"/>
                <a:sym typeface="Helvetica Neue"/>
              </a:rPr>
              <a:t>在本次展示中，我们从最基本的线性回归出发，对统计学，机器学习与深度学习的历史进行简单的介绍，旨在对整个</a:t>
            </a:r>
            <a:r>
              <a:rPr lang="en-US" altLang="zh-CN" sz="2200" b="0" i="1" dirty="0">
                <a:effectLst/>
                <a:latin typeface="Helvetica Neue"/>
                <a:ea typeface="Helvetica Neue"/>
                <a:cs typeface="Helvetica Neue"/>
                <a:sym typeface="Helvetica Neue"/>
              </a:rPr>
              <a:t>AI</a:t>
            </a:r>
            <a:r>
              <a:rPr lang="zh-CN" altLang="en-US" sz="2200" b="0" i="0" dirty="0">
                <a:effectLst/>
                <a:latin typeface="Helvetica Neue"/>
                <a:ea typeface="Helvetica Neue"/>
                <a:cs typeface="Helvetica Neue"/>
                <a:sym typeface="Helvetica Neue"/>
              </a:rPr>
              <a:t>领域形成一种简要的科普。</a:t>
            </a:r>
          </a:p>
          <a:p>
            <a:endParaRPr lang="en-US" altLang="zh-CN" dirty="0"/>
          </a:p>
        </p:txBody>
      </p:sp>
    </p:spTree>
    <p:extLst>
      <p:ext uri="{BB962C8B-B14F-4D97-AF65-F5344CB8AC3E}">
        <p14:creationId xmlns:p14="http://schemas.microsoft.com/office/powerpoint/2010/main" val="1107064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r>
              <a:rPr lang="zh-CN" altLang="en-US" sz="2200" b="0" i="0" dirty="0">
                <a:effectLst/>
                <a:latin typeface="Helvetica Neue"/>
                <a:ea typeface="Helvetica Neue"/>
                <a:cs typeface="Helvetica Neue"/>
                <a:sym typeface="Helvetica Neue"/>
              </a:rPr>
              <a:t>统计学有两个主流派别，一个是数据模型</a:t>
            </a:r>
            <a:r>
              <a:rPr lang="en-US" altLang="zh-CN" sz="2200" b="0" i="0" dirty="0">
                <a:effectLst/>
                <a:latin typeface="Helvetica Neue"/>
                <a:ea typeface="Helvetica Neue"/>
                <a:cs typeface="Helvetica Neue"/>
                <a:sym typeface="Helvetica Neue"/>
              </a:rPr>
              <a:t>(data model)</a:t>
            </a:r>
            <a:r>
              <a:rPr lang="zh-CN" altLang="en-US" sz="2200" b="0" i="0" dirty="0">
                <a:effectLst/>
                <a:latin typeface="Helvetica Neue"/>
                <a:ea typeface="Helvetica Neue"/>
                <a:cs typeface="Helvetica Neue"/>
                <a:sym typeface="Helvetica Neue"/>
              </a:rPr>
              <a:t>，而另外一个则是机器学习模型</a:t>
            </a:r>
            <a:r>
              <a:rPr lang="en-US" altLang="zh-CN" sz="2200" b="0" i="0" dirty="0">
                <a:effectLst/>
                <a:latin typeface="Helvetica Neue"/>
                <a:ea typeface="Helvetica Neue"/>
                <a:cs typeface="Helvetica Neue"/>
                <a:sym typeface="Helvetica Neue"/>
              </a:rPr>
              <a:t>(algorithm model)</a:t>
            </a:r>
            <a:r>
              <a:rPr lang="zh-CN" altLang="en-US" sz="2200" b="0" i="0" dirty="0">
                <a:effectLst/>
                <a:latin typeface="Helvetica Neue"/>
                <a:ea typeface="Helvetica Neue"/>
                <a:cs typeface="Helvetica Neue"/>
                <a:sym typeface="Helvetica Neue"/>
              </a:rPr>
              <a:t>。数据模型对采样数据的分布做出假设</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通常是正态性假设</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，用线性回归来对目标做出预测，用假设检验方法对模型参数进行检验。最后对数据进行参数建模，根据模型给出结论，走上人生巅峰。</a:t>
            </a:r>
            <a:endParaRPr lang="en-US" altLang="zh-CN" sz="2200" b="0" i="0" dirty="0">
              <a:effectLst/>
              <a:latin typeface="Helvetica Neue"/>
              <a:ea typeface="Helvetica Neue"/>
              <a:cs typeface="Helvetica Neue"/>
              <a:sym typeface="Helvetica Neue"/>
            </a:endParaRPr>
          </a:p>
          <a:p>
            <a:endParaRPr lang="en-US" altLang="zh-CN" sz="2200" b="0" i="0" dirty="0">
              <a:effectLst/>
              <a:latin typeface="Helvetica Neue"/>
              <a:sym typeface="Helvetica Neue"/>
            </a:endParaRPr>
          </a:p>
          <a:p>
            <a:r>
              <a:rPr lang="zh-CN" altLang="en-US" sz="2200" b="0" i="0" dirty="0">
                <a:effectLst/>
                <a:latin typeface="Helvetica Neue"/>
                <a:ea typeface="Helvetica Neue"/>
                <a:cs typeface="Helvetica Neue"/>
                <a:sym typeface="Helvetica Neue"/>
              </a:rPr>
              <a:t>按常规步骤，我们采用最小二乘估计对参数进行估计，然后依据假设对系数进行显著性水平检验，最后对残差进行正态性检验。如果残差的正态性检验通过了</a:t>
            </a:r>
            <a:r>
              <a:rPr lang="en-US" altLang="zh-CN" sz="2200" b="0" i="0" u="none" strike="noStrike" dirty="0">
                <a:effectLst/>
                <a:latin typeface="Helvetica Neue"/>
                <a:ea typeface="Helvetica Neue"/>
                <a:cs typeface="Helvetica Neue"/>
                <a:sym typeface="Helvetica Neue"/>
              </a:rPr>
              <a:t>5%</a:t>
            </a:r>
            <a:r>
              <a:rPr lang="zh-CN" altLang="en-US" sz="2200" b="0" i="0" dirty="0">
                <a:effectLst/>
                <a:latin typeface="Helvetica Neue"/>
                <a:ea typeface="Helvetica Neue"/>
                <a:cs typeface="Helvetica Neue"/>
                <a:sym typeface="Helvetica Neue"/>
              </a:rPr>
              <a:t>的置信度水平假设，那么模型就符合</a:t>
            </a:r>
            <a:r>
              <a:rPr lang="en-US" altLang="zh-CN" sz="2200" b="0" i="1" dirty="0">
                <a:effectLst/>
                <a:latin typeface="Helvetica Neue"/>
                <a:ea typeface="Helvetica Neue"/>
                <a:cs typeface="Helvetica Neue"/>
                <a:sym typeface="Helvetica Neue"/>
              </a:rPr>
              <a:t>Gauss-Markov</a:t>
            </a:r>
            <a:r>
              <a:rPr lang="zh-CN" altLang="en-US" sz="2200" b="0" i="0" dirty="0">
                <a:effectLst/>
                <a:latin typeface="Helvetica Neue"/>
                <a:ea typeface="Helvetica Neue"/>
                <a:cs typeface="Helvetica Neue"/>
                <a:sym typeface="Helvetica Neue"/>
              </a:rPr>
              <a:t>假设，模型关系在统计学意义上成立。</a:t>
            </a:r>
            <a:endParaRPr lang="en-US" altLang="zh-CN" sz="2200" b="0" i="0" dirty="0">
              <a:effectLst/>
              <a:latin typeface="Helvetica Neue"/>
              <a:ea typeface="Helvetica Neue"/>
              <a:cs typeface="Helvetica Neue"/>
              <a:sym typeface="Helvetica Neue"/>
            </a:endParaRPr>
          </a:p>
          <a:p>
            <a:endParaRPr lang="en-US" altLang="zh-CN" sz="2200" b="0" i="0" dirty="0">
              <a:effectLst/>
              <a:latin typeface="Helvetica Neue"/>
              <a:sym typeface="Helvetica Neue"/>
            </a:endParaRPr>
          </a:p>
          <a:p>
            <a:r>
              <a:rPr lang="zh-CN" altLang="en-US" sz="2200" b="0" i="0" dirty="0">
                <a:effectLst/>
                <a:latin typeface="Helvetica Neue"/>
                <a:ea typeface="Helvetica Neue"/>
                <a:cs typeface="Helvetica Neue"/>
                <a:sym typeface="Helvetica Neue"/>
              </a:rPr>
              <a:t>但是这种做法有一个致命的缺陷，就是残差检验只是对残差项的分布进行检验，但是无法检验我们的数据</a:t>
            </a:r>
            <a:r>
              <a:rPr lang="zh-CN" altLang="en-US" sz="2200" b="1" i="0" dirty="0">
                <a:effectLst/>
                <a:latin typeface="Helvetica Neue"/>
                <a:ea typeface="Helvetica Neue"/>
                <a:cs typeface="Helvetica Neue"/>
                <a:sym typeface="Helvetica Neue"/>
              </a:rPr>
              <a:t>到底是不是线性模型所生成的</a:t>
            </a:r>
            <a:r>
              <a:rPr lang="zh-CN" altLang="en-US" sz="2200" b="0" i="0" dirty="0">
                <a:effectLst/>
                <a:latin typeface="Helvetica Neue"/>
                <a:ea typeface="Helvetica Neue"/>
                <a:cs typeface="Helvetica Neue"/>
                <a:sym typeface="Helvetica Neue"/>
              </a:rPr>
              <a:t>。对于残差分析而言，</a:t>
            </a:r>
            <a:r>
              <a:rPr lang="en-US" altLang="zh-CN" sz="2200" b="0" i="1" dirty="0">
                <a:effectLst/>
                <a:latin typeface="Helvetica Neue"/>
                <a:ea typeface="Helvetica Neue"/>
                <a:cs typeface="Helvetica Neue"/>
                <a:sym typeface="Helvetica Neue"/>
              </a:rPr>
              <a:t>William Cleveland</a:t>
            </a:r>
            <a:r>
              <a:rPr lang="zh-CN" altLang="en-US" sz="2200" b="0" i="0" dirty="0">
                <a:effectLst/>
                <a:latin typeface="Helvetica Neue"/>
                <a:ea typeface="Helvetica Neue"/>
                <a:cs typeface="Helvetica Neue"/>
                <a:sym typeface="Helvetica Neue"/>
              </a:rPr>
              <a:t>，残差分析的发明人之一，承认超过四维的数据，残差分析并不能测试出其真正的拟合程度，好的残差图也并不能说明数据和模型非常匹配。</a:t>
            </a:r>
            <a:endParaRPr lang="en-US" altLang="zh-CN" sz="2200" b="0" i="0" dirty="0">
              <a:effectLst/>
              <a:latin typeface="Helvetica Neue"/>
              <a:ea typeface="Helvetica Neue"/>
              <a:cs typeface="Helvetica Neue"/>
              <a:sym typeface="Helvetica Neue"/>
            </a:endParaRPr>
          </a:p>
          <a:p>
            <a:endParaRPr lang="en-US" altLang="zh-CN" sz="2200" b="0" i="0" dirty="0">
              <a:effectLst/>
              <a:latin typeface="Helvetica Neue"/>
              <a:ea typeface="Helvetica Neue"/>
              <a:cs typeface="Helvetica Neue"/>
              <a:sym typeface="Helvetica Neue"/>
            </a:endParaRPr>
          </a:p>
          <a:p>
            <a:pPr marL="0" marR="0" lvl="0" indent="0" defTabSz="457200" eaLnBrk="1" fontAlgn="auto" latinLnBrk="0" hangingPunct="1">
              <a:lnSpc>
                <a:spcPct val="117999"/>
              </a:lnSpc>
              <a:spcBef>
                <a:spcPts val="0"/>
              </a:spcBef>
              <a:spcAft>
                <a:spcPts val="0"/>
              </a:spcAft>
              <a:buClrTx/>
              <a:buSzTx/>
              <a:buFontTx/>
              <a:buNone/>
              <a:tabLst/>
              <a:defRPr/>
            </a:pPr>
            <a:r>
              <a:rPr lang="zh-CN" altLang="en-US" sz="2200" b="0" i="0" dirty="0">
                <a:effectLst/>
                <a:latin typeface="Helvetica Neue"/>
                <a:ea typeface="Helvetica Neue"/>
                <a:cs typeface="Helvetica Neue"/>
                <a:sym typeface="Helvetica Neue"/>
              </a:rPr>
              <a:t>那么，我们可以看到，残差分析它不讲武德，来骗，来偷袭我这个上了年纪的线性模型。这好吗？这不好。如何解决这种问题呢？在金融领域有一个很神奇的现象，就是我们在对股票走势进行建模的时候，往往这些模型对于历史数据的拟合会很好，但是一到实盘就亏到爆炸。这给了我们一个启发，即如果我们所做的模型仅仅只是能对过去的知识进行解释，也许这个模型并没有任何的意义。这里我们改编马克思的话，“</a:t>
            </a:r>
            <a:r>
              <a:rPr lang="zh-CN" altLang="en-US" sz="2200" b="1" i="0" dirty="0">
                <a:effectLst/>
                <a:latin typeface="Helvetica Neue"/>
                <a:ea typeface="Helvetica Neue"/>
                <a:cs typeface="Helvetica Neue"/>
                <a:sym typeface="Helvetica Neue"/>
              </a:rPr>
              <a:t>线性模型只是用不同的方式解释世界，而问题在于改变世界”</a:t>
            </a:r>
            <a:endParaRPr lang="en-US" altLang="zh-CN" sz="2200" b="0" i="0" dirty="0">
              <a:effectLst/>
              <a:latin typeface="Helvetica Neue"/>
              <a:ea typeface="Helvetica Neue"/>
              <a:cs typeface="Helvetica Neue"/>
              <a:sym typeface="Helvetica Neue"/>
            </a:endParaRPr>
          </a:p>
          <a:p>
            <a:endParaRPr lang="en-US" altLang="zh-CN" sz="2200" b="0" i="0" dirty="0">
              <a:effectLst/>
              <a:latin typeface="Helvetica Neue"/>
              <a:sym typeface="Helvetica Neue"/>
            </a:endParaRPr>
          </a:p>
          <a:p>
            <a:endParaRPr dirty="0"/>
          </a:p>
        </p:txBody>
      </p:sp>
    </p:spTree>
    <p:extLst>
      <p:ext uri="{BB962C8B-B14F-4D97-AF65-F5344CB8AC3E}">
        <p14:creationId xmlns:p14="http://schemas.microsoft.com/office/powerpoint/2010/main" val="2555419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endParaRPr lang="en-US" altLang="zh-CN" sz="2200" b="0" i="0" dirty="0">
              <a:effectLst/>
              <a:latin typeface="Helvetica Neue"/>
              <a:sym typeface="Helvetica Neue"/>
            </a:endParaRPr>
          </a:p>
          <a:p>
            <a:r>
              <a:rPr lang="zh-CN" altLang="en-US" sz="2200" b="0" i="0" dirty="0">
                <a:effectLst/>
                <a:latin typeface="Helvetica Neue"/>
                <a:ea typeface="Helvetica Neue"/>
                <a:cs typeface="Helvetica Neue"/>
                <a:sym typeface="Helvetica Neue"/>
              </a:rPr>
              <a:t>让我们忘记一切假设检验的知识，把注意力集中于模型的预测准确性上，这种新的目标叫做交叉验证方法，它通过构造训练集</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测试集来对模型进行检验。具体来说，我们用模型对训练集预测与训练集标签的差异作为损失，而模型在训练中通过参数迭代来减少损失，同时模型的表现能力通过对测试集的预测与真值的残差来进行评估。这种模型的特点就是彻底放弃了对于数据的假设</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包括对数据分布，生成情况的假设</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，同时放弃了对预测精度的评估</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也就是不做置信区间估计</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，一切以准确率为主。</a:t>
            </a:r>
            <a:endParaRPr lang="en-US" altLang="zh-CN" sz="2200" b="0" i="0" dirty="0">
              <a:effectLst/>
              <a:latin typeface="Helvetica Neue"/>
              <a:ea typeface="Helvetica Neue"/>
              <a:cs typeface="Helvetica Neue"/>
              <a:sym typeface="Helvetica Neue"/>
            </a:endParaRPr>
          </a:p>
          <a:p>
            <a:endParaRPr lang="en-US" altLang="zh-CN" sz="2200" b="0" i="0" dirty="0">
              <a:effectLst/>
              <a:latin typeface="Helvetica Neue"/>
              <a:ea typeface="Helvetica Neue"/>
              <a:cs typeface="Helvetica Neue"/>
              <a:sym typeface="Helvetica Neue"/>
            </a:endParaRPr>
          </a:p>
          <a:p>
            <a:r>
              <a:rPr lang="zh-CN" altLang="en-US" sz="2200" b="0" i="0" dirty="0">
                <a:effectLst/>
                <a:latin typeface="Helvetica Neue"/>
                <a:ea typeface="Helvetica Neue"/>
                <a:cs typeface="Helvetica Neue"/>
                <a:sym typeface="Helvetica Neue"/>
              </a:rPr>
              <a:t>在此基础上，统计学在数据模型的基础上又多了一个分支，即我们所讨论的算法模型</a:t>
            </a:r>
            <a:r>
              <a:rPr lang="en-US" altLang="zh-CN" sz="2200" b="0" i="0" dirty="0">
                <a:effectLst/>
                <a:latin typeface="Helvetica Neue"/>
                <a:ea typeface="Helvetica Neue"/>
                <a:cs typeface="Helvetica Neue"/>
                <a:sym typeface="Helvetica Neue"/>
              </a:rPr>
              <a:t>(Algorithm Model)</a:t>
            </a:r>
            <a:r>
              <a:rPr lang="zh-CN" altLang="en-US" sz="2200" b="0" i="0" dirty="0">
                <a:effectLst/>
                <a:latin typeface="Helvetica Neue"/>
                <a:ea typeface="Helvetica Neue"/>
                <a:cs typeface="Helvetica Neue"/>
                <a:sym typeface="Helvetica Neue"/>
              </a:rPr>
              <a:t>。这个模型主要手段是用尽量大的模型容量去拟合现有数据，典型代表为决策树，随机森林，随机条件场，以及最近的技术突破</a:t>
            </a:r>
            <a:r>
              <a:rPr lang="en-US" altLang="zh-CN" sz="2200" b="0" i="0" dirty="0">
                <a:effectLst/>
                <a:latin typeface="Helvetica Neue"/>
                <a:ea typeface="Helvetica Neue"/>
                <a:cs typeface="Helvetica Neue"/>
                <a:sym typeface="Helvetica Neue"/>
              </a:rPr>
              <a:t>——</a:t>
            </a:r>
            <a:r>
              <a:rPr lang="zh-CN" altLang="en-US" sz="2200" b="1" i="0" dirty="0">
                <a:effectLst/>
                <a:latin typeface="Helvetica Neue"/>
                <a:ea typeface="Helvetica Neue"/>
                <a:cs typeface="Helvetica Neue"/>
                <a:sym typeface="Helvetica Neue"/>
              </a:rPr>
              <a:t>深度学习算法</a:t>
            </a:r>
            <a:r>
              <a:rPr lang="zh-CN" altLang="en-US" sz="2200" b="0" i="0" dirty="0">
                <a:effectLst/>
                <a:latin typeface="Helvetica Neue"/>
                <a:ea typeface="Helvetica Neue"/>
                <a:cs typeface="Helvetica Neue"/>
                <a:sym typeface="Helvetica Neue"/>
              </a:rPr>
              <a:t>。在这个阶段，模型的主要目的在于预测的准确度而不是预测的精度，这种模型的特点就是彻底放弃了对于数据的假设</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包括对数据分布，生成情况的假设</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，同时放弃了对预测精度的评估</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也就是不做置信区间估计</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，一切以准确率为主。</a:t>
            </a:r>
            <a:endParaRPr dirty="0"/>
          </a:p>
        </p:txBody>
      </p:sp>
    </p:spTree>
    <p:extLst>
      <p:ext uri="{BB962C8B-B14F-4D97-AF65-F5344CB8AC3E}">
        <p14:creationId xmlns:p14="http://schemas.microsoft.com/office/powerpoint/2010/main" val="4203630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r>
              <a:rPr lang="zh-CN" altLang="en-US" sz="2200" b="0" i="0" dirty="0">
                <a:effectLst/>
                <a:latin typeface="Helvetica Neue"/>
                <a:sym typeface="Helvetica Neue"/>
              </a:rPr>
              <a:t>两个具有某种哲学意义的基本定理支撑了整个机器学习领域：没有免费的午餐定理与</a:t>
            </a:r>
            <a:r>
              <a:rPr lang="en-US" altLang="zh-CN" sz="2200" b="0" i="0" dirty="0">
                <a:effectLst/>
                <a:latin typeface="Helvetica Neue"/>
                <a:sym typeface="Helvetica Neue"/>
              </a:rPr>
              <a:t>PAC</a:t>
            </a:r>
            <a:r>
              <a:rPr lang="zh-CN" altLang="en-US" sz="2200" b="0" i="0" dirty="0">
                <a:effectLst/>
                <a:latin typeface="Helvetica Neue"/>
                <a:sym typeface="Helvetica Neue"/>
              </a:rPr>
              <a:t>学习理论。假如我们有两种学习算法，</a:t>
            </a:r>
            <a:r>
              <a:rPr lang="en-US" altLang="zh-CN" sz="2200" b="0" i="0" dirty="0">
                <a:effectLst/>
                <a:latin typeface="Helvetica Neue"/>
                <a:sym typeface="Helvetica Neue"/>
              </a:rPr>
              <a:t>La </a:t>
            </a:r>
            <a:r>
              <a:rPr lang="zh-CN" altLang="en-US" sz="2200" b="0" i="0" dirty="0">
                <a:effectLst/>
                <a:latin typeface="Helvetica Neue"/>
                <a:sym typeface="Helvetica Neue"/>
              </a:rPr>
              <a:t>和 </a:t>
            </a:r>
            <a:r>
              <a:rPr lang="en-US" altLang="zh-CN" sz="2200" b="0" i="0" dirty="0" err="1">
                <a:effectLst/>
                <a:latin typeface="Helvetica Neue"/>
                <a:sym typeface="Helvetica Neue"/>
              </a:rPr>
              <a:t>Lb</a:t>
            </a:r>
            <a:r>
              <a:rPr lang="zh-CN" altLang="en-US" sz="2200" b="0" i="0" dirty="0">
                <a:effectLst/>
                <a:latin typeface="Helvetica Neue"/>
                <a:sym typeface="Helvetica Neue"/>
              </a:rPr>
              <a:t>。对于学习算法</a:t>
            </a:r>
            <a:r>
              <a:rPr lang="en-US" altLang="zh-CN" sz="2200" b="0" i="0" dirty="0">
                <a:effectLst/>
                <a:latin typeface="Helvetica Neue"/>
                <a:sym typeface="Helvetica Neue"/>
              </a:rPr>
              <a:t>La</a:t>
            </a:r>
            <a:r>
              <a:rPr lang="zh-CN" altLang="en-US" sz="2200" b="0" i="0" dirty="0">
                <a:effectLst/>
                <a:latin typeface="Helvetica Neue"/>
                <a:sym typeface="Helvetica Neue"/>
              </a:rPr>
              <a:t>，如果它在某些问题上比</a:t>
            </a:r>
            <a:r>
              <a:rPr lang="en-US" altLang="zh-CN" sz="2200" b="0" i="0" dirty="0" err="1">
                <a:effectLst/>
                <a:latin typeface="Helvetica Neue"/>
                <a:sym typeface="Helvetica Neue"/>
              </a:rPr>
              <a:t>Lb</a:t>
            </a:r>
            <a:r>
              <a:rPr lang="zh-CN" altLang="en-US" sz="2200" b="0" i="0" dirty="0">
                <a:effectLst/>
                <a:latin typeface="Helvetica Neue"/>
                <a:sym typeface="Helvetica Neue"/>
              </a:rPr>
              <a:t>好，那么必然存在一些其他的场景，在这些场景下</a:t>
            </a:r>
            <a:r>
              <a:rPr lang="en-US" altLang="zh-CN" sz="2200" b="0" i="0" dirty="0" err="1">
                <a:effectLst/>
                <a:latin typeface="Helvetica Neue"/>
                <a:sym typeface="Helvetica Neue"/>
              </a:rPr>
              <a:t>Lb</a:t>
            </a:r>
            <a:r>
              <a:rPr lang="zh-CN" altLang="en-US" sz="2200" b="0" i="0" dirty="0">
                <a:effectLst/>
                <a:latin typeface="Helvetica Neue"/>
                <a:sym typeface="Helvetica Neue"/>
              </a:rPr>
              <a:t>比</a:t>
            </a:r>
            <a:r>
              <a:rPr lang="en-US" altLang="zh-CN" sz="2200" b="0" i="0" dirty="0">
                <a:effectLst/>
                <a:latin typeface="Helvetica Neue"/>
                <a:sym typeface="Helvetica Neue"/>
              </a:rPr>
              <a:t>La</a:t>
            </a:r>
            <a:r>
              <a:rPr lang="zh-CN" altLang="en-US" sz="2200" b="0" i="0" dirty="0">
                <a:effectLst/>
                <a:latin typeface="Helvetica Neue"/>
                <a:sym typeface="Helvetica Neue"/>
              </a:rPr>
              <a:t>好。此外，有一个违反直觉的结论是，即使我们设计了某种非常聪明的算法</a:t>
            </a:r>
            <a:r>
              <a:rPr lang="en-US" altLang="zh-CN" sz="2200" b="0" i="0" dirty="0">
                <a:effectLst/>
                <a:latin typeface="Helvetica Neue"/>
                <a:sym typeface="Helvetica Neue"/>
              </a:rPr>
              <a:t>La</a:t>
            </a:r>
            <a:r>
              <a:rPr lang="zh-CN" altLang="en-US" sz="2200" b="0" i="0" dirty="0">
                <a:effectLst/>
                <a:latin typeface="Helvetica Neue"/>
                <a:sym typeface="Helvetica Neue"/>
              </a:rPr>
              <a:t>，而算法</a:t>
            </a:r>
            <a:r>
              <a:rPr lang="en-US" altLang="zh-CN" sz="2200" b="0" i="0" dirty="0">
                <a:effectLst/>
                <a:latin typeface="Helvetica Neue"/>
                <a:sym typeface="Helvetica Neue"/>
              </a:rPr>
              <a:t>b</a:t>
            </a:r>
            <a:r>
              <a:rPr lang="zh-CN" altLang="en-US" sz="2200" b="0" i="0" dirty="0">
                <a:effectLst/>
                <a:latin typeface="Helvetica Neue"/>
                <a:sym typeface="Helvetica Neue"/>
              </a:rPr>
              <a:t>是选择瞎猜，它们在所有可能性的问题场景下的期望性能居然是相同的。这也就是物理和金融领域的一个著名的论断，即 </a:t>
            </a:r>
            <a:r>
              <a:rPr lang="en-US" altLang="zh-CN" sz="2200" b="0" i="0" dirty="0">
                <a:effectLst/>
                <a:latin typeface="Helvetica Neue"/>
                <a:sym typeface="Helvetica Neue"/>
              </a:rPr>
              <a:t>All models are wrong, but some are useful. NFL</a:t>
            </a:r>
            <a:r>
              <a:rPr lang="zh-CN" altLang="en-US" sz="2200" b="0" i="0" dirty="0">
                <a:effectLst/>
                <a:latin typeface="Helvetica Neue"/>
                <a:sym typeface="Helvetica Neue"/>
              </a:rPr>
              <a:t>定理最重要的寓意，是让我们清楚地意识到，脱离具体问题而空泛的谈论“什么样的学习算法更好”是毫无意义的。</a:t>
            </a:r>
            <a:endParaRPr lang="en-US" altLang="zh-CN" sz="2200" b="0" i="0" dirty="0">
              <a:effectLst/>
              <a:latin typeface="Helvetica Neue"/>
              <a:sym typeface="Helvetica Neue"/>
            </a:endParaRPr>
          </a:p>
          <a:p>
            <a:endParaRPr lang="en-US" altLang="zh-CN" sz="2200" b="0" i="0" dirty="0">
              <a:effectLst/>
              <a:latin typeface="Helvetica Neue"/>
              <a:sym typeface="Helvetica Neue"/>
            </a:endParaRPr>
          </a:p>
        </p:txBody>
      </p:sp>
    </p:spTree>
    <p:extLst>
      <p:ext uri="{BB962C8B-B14F-4D97-AF65-F5344CB8AC3E}">
        <p14:creationId xmlns:p14="http://schemas.microsoft.com/office/powerpoint/2010/main" val="3054264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r>
              <a:rPr lang="zh-CN" altLang="en-US" sz="2200" b="0" i="0" dirty="0">
                <a:effectLst/>
                <a:latin typeface="Helvetica Neue"/>
                <a:sym typeface="Helvetica Neue"/>
              </a:rPr>
              <a:t>机器学习的第二个基石理论是</a:t>
            </a:r>
            <a:r>
              <a:rPr lang="en-US" altLang="zh-CN" sz="2200" b="0" i="0" dirty="0">
                <a:effectLst/>
                <a:latin typeface="Helvetica Neue"/>
                <a:sym typeface="Helvetica Neue"/>
              </a:rPr>
              <a:t>PAC</a:t>
            </a:r>
            <a:r>
              <a:rPr lang="zh-CN" altLang="en-US" sz="2200" b="0" i="0" dirty="0">
                <a:effectLst/>
                <a:latin typeface="Helvetica Neue"/>
                <a:sym typeface="Helvetica Neue"/>
              </a:rPr>
              <a:t>可学习理论，它描述了选定一个特殊的任务以后，我们用有限的训练样本所学习的模型能否在广阔的世界中一展身手的能力。简单而言，模型越复杂，它的拟合能力越强，泛化能力越弱。但是，巨大的数据量可以弥补这个缺陷，这就带来了新的时代，深度学习。</a:t>
            </a:r>
            <a:endParaRPr lang="en-US" altLang="zh-CN" sz="2200" b="0" i="0" dirty="0">
              <a:effectLst/>
              <a:latin typeface="Helvetica Neue"/>
              <a:sym typeface="Helvetica Neue"/>
            </a:endParaRPr>
          </a:p>
        </p:txBody>
      </p:sp>
    </p:spTree>
    <p:extLst>
      <p:ext uri="{BB962C8B-B14F-4D97-AF65-F5344CB8AC3E}">
        <p14:creationId xmlns:p14="http://schemas.microsoft.com/office/powerpoint/2010/main" val="3088150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r>
              <a:rPr lang="zh-CN" altLang="en-US" sz="2200" b="0" i="0" dirty="0">
                <a:effectLst/>
                <a:latin typeface="Helvetica Neue"/>
                <a:sym typeface="Helvetica Neue"/>
              </a:rPr>
              <a:t>深度神经网络模拟人脑的神经链接，通过巨量的输入和输出让中间层自动学习所需要的特征，这是现代人工智能新范式的基本模型框架，并引爆了这几年人工智能领域的巨大创新。</a:t>
            </a:r>
            <a:endParaRPr lang="en-US" altLang="zh-CN" sz="2200" b="0" i="0" dirty="0">
              <a:effectLst/>
              <a:latin typeface="Helvetica Neue"/>
              <a:sym typeface="Helvetica Neue"/>
            </a:endParaRPr>
          </a:p>
          <a:p>
            <a:endParaRPr lang="en-US" altLang="zh-CN" sz="2200" b="0" i="0" dirty="0">
              <a:effectLst/>
              <a:latin typeface="Helvetica Neue"/>
              <a:sym typeface="Helvetica Neue"/>
            </a:endParaRPr>
          </a:p>
          <a:p>
            <a:endParaRPr lang="en-US" altLang="zh-CN" sz="2200" b="0" i="0" dirty="0">
              <a:effectLst/>
              <a:latin typeface="Helvetica Neue"/>
              <a:sym typeface="Helvetica Neue"/>
            </a:endParaRPr>
          </a:p>
          <a:p>
            <a:r>
              <a:rPr lang="zh-CN" altLang="en-US" sz="2200" b="0" i="0" dirty="0">
                <a:effectLst/>
                <a:latin typeface="Helvetica Neue"/>
                <a:sym typeface="Helvetica Neue"/>
              </a:rPr>
              <a:t>但是，在</a:t>
            </a:r>
            <a:r>
              <a:rPr lang="en-US" altLang="zh-CN" sz="2200" b="0" i="0" dirty="0">
                <a:effectLst/>
                <a:latin typeface="Helvetica Neue"/>
                <a:sym typeface="Helvetica Neue"/>
              </a:rPr>
              <a:t>2006-2013</a:t>
            </a:r>
            <a:r>
              <a:rPr lang="zh-CN" altLang="en-US" sz="2200" b="0" i="0" dirty="0">
                <a:effectLst/>
                <a:latin typeface="Helvetica Neue"/>
                <a:sym typeface="Helvetica Neue"/>
              </a:rPr>
              <a:t>年，深度学习模型因为算力不够，模型训练效果不佳，处于人人喊打的状态。</a:t>
            </a:r>
            <a:r>
              <a:rPr lang="en-US" altLang="zh-CN" sz="2200" b="0" i="0" dirty="0">
                <a:effectLst/>
                <a:latin typeface="Helvetica Neue"/>
                <a:sym typeface="Helvetica Neue"/>
              </a:rPr>
              <a:t>Hinton</a:t>
            </a:r>
            <a:r>
              <a:rPr lang="zh-CN" altLang="en-US" sz="2200" b="0" i="0" dirty="0">
                <a:effectLst/>
                <a:latin typeface="Helvetica Neue"/>
                <a:sym typeface="Helvetica Neue"/>
              </a:rPr>
              <a:t>的实验室甚至一度招不到博士生，而他的论文也频繁被计算机学界拒稿（因此只能发</a:t>
            </a:r>
            <a:r>
              <a:rPr lang="en-US" altLang="zh-CN" sz="2200" b="0" i="0" dirty="0">
                <a:effectLst/>
                <a:latin typeface="Helvetica Neue"/>
                <a:sym typeface="Helvetica Neue"/>
              </a:rPr>
              <a:t>Science</a:t>
            </a:r>
            <a:r>
              <a:rPr lang="zh-CN" altLang="en-US" sz="2200" b="0" i="0" dirty="0">
                <a:effectLst/>
                <a:latin typeface="Helvetica Neue"/>
                <a:sym typeface="Helvetica Neue"/>
              </a:rPr>
              <a:t>和</a:t>
            </a:r>
            <a:r>
              <a:rPr lang="en-US" altLang="zh-CN" sz="2200" b="0" i="0" dirty="0">
                <a:effectLst/>
                <a:latin typeface="Helvetica Neue"/>
                <a:sym typeface="Helvetica Neue"/>
              </a:rPr>
              <a:t>Nature</a:t>
            </a:r>
            <a:r>
              <a:rPr lang="zh-CN" altLang="en-US" sz="2200" b="0" i="0" dirty="0">
                <a:effectLst/>
                <a:latin typeface="Helvetica Neue"/>
                <a:sym typeface="Helvetica Neue"/>
              </a:rPr>
              <a:t>了）。</a:t>
            </a:r>
            <a:r>
              <a:rPr lang="en-US" altLang="zh-CN" sz="2200" b="0" i="0" dirty="0" err="1">
                <a:effectLst/>
                <a:latin typeface="Helvetica Neue"/>
                <a:sym typeface="Helvetica Neue"/>
              </a:rPr>
              <a:t>LeCun</a:t>
            </a:r>
            <a:r>
              <a:rPr lang="zh-CN" altLang="en-US" sz="2200" b="0" i="0" dirty="0">
                <a:effectLst/>
                <a:latin typeface="Helvetica Neue"/>
                <a:sym typeface="Helvetica Neue"/>
              </a:rPr>
              <a:t>曾经因为自己的得意工作屡次被审稿人羞辱，写下了一个非常激烈的撤稿意见。</a:t>
            </a:r>
            <a:endParaRPr lang="en-US" altLang="zh-CN" sz="2200" b="0" i="0" dirty="0">
              <a:effectLst/>
              <a:latin typeface="Helvetica Neue"/>
              <a:sym typeface="Helvetica Neue"/>
            </a:endParaRPr>
          </a:p>
          <a:p>
            <a:endParaRPr lang="en-US" altLang="zh-CN" sz="2200" b="0" i="0" dirty="0">
              <a:effectLst/>
              <a:latin typeface="Helvetica Neue"/>
              <a:sym typeface="Helvetica Neue"/>
            </a:endParaRPr>
          </a:p>
          <a:p>
            <a:endParaRPr lang="en-US" altLang="zh-CN" sz="2200" b="0" i="0" dirty="0">
              <a:effectLst/>
              <a:latin typeface="Helvetica Neue"/>
              <a:sym typeface="Helvetica Neue"/>
            </a:endParaRPr>
          </a:p>
        </p:txBody>
      </p:sp>
    </p:spTree>
    <p:extLst>
      <p:ext uri="{BB962C8B-B14F-4D97-AF65-F5344CB8AC3E}">
        <p14:creationId xmlns:p14="http://schemas.microsoft.com/office/powerpoint/2010/main" val="542651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r>
              <a:rPr lang="en-US" altLang="zh-CN" sz="2200" b="0" i="0" dirty="0">
                <a:effectLst/>
                <a:latin typeface="Helvetica Neue"/>
                <a:sym typeface="Helvetica Neue"/>
              </a:rPr>
              <a:t>2012</a:t>
            </a:r>
            <a:r>
              <a:rPr lang="zh-CN" altLang="en-US" sz="2200" b="0" i="0" dirty="0">
                <a:effectLst/>
                <a:latin typeface="Helvetica Neue"/>
                <a:sym typeface="Helvetica Neue"/>
              </a:rPr>
              <a:t>年，随着图像图形处理器（</a:t>
            </a:r>
            <a:r>
              <a:rPr lang="en-US" altLang="zh-CN" sz="2200" b="0" i="0" dirty="0">
                <a:effectLst/>
                <a:latin typeface="Helvetica Neue"/>
                <a:sym typeface="Helvetica Neue"/>
              </a:rPr>
              <a:t>GPU</a:t>
            </a:r>
            <a:r>
              <a:rPr lang="zh-CN" altLang="en-US" sz="2200" b="0" i="0" dirty="0">
                <a:effectLst/>
                <a:latin typeface="Helvetica Neue"/>
                <a:sym typeface="Helvetica Neue"/>
              </a:rPr>
              <a:t>）的成熟，人类能够通过大规模并行运算的方式操作更为复杂的模型。对于神经网络模型，</a:t>
            </a:r>
            <a:r>
              <a:rPr lang="en-US" altLang="zh-CN" sz="2200" b="0" i="0" dirty="0">
                <a:effectLst/>
                <a:latin typeface="Helvetica Neue"/>
                <a:sym typeface="Helvetica Neue"/>
              </a:rPr>
              <a:t>GPU</a:t>
            </a:r>
            <a:r>
              <a:rPr lang="zh-CN" altLang="en-US" sz="2200" b="0" i="0" dirty="0">
                <a:effectLst/>
                <a:latin typeface="Helvetica Neue"/>
                <a:sym typeface="Helvetica Neue"/>
              </a:rPr>
              <a:t>运算比传统的超级计算机加速了五千至一万倍，至此，深度学习模型开始崭露头角。</a:t>
            </a:r>
            <a:r>
              <a:rPr lang="en-US" altLang="zh-CN" sz="2200" b="0" i="0" dirty="0">
                <a:effectLst/>
                <a:latin typeface="Helvetica Neue"/>
                <a:sym typeface="Helvetica Neue"/>
              </a:rPr>
              <a:t>Hinton</a:t>
            </a:r>
            <a:r>
              <a:rPr lang="zh-CN" altLang="en-US" sz="2200" b="0" i="0" dirty="0">
                <a:effectLst/>
                <a:latin typeface="Helvetica Neue"/>
                <a:sym typeface="Helvetica Neue"/>
              </a:rPr>
              <a:t>的弟子</a:t>
            </a:r>
            <a:r>
              <a:rPr lang="en-US" altLang="zh-CN" sz="2200" b="0" i="0" dirty="0">
                <a:effectLst/>
                <a:latin typeface="Helvetica Neue"/>
                <a:sym typeface="Helvetica Neue"/>
              </a:rPr>
              <a:t>Alex</a:t>
            </a:r>
            <a:r>
              <a:rPr lang="zh-CN" altLang="en-US" sz="2200" b="0" i="0" dirty="0">
                <a:effectLst/>
                <a:latin typeface="Helvetica Neue"/>
                <a:sym typeface="Helvetica Neue"/>
              </a:rPr>
              <a:t>，采用</a:t>
            </a:r>
            <a:r>
              <a:rPr lang="en-US" altLang="zh-CN" sz="2200" b="0" i="0" dirty="0">
                <a:effectLst/>
                <a:latin typeface="Helvetica Neue"/>
                <a:sym typeface="Helvetica Neue"/>
              </a:rPr>
              <a:t>Nvidia</a:t>
            </a:r>
            <a:r>
              <a:rPr lang="zh-CN" altLang="en-US" sz="2200" b="0" i="0" dirty="0">
                <a:effectLst/>
                <a:latin typeface="Helvetica Neue"/>
                <a:sym typeface="Helvetica Neue"/>
              </a:rPr>
              <a:t>公司所提供的</a:t>
            </a:r>
            <a:r>
              <a:rPr lang="en-US" altLang="zh-CN" sz="2200" b="0" i="0" dirty="0">
                <a:effectLst/>
                <a:latin typeface="Helvetica Neue"/>
                <a:sym typeface="Helvetica Neue"/>
              </a:rPr>
              <a:t>GPU</a:t>
            </a:r>
            <a:r>
              <a:rPr lang="zh-CN" altLang="en-US" sz="2200" b="0" i="0" dirty="0">
                <a:effectLst/>
                <a:latin typeface="Helvetica Neue"/>
                <a:sym typeface="Helvetica Neue"/>
              </a:rPr>
              <a:t>，通过清华毕业生，</a:t>
            </a:r>
            <a:r>
              <a:rPr lang="en-US" altLang="zh-CN" sz="2200" b="0" i="0" dirty="0">
                <a:effectLst/>
                <a:latin typeface="Helvetica Neue"/>
                <a:sym typeface="Helvetica Neue"/>
              </a:rPr>
              <a:t>UCB</a:t>
            </a:r>
            <a:r>
              <a:rPr lang="zh-CN" altLang="en-US" sz="2200" b="0" i="0" dirty="0">
                <a:effectLst/>
                <a:latin typeface="Helvetica Neue"/>
                <a:sym typeface="Helvetica Neue"/>
              </a:rPr>
              <a:t>优秀博士，华人贾扬清所参与开发的</a:t>
            </a:r>
            <a:r>
              <a:rPr lang="zh-CN" altLang="en-US" sz="2400" dirty="0">
                <a:latin typeface="微软雅黑" panose="020B0503020204020204" pitchFamily="34" charset="-122"/>
                <a:ea typeface="微软雅黑" panose="020B0503020204020204" pitchFamily="34" charset="-122"/>
              </a:rPr>
              <a:t>超大规模可微分并行计算框架</a:t>
            </a:r>
            <a:r>
              <a:rPr lang="en-US" altLang="zh-CN" sz="2400" dirty="0">
                <a:latin typeface="微软雅黑" panose="020B0503020204020204" pitchFamily="34" charset="-122"/>
                <a:ea typeface="微软雅黑" panose="020B0503020204020204" pitchFamily="34" charset="-122"/>
              </a:rPr>
              <a:t>CAFFEE</a:t>
            </a:r>
            <a:r>
              <a:rPr lang="zh-CN" altLang="en-US" sz="2400" dirty="0">
                <a:latin typeface="微软雅黑" panose="020B0503020204020204" pitchFamily="34" charset="-122"/>
                <a:ea typeface="微软雅黑" panose="020B0503020204020204" pitchFamily="34" charset="-122"/>
              </a:rPr>
              <a:t>，构建出了第一个深度神经网络模型</a:t>
            </a:r>
            <a:r>
              <a:rPr lang="en-US" altLang="zh-CN" sz="2400" dirty="0" err="1">
                <a:latin typeface="微软雅黑" panose="020B0503020204020204" pitchFamily="34" charset="-122"/>
                <a:ea typeface="微软雅黑" panose="020B0503020204020204" pitchFamily="34" charset="-122"/>
              </a:rPr>
              <a:t>AlexNet</a:t>
            </a:r>
            <a:r>
              <a:rPr lang="zh-CN" altLang="en-US" sz="2400" dirty="0">
                <a:latin typeface="微软雅黑" panose="020B0503020204020204" pitchFamily="34" charset="-122"/>
                <a:ea typeface="微软雅黑" panose="020B0503020204020204" pitchFamily="34" charset="-122"/>
              </a:rPr>
              <a:t>，它采用百万张图像进行训练，能够达到并超越人类的识别精度。</a:t>
            </a:r>
            <a:endParaRPr lang="en-US" altLang="zh-CN" sz="2200" b="0" i="0" dirty="0">
              <a:effectLst/>
              <a:latin typeface="Helvetica Neue"/>
              <a:sym typeface="Helvetica Neue"/>
            </a:endParaRPr>
          </a:p>
        </p:txBody>
      </p:sp>
    </p:spTree>
    <p:extLst>
      <p:ext uri="{BB962C8B-B14F-4D97-AF65-F5344CB8AC3E}">
        <p14:creationId xmlns:p14="http://schemas.microsoft.com/office/powerpoint/2010/main" val="2545749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r>
              <a:rPr lang="zh-CN" altLang="en-US" sz="2200" b="0" i="0" dirty="0">
                <a:effectLst/>
                <a:latin typeface="Helvetica Neue"/>
                <a:sym typeface="Helvetica Neue"/>
              </a:rPr>
              <a:t>深度神经网络的基本思路是采用巨量的数据，让模型自动学习特征，我们可以看如下的一个例子。</a:t>
            </a:r>
            <a:endParaRPr lang="en-US" altLang="zh-CN" sz="2200" b="0" i="0" dirty="0">
              <a:effectLst/>
              <a:latin typeface="Helvetica Neue"/>
              <a:sym typeface="Helvetica Neue"/>
            </a:endParaRPr>
          </a:p>
        </p:txBody>
      </p:sp>
    </p:spTree>
    <p:extLst>
      <p:ext uri="{BB962C8B-B14F-4D97-AF65-F5344CB8AC3E}">
        <p14:creationId xmlns:p14="http://schemas.microsoft.com/office/powerpoint/2010/main" val="2792327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1"/>
            </a:lvl1pPr>
            <a:lvl2pPr marL="0" indent="228611" algn="ctr">
              <a:spcBef>
                <a:spcPts val="0"/>
              </a:spcBef>
              <a:buSzTx/>
              <a:buNone/>
              <a:defRPr sz="3701"/>
            </a:lvl2pPr>
            <a:lvl3pPr marL="0" indent="457223" algn="ctr">
              <a:spcBef>
                <a:spcPts val="0"/>
              </a:spcBef>
              <a:buSzTx/>
              <a:buNone/>
              <a:defRPr sz="3701"/>
            </a:lvl3pPr>
            <a:lvl4pPr marL="0" indent="685835" algn="ctr">
              <a:spcBef>
                <a:spcPts val="0"/>
              </a:spcBef>
              <a:buSzTx/>
              <a:buNone/>
              <a:defRPr sz="3701"/>
            </a:lvl4pPr>
            <a:lvl5pPr marL="0" indent="914446" algn="ctr">
              <a:spcBef>
                <a:spcPts val="0"/>
              </a:spcBef>
              <a:buSzTx/>
              <a:buNone/>
              <a:defRPr sz="3701"/>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117" name="直接连接符 7"/>
          <p:cNvSpPr/>
          <p:nvPr/>
        </p:nvSpPr>
        <p:spPr>
          <a:xfrm>
            <a:off x="377050" y="9446547"/>
            <a:ext cx="6269853" cy="1"/>
          </a:xfrm>
          <a:prstGeom prst="line">
            <a:avLst/>
          </a:prstGeom>
          <a:ln w="3175">
            <a:solidFill>
              <a:srgbClr val="808080"/>
            </a:solidFill>
            <a:miter/>
          </a:ln>
        </p:spPr>
        <p:txBody>
          <a:bodyPr lIns="65022" tIns="65022" rIns="65022" bIns="65022"/>
          <a:lstStyle/>
          <a:p>
            <a:pPr algn="l" defTabSz="1300545">
              <a:defRPr b="0">
                <a:latin typeface="Calibri"/>
                <a:ea typeface="Calibri"/>
                <a:cs typeface="Calibri"/>
                <a:sym typeface="Calibri"/>
              </a:defRPr>
            </a:pPr>
            <a:endParaRPr sz="2400"/>
          </a:p>
        </p:txBody>
      </p:sp>
      <p:sp>
        <p:nvSpPr>
          <p:cNvPr id="118" name="Footer Placeholder 4"/>
          <p:cNvSpPr txBox="1"/>
          <p:nvPr/>
        </p:nvSpPr>
        <p:spPr>
          <a:xfrm>
            <a:off x="1079220" y="8971457"/>
            <a:ext cx="9674579" cy="408313"/>
          </a:xfrm>
          <a:prstGeom prst="rect">
            <a:avLst/>
          </a:prstGeom>
          <a:ln w="12700">
            <a:miter lim="400000"/>
          </a:ln>
          <a:extLst>
            <a:ext uri="{C572A759-6A51-4108-AA02-DFA0A04FC94B}">
              <ma14:wrappingTextBoxFlag xmlns:ma14="http://schemas.microsoft.com/office/mac/drawingml/2011/main" xmlns="" val="1"/>
            </a:ext>
          </a:extLst>
        </p:spPr>
        <p:txBody>
          <a:bodyPr lIns="65022" tIns="65022" rIns="65022" bIns="65022" anchor="ctr">
            <a:spAutoFit/>
          </a:bodyPr>
          <a:lstStyle/>
          <a:p>
            <a:pPr algn="l" defTabSz="1300545">
              <a:defRPr sz="1800" b="0">
                <a:solidFill>
                  <a:srgbClr val="808080"/>
                </a:solidFill>
                <a:latin typeface="Calibri"/>
                <a:ea typeface="Calibri"/>
                <a:cs typeface="Calibri"/>
                <a:sym typeface="Calibri"/>
              </a:defRPr>
            </a:pPr>
            <a:r>
              <a:rPr sz="1800"/>
              <a:t>Visual Analytics Group | CAD&amp;CG </a:t>
            </a:r>
            <a:r>
              <a:rPr sz="1800">
                <a:latin typeface="Helvetica"/>
                <a:ea typeface="Helvetica"/>
                <a:cs typeface="Helvetica"/>
                <a:sym typeface="Helvetica"/>
              </a:rPr>
              <a:t>国家重点实验室</a:t>
            </a:r>
          </a:p>
        </p:txBody>
      </p:sp>
      <p:sp>
        <p:nvSpPr>
          <p:cNvPr id="119" name="矩形 10"/>
          <p:cNvSpPr/>
          <p:nvPr/>
        </p:nvSpPr>
        <p:spPr>
          <a:xfrm>
            <a:off x="-20323" y="-1"/>
            <a:ext cx="13025126" cy="1711397"/>
          </a:xfrm>
          <a:prstGeom prst="rect">
            <a:avLst/>
          </a:prstGeom>
          <a:solidFill>
            <a:srgbClr val="00468E"/>
          </a:solidFill>
          <a:ln w="12700">
            <a:miter lim="400000"/>
          </a:ln>
        </p:spPr>
        <p:txBody>
          <a:bodyPr lIns="65022" tIns="65022" rIns="65022" bIns="65022" anchor="ctr"/>
          <a:lstStyle/>
          <a:p>
            <a:pPr defTabSz="1300545">
              <a:defRPr b="0">
                <a:solidFill>
                  <a:srgbClr val="FFFFFF"/>
                </a:solidFill>
                <a:latin typeface="Calibri"/>
                <a:ea typeface="Calibri"/>
                <a:cs typeface="Calibri"/>
                <a:sym typeface="Calibri"/>
              </a:defRPr>
            </a:pPr>
            <a:endParaRPr sz="2400"/>
          </a:p>
        </p:txBody>
      </p:sp>
      <p:grpSp>
        <p:nvGrpSpPr>
          <p:cNvPr id="122" name="组合 42"/>
          <p:cNvGrpSpPr/>
          <p:nvPr/>
        </p:nvGrpSpPr>
        <p:grpSpPr>
          <a:xfrm>
            <a:off x="-4" y="1855894"/>
            <a:ext cx="13004804" cy="81281"/>
            <a:chOff x="-1" y="0"/>
            <a:chExt cx="13004802" cy="81280"/>
          </a:xfrm>
        </p:grpSpPr>
        <p:sp>
          <p:nvSpPr>
            <p:cNvPr id="120" name="矩形 13"/>
            <p:cNvSpPr/>
            <p:nvPr/>
          </p:nvSpPr>
          <p:spPr>
            <a:xfrm>
              <a:off x="-2" y="0"/>
              <a:ext cx="8554725" cy="81281"/>
            </a:xfrm>
            <a:prstGeom prst="rect">
              <a:avLst/>
            </a:prstGeom>
            <a:solidFill>
              <a:srgbClr val="BFBFBF"/>
            </a:solidFill>
            <a:ln w="12700" cap="flat">
              <a:noFill/>
              <a:miter lim="400000"/>
            </a:ln>
            <a:effectLst/>
          </p:spPr>
          <p:txBody>
            <a:bodyPr wrap="square" lIns="65022" tIns="65022" rIns="65022" bIns="65022" numCol="1" anchor="ctr">
              <a:noAutofit/>
            </a:bodyPr>
            <a:lstStyle/>
            <a:p>
              <a:pPr defTabSz="1300545">
                <a:defRPr b="0">
                  <a:solidFill>
                    <a:srgbClr val="FFFFFF"/>
                  </a:solidFill>
                  <a:latin typeface="Calibri"/>
                  <a:ea typeface="Calibri"/>
                  <a:cs typeface="Calibri"/>
                  <a:sym typeface="Calibri"/>
                </a:defRPr>
              </a:pPr>
              <a:endParaRPr sz="2400"/>
            </a:p>
          </p:txBody>
        </p:sp>
        <p:sp>
          <p:nvSpPr>
            <p:cNvPr id="121" name="矩形 14"/>
            <p:cNvSpPr/>
            <p:nvPr/>
          </p:nvSpPr>
          <p:spPr>
            <a:xfrm>
              <a:off x="8638258" y="0"/>
              <a:ext cx="4366543" cy="81281"/>
            </a:xfrm>
            <a:prstGeom prst="rect">
              <a:avLst/>
            </a:prstGeom>
            <a:solidFill>
              <a:srgbClr val="00468E"/>
            </a:solidFill>
            <a:ln w="12700" cap="flat">
              <a:noFill/>
              <a:miter lim="400000"/>
            </a:ln>
            <a:effectLst/>
          </p:spPr>
          <p:txBody>
            <a:bodyPr wrap="square" lIns="65022" tIns="65022" rIns="65022" bIns="65022" numCol="1" anchor="ctr">
              <a:noAutofit/>
            </a:bodyPr>
            <a:lstStyle/>
            <a:p>
              <a:pPr defTabSz="1300545">
                <a:defRPr b="0">
                  <a:solidFill>
                    <a:srgbClr val="FFFFFF"/>
                  </a:solidFill>
                  <a:latin typeface="Calibri"/>
                  <a:ea typeface="Calibri"/>
                  <a:cs typeface="Calibri"/>
                  <a:sym typeface="Calibri"/>
                </a:defRPr>
              </a:pPr>
              <a:endParaRPr sz="2400"/>
            </a:p>
          </p:txBody>
        </p:sp>
      </p:grpSp>
      <p:pic>
        <p:nvPicPr>
          <p:cNvPr id="123" name="Picture 3" descr="Picture 3"/>
          <p:cNvPicPr>
            <a:picLocks noChangeAspect="1"/>
          </p:cNvPicPr>
          <p:nvPr/>
        </p:nvPicPr>
        <p:blipFill>
          <a:blip r:embed="rId2"/>
          <a:stretch>
            <a:fillRect/>
          </a:stretch>
        </p:blipFill>
        <p:spPr>
          <a:xfrm>
            <a:off x="377052" y="205462"/>
            <a:ext cx="4488465" cy="1300483"/>
          </a:xfrm>
          <a:prstGeom prst="rect">
            <a:avLst/>
          </a:prstGeom>
          <a:ln w="12700">
            <a:miter lim="400000"/>
          </a:ln>
        </p:spPr>
      </p:pic>
      <p:grpSp>
        <p:nvGrpSpPr>
          <p:cNvPr id="126" name="组合 2"/>
          <p:cNvGrpSpPr/>
          <p:nvPr/>
        </p:nvGrpSpPr>
        <p:grpSpPr>
          <a:xfrm>
            <a:off x="414922" y="8786662"/>
            <a:ext cx="703794" cy="708577"/>
            <a:chOff x="0" y="-1"/>
            <a:chExt cx="703792" cy="708575"/>
          </a:xfrm>
        </p:grpSpPr>
        <p:pic>
          <p:nvPicPr>
            <p:cNvPr id="124" name="Picture 2" descr="Picture 2"/>
            <p:cNvPicPr>
              <a:picLocks noChangeAspect="1"/>
            </p:cNvPicPr>
            <p:nvPr/>
          </p:nvPicPr>
          <p:blipFill>
            <a:blip r:embed="rId3"/>
            <a:stretch>
              <a:fillRect/>
            </a:stretch>
          </p:blipFill>
          <p:spPr>
            <a:xfrm>
              <a:off x="0" y="-2"/>
              <a:ext cx="697939" cy="702723"/>
            </a:xfrm>
            <a:prstGeom prst="rect">
              <a:avLst/>
            </a:prstGeom>
            <a:ln w="12700" cap="flat">
              <a:noFill/>
              <a:miter lim="400000"/>
            </a:ln>
            <a:effectLst/>
          </p:spPr>
        </p:pic>
        <p:pic>
          <p:nvPicPr>
            <p:cNvPr id="125" name="Picture 2" descr="Picture 2"/>
            <p:cNvPicPr>
              <a:picLocks noChangeAspect="1"/>
            </p:cNvPicPr>
            <p:nvPr/>
          </p:nvPicPr>
          <p:blipFill>
            <a:blip r:embed="rId3"/>
            <a:stretch>
              <a:fillRect/>
            </a:stretch>
          </p:blipFill>
          <p:spPr>
            <a:xfrm>
              <a:off x="5853" y="5852"/>
              <a:ext cx="697940" cy="702722"/>
            </a:xfrm>
            <a:prstGeom prst="rect">
              <a:avLst/>
            </a:prstGeom>
            <a:ln w="12700" cap="flat">
              <a:noFill/>
              <a:miter lim="400000"/>
            </a:ln>
            <a:effectLst/>
          </p:spPr>
        </p:pic>
      </p:grpSp>
      <p:sp>
        <p:nvSpPr>
          <p:cNvPr id="127" name="矩形 3"/>
          <p:cNvSpPr/>
          <p:nvPr/>
        </p:nvSpPr>
        <p:spPr>
          <a:xfrm>
            <a:off x="-1" y="-1"/>
            <a:ext cx="13004801" cy="5779913"/>
          </a:xfrm>
          <a:prstGeom prst="rect">
            <a:avLst/>
          </a:prstGeom>
          <a:solidFill>
            <a:srgbClr val="00468E"/>
          </a:solidFill>
          <a:ln w="12700">
            <a:miter lim="400000"/>
          </a:ln>
        </p:spPr>
        <p:txBody>
          <a:bodyPr lIns="65022" tIns="65022" rIns="65022" bIns="65022" anchor="ctr"/>
          <a:lstStyle/>
          <a:p>
            <a:pPr defTabSz="1300545">
              <a:defRPr b="0">
                <a:solidFill>
                  <a:srgbClr val="FFFFFF"/>
                </a:solidFill>
                <a:latin typeface="Calibri"/>
                <a:ea typeface="Calibri"/>
                <a:cs typeface="Calibri"/>
                <a:sym typeface="Calibri"/>
              </a:defRPr>
            </a:pPr>
            <a:endParaRPr sz="2400"/>
          </a:p>
        </p:txBody>
      </p:sp>
      <p:sp>
        <p:nvSpPr>
          <p:cNvPr id="128" name="矩形 4"/>
          <p:cNvSpPr/>
          <p:nvPr/>
        </p:nvSpPr>
        <p:spPr>
          <a:xfrm>
            <a:off x="-2" y="6023757"/>
            <a:ext cx="8554725" cy="81281"/>
          </a:xfrm>
          <a:prstGeom prst="rect">
            <a:avLst/>
          </a:prstGeom>
          <a:solidFill>
            <a:srgbClr val="BFBFBF"/>
          </a:solidFill>
          <a:ln w="12700">
            <a:miter lim="400000"/>
          </a:ln>
        </p:spPr>
        <p:txBody>
          <a:bodyPr lIns="65022" tIns="65022" rIns="65022" bIns="65022" anchor="ctr"/>
          <a:lstStyle/>
          <a:p>
            <a:pPr defTabSz="1300545">
              <a:defRPr b="0">
                <a:solidFill>
                  <a:srgbClr val="FFFFFF"/>
                </a:solidFill>
                <a:latin typeface="Calibri"/>
                <a:ea typeface="Calibri"/>
                <a:cs typeface="Calibri"/>
                <a:sym typeface="Calibri"/>
              </a:defRPr>
            </a:pPr>
            <a:endParaRPr sz="2400"/>
          </a:p>
        </p:txBody>
      </p:sp>
      <p:sp>
        <p:nvSpPr>
          <p:cNvPr id="129" name="矩形 5"/>
          <p:cNvSpPr/>
          <p:nvPr/>
        </p:nvSpPr>
        <p:spPr>
          <a:xfrm>
            <a:off x="8638261" y="6023757"/>
            <a:ext cx="4366543" cy="81281"/>
          </a:xfrm>
          <a:prstGeom prst="rect">
            <a:avLst/>
          </a:prstGeom>
          <a:solidFill>
            <a:srgbClr val="00468E"/>
          </a:solidFill>
          <a:ln w="12700">
            <a:miter lim="400000"/>
          </a:ln>
        </p:spPr>
        <p:txBody>
          <a:bodyPr lIns="65022" tIns="65022" rIns="65022" bIns="65022" anchor="ctr"/>
          <a:lstStyle/>
          <a:p>
            <a:pPr defTabSz="1300545">
              <a:defRPr b="0">
                <a:solidFill>
                  <a:srgbClr val="FFFFFF"/>
                </a:solidFill>
                <a:latin typeface="Calibri"/>
                <a:ea typeface="Calibri"/>
                <a:cs typeface="Calibri"/>
                <a:sym typeface="Calibri"/>
              </a:defRPr>
            </a:pPr>
            <a:endParaRPr sz="2400"/>
          </a:p>
        </p:txBody>
      </p:sp>
      <p:pic>
        <p:nvPicPr>
          <p:cNvPr id="130" name="Picture 3" descr="Picture 3"/>
          <p:cNvPicPr>
            <a:picLocks noChangeAspect="1"/>
          </p:cNvPicPr>
          <p:nvPr/>
        </p:nvPicPr>
        <p:blipFill>
          <a:blip r:embed="rId2"/>
          <a:stretch>
            <a:fillRect/>
          </a:stretch>
        </p:blipFill>
        <p:spPr>
          <a:xfrm>
            <a:off x="591537" y="632177"/>
            <a:ext cx="4488464" cy="1298224"/>
          </a:xfrm>
          <a:prstGeom prst="rect">
            <a:avLst/>
          </a:prstGeom>
          <a:ln w="12700">
            <a:miter lim="400000"/>
          </a:ln>
        </p:spPr>
      </p:pic>
      <p:sp>
        <p:nvSpPr>
          <p:cNvPr id="131" name="Title Text"/>
          <p:cNvSpPr txBox="1">
            <a:spLocks noGrp="1"/>
          </p:cNvSpPr>
          <p:nvPr>
            <p:ph type="title"/>
          </p:nvPr>
        </p:nvSpPr>
        <p:spPr>
          <a:xfrm>
            <a:off x="867720" y="4308157"/>
            <a:ext cx="11686818" cy="1058899"/>
          </a:xfrm>
          <a:prstGeom prst="rect">
            <a:avLst/>
          </a:prstGeom>
        </p:spPr>
        <p:txBody>
          <a:bodyPr lIns="65022" tIns="65022" rIns="65022" bIns="65022" anchor="b"/>
          <a:lstStyle>
            <a:lvl1pPr algn="r" defTabSz="1300545">
              <a:lnSpc>
                <a:spcPct val="90000"/>
              </a:lnSpc>
              <a:defRPr sz="5000" b="1">
                <a:solidFill>
                  <a:srgbClr val="FFFFFF"/>
                </a:solidFill>
                <a:latin typeface="Times New Roman"/>
                <a:ea typeface="Times New Roman"/>
                <a:cs typeface="Times New Roman"/>
                <a:sym typeface="Times New Roman"/>
              </a:defRPr>
            </a:lvl1pPr>
          </a:lstStyle>
          <a:p>
            <a:r>
              <a:t>Title Text</a:t>
            </a:r>
          </a:p>
        </p:txBody>
      </p:sp>
      <p:sp>
        <p:nvSpPr>
          <p:cNvPr id="132" name="Body Level One…"/>
          <p:cNvSpPr txBox="1">
            <a:spLocks noGrp="1"/>
          </p:cNvSpPr>
          <p:nvPr>
            <p:ph type="body" sz="quarter" idx="1"/>
          </p:nvPr>
        </p:nvSpPr>
        <p:spPr>
          <a:xfrm>
            <a:off x="8029946" y="6373709"/>
            <a:ext cx="4355579" cy="2437565"/>
          </a:xfrm>
          <a:prstGeom prst="rect">
            <a:avLst/>
          </a:prstGeom>
        </p:spPr>
        <p:txBody>
          <a:bodyPr lIns="65022" tIns="65022" rIns="65022" bIns="65022" anchor="t"/>
          <a:lstStyle>
            <a:lvl1pPr marL="0" indent="0" algn="r" defTabSz="1300545">
              <a:lnSpc>
                <a:spcPct val="90000"/>
              </a:lnSpc>
              <a:spcBef>
                <a:spcPts val="1400"/>
              </a:spcBef>
              <a:buSzTx/>
              <a:buNone/>
              <a:defRPr sz="3401">
                <a:latin typeface="华文楷体"/>
                <a:ea typeface="华文楷体"/>
                <a:cs typeface="华文楷体"/>
                <a:sym typeface="华文楷体"/>
              </a:defRPr>
            </a:lvl1pPr>
            <a:lvl2pPr marL="0" indent="0" algn="r" defTabSz="1300545">
              <a:lnSpc>
                <a:spcPct val="90000"/>
              </a:lnSpc>
              <a:spcBef>
                <a:spcPts val="1400"/>
              </a:spcBef>
              <a:buSzTx/>
              <a:buNone/>
              <a:defRPr sz="3401">
                <a:latin typeface="华文楷体"/>
                <a:ea typeface="华文楷体"/>
                <a:cs typeface="华文楷体"/>
                <a:sym typeface="华文楷体"/>
              </a:defRPr>
            </a:lvl2pPr>
            <a:lvl3pPr marL="0" indent="0" algn="r" defTabSz="1300545">
              <a:lnSpc>
                <a:spcPct val="90000"/>
              </a:lnSpc>
              <a:spcBef>
                <a:spcPts val="1400"/>
              </a:spcBef>
              <a:buSzTx/>
              <a:buNone/>
              <a:defRPr sz="3401">
                <a:latin typeface="华文楷体"/>
                <a:ea typeface="华文楷体"/>
                <a:cs typeface="华文楷体"/>
                <a:sym typeface="华文楷体"/>
              </a:defRPr>
            </a:lvl3pPr>
            <a:lvl4pPr marL="0" indent="0" algn="r" defTabSz="1300545">
              <a:lnSpc>
                <a:spcPct val="90000"/>
              </a:lnSpc>
              <a:spcBef>
                <a:spcPts val="1400"/>
              </a:spcBef>
              <a:buSzTx/>
              <a:buNone/>
              <a:defRPr sz="3401">
                <a:latin typeface="华文楷体"/>
                <a:ea typeface="华文楷体"/>
                <a:cs typeface="华文楷体"/>
                <a:sym typeface="华文楷体"/>
              </a:defRPr>
            </a:lvl4pPr>
            <a:lvl5pPr marL="0" indent="0" algn="r" defTabSz="1300545">
              <a:lnSpc>
                <a:spcPct val="90000"/>
              </a:lnSpc>
              <a:spcBef>
                <a:spcPts val="1400"/>
              </a:spcBef>
              <a:buSzTx/>
              <a:buNone/>
              <a:defRPr sz="3401">
                <a:latin typeface="华文楷体"/>
                <a:ea typeface="华文楷体"/>
                <a:cs typeface="华文楷体"/>
                <a:sym typeface="华文楷体"/>
              </a:defRPr>
            </a:lvl5pPr>
          </a:lstStyle>
          <a:p>
            <a:r>
              <a:t>Body Level One</a:t>
            </a:r>
          </a:p>
          <a:p>
            <a:pPr lvl="1"/>
            <a:r>
              <a:t>Body Level Two</a:t>
            </a:r>
          </a:p>
          <a:p>
            <a:pPr lvl="2"/>
            <a:r>
              <a:t>Body Level Three</a:t>
            </a:r>
          </a:p>
          <a:p>
            <a:pPr lvl="3"/>
            <a:r>
              <a:t>Body Level Four</a:t>
            </a:r>
          </a:p>
          <a:p>
            <a:pPr lvl="4"/>
            <a:r>
              <a:t>Body Level Five</a:t>
            </a:r>
          </a:p>
        </p:txBody>
      </p:sp>
      <p:sp>
        <p:nvSpPr>
          <p:cNvPr id="133" name="Slide Number"/>
          <p:cNvSpPr txBox="1">
            <a:spLocks noGrp="1"/>
          </p:cNvSpPr>
          <p:nvPr>
            <p:ph type="sldNum" sz="quarter" idx="2"/>
          </p:nvPr>
        </p:nvSpPr>
        <p:spPr>
          <a:xfrm>
            <a:off x="8937123" y="8851381"/>
            <a:ext cx="382986" cy="377535"/>
          </a:xfrm>
          <a:prstGeom prst="rect">
            <a:avLst/>
          </a:prstGeom>
        </p:spPr>
        <p:txBody>
          <a:bodyPr lIns="65022" tIns="65022" rIns="65022" bIns="65022" anchor="ctr"/>
          <a:lstStyle>
            <a:lvl1pPr algn="r" defTabSz="1300545">
              <a:defRPr>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40" name="矩形 10"/>
          <p:cNvSpPr/>
          <p:nvPr/>
        </p:nvSpPr>
        <p:spPr>
          <a:xfrm>
            <a:off x="-20323" y="-1"/>
            <a:ext cx="13025126" cy="1711397"/>
          </a:xfrm>
          <a:prstGeom prst="rect">
            <a:avLst/>
          </a:prstGeom>
          <a:solidFill>
            <a:srgbClr val="00468E"/>
          </a:solidFill>
          <a:ln w="12700">
            <a:miter lim="400000"/>
          </a:ln>
        </p:spPr>
        <p:txBody>
          <a:bodyPr lIns="65022" tIns="65022" rIns="65022" bIns="65022" anchor="ctr"/>
          <a:lstStyle/>
          <a:p>
            <a:pPr defTabSz="1300545">
              <a:defRPr b="0">
                <a:solidFill>
                  <a:srgbClr val="FFFFFF"/>
                </a:solidFill>
                <a:latin typeface="Calibri"/>
                <a:ea typeface="Calibri"/>
                <a:cs typeface="Calibri"/>
                <a:sym typeface="Calibri"/>
              </a:defRPr>
            </a:pPr>
            <a:endParaRPr sz="2400"/>
          </a:p>
        </p:txBody>
      </p:sp>
      <p:sp>
        <p:nvSpPr>
          <p:cNvPr id="141" name="直接连接符 7"/>
          <p:cNvSpPr/>
          <p:nvPr/>
        </p:nvSpPr>
        <p:spPr>
          <a:xfrm>
            <a:off x="377050" y="9446547"/>
            <a:ext cx="6269853" cy="1"/>
          </a:xfrm>
          <a:prstGeom prst="line">
            <a:avLst/>
          </a:prstGeom>
          <a:ln w="3175">
            <a:solidFill>
              <a:srgbClr val="808080"/>
            </a:solidFill>
            <a:miter/>
          </a:ln>
        </p:spPr>
        <p:txBody>
          <a:bodyPr lIns="65022" tIns="65022" rIns="65022" bIns="65022"/>
          <a:lstStyle/>
          <a:p>
            <a:pPr algn="l" defTabSz="1300545">
              <a:defRPr b="0">
                <a:latin typeface="Calibri"/>
                <a:ea typeface="Calibri"/>
                <a:cs typeface="Calibri"/>
                <a:sym typeface="Calibri"/>
              </a:defRPr>
            </a:pPr>
            <a:endParaRPr sz="2400"/>
          </a:p>
        </p:txBody>
      </p:sp>
      <p:sp>
        <p:nvSpPr>
          <p:cNvPr id="142" name="Footer Placeholder 4"/>
          <p:cNvSpPr txBox="1"/>
          <p:nvPr/>
        </p:nvSpPr>
        <p:spPr>
          <a:xfrm>
            <a:off x="1079220" y="8971457"/>
            <a:ext cx="9674579" cy="408313"/>
          </a:xfrm>
          <a:prstGeom prst="rect">
            <a:avLst/>
          </a:prstGeom>
          <a:ln w="12700">
            <a:miter lim="400000"/>
          </a:ln>
          <a:extLst>
            <a:ext uri="{C572A759-6A51-4108-AA02-DFA0A04FC94B}">
              <ma14:wrappingTextBoxFlag xmlns:ma14="http://schemas.microsoft.com/office/mac/drawingml/2011/main" xmlns="" val="1"/>
            </a:ext>
          </a:extLst>
        </p:spPr>
        <p:txBody>
          <a:bodyPr lIns="65022" tIns="65022" rIns="65022" bIns="65022" anchor="ctr">
            <a:spAutoFit/>
          </a:bodyPr>
          <a:lstStyle/>
          <a:p>
            <a:pPr algn="l" defTabSz="1300545">
              <a:defRPr sz="1800" b="0">
                <a:solidFill>
                  <a:srgbClr val="808080"/>
                </a:solidFill>
                <a:latin typeface="Calibri"/>
                <a:ea typeface="Calibri"/>
                <a:cs typeface="Calibri"/>
                <a:sym typeface="Calibri"/>
              </a:defRPr>
            </a:pPr>
            <a:r>
              <a:rPr sz="1800"/>
              <a:t>Visual Analytics Group | CAD&amp;CG </a:t>
            </a:r>
            <a:r>
              <a:rPr sz="1800">
                <a:latin typeface="Helvetica"/>
                <a:ea typeface="Helvetica"/>
                <a:cs typeface="Helvetica"/>
                <a:sym typeface="Helvetica"/>
              </a:rPr>
              <a:t>国家重点实验室</a:t>
            </a:r>
          </a:p>
        </p:txBody>
      </p:sp>
      <p:grpSp>
        <p:nvGrpSpPr>
          <p:cNvPr id="145" name="组合 42"/>
          <p:cNvGrpSpPr/>
          <p:nvPr/>
        </p:nvGrpSpPr>
        <p:grpSpPr>
          <a:xfrm>
            <a:off x="-4" y="1855894"/>
            <a:ext cx="13004804" cy="81281"/>
            <a:chOff x="-1" y="0"/>
            <a:chExt cx="13004802" cy="81280"/>
          </a:xfrm>
        </p:grpSpPr>
        <p:sp>
          <p:nvSpPr>
            <p:cNvPr id="143" name="矩形 13"/>
            <p:cNvSpPr/>
            <p:nvPr/>
          </p:nvSpPr>
          <p:spPr>
            <a:xfrm>
              <a:off x="-2" y="0"/>
              <a:ext cx="8554725" cy="81281"/>
            </a:xfrm>
            <a:prstGeom prst="rect">
              <a:avLst/>
            </a:prstGeom>
            <a:solidFill>
              <a:srgbClr val="BFBFBF"/>
            </a:solidFill>
            <a:ln w="12700" cap="flat">
              <a:noFill/>
              <a:miter lim="400000"/>
            </a:ln>
            <a:effectLst/>
          </p:spPr>
          <p:txBody>
            <a:bodyPr wrap="square" lIns="65022" tIns="65022" rIns="65022" bIns="65022" numCol="1" anchor="ctr">
              <a:noAutofit/>
            </a:bodyPr>
            <a:lstStyle/>
            <a:p>
              <a:pPr defTabSz="1300545">
                <a:defRPr b="0">
                  <a:solidFill>
                    <a:srgbClr val="FFFFFF"/>
                  </a:solidFill>
                  <a:latin typeface="Calibri"/>
                  <a:ea typeface="Calibri"/>
                  <a:cs typeface="Calibri"/>
                  <a:sym typeface="Calibri"/>
                </a:defRPr>
              </a:pPr>
              <a:endParaRPr sz="2400"/>
            </a:p>
          </p:txBody>
        </p:sp>
        <p:sp>
          <p:nvSpPr>
            <p:cNvPr id="144" name="矩形 14"/>
            <p:cNvSpPr/>
            <p:nvPr/>
          </p:nvSpPr>
          <p:spPr>
            <a:xfrm>
              <a:off x="8638258" y="0"/>
              <a:ext cx="4366543" cy="81281"/>
            </a:xfrm>
            <a:prstGeom prst="rect">
              <a:avLst/>
            </a:prstGeom>
            <a:solidFill>
              <a:srgbClr val="00468E"/>
            </a:solidFill>
            <a:ln w="12700" cap="flat">
              <a:noFill/>
              <a:miter lim="400000"/>
            </a:ln>
            <a:effectLst/>
          </p:spPr>
          <p:txBody>
            <a:bodyPr wrap="square" lIns="65022" tIns="65022" rIns="65022" bIns="65022" numCol="1" anchor="ctr">
              <a:noAutofit/>
            </a:bodyPr>
            <a:lstStyle/>
            <a:p>
              <a:pPr defTabSz="1300545">
                <a:defRPr b="0">
                  <a:solidFill>
                    <a:srgbClr val="FFFFFF"/>
                  </a:solidFill>
                  <a:latin typeface="Calibri"/>
                  <a:ea typeface="Calibri"/>
                  <a:cs typeface="Calibri"/>
                  <a:sym typeface="Calibri"/>
                </a:defRPr>
              </a:pPr>
              <a:endParaRPr sz="2400"/>
            </a:p>
          </p:txBody>
        </p:sp>
      </p:grpSp>
      <p:grpSp>
        <p:nvGrpSpPr>
          <p:cNvPr id="148" name="组合 2"/>
          <p:cNvGrpSpPr/>
          <p:nvPr/>
        </p:nvGrpSpPr>
        <p:grpSpPr>
          <a:xfrm>
            <a:off x="414922" y="8786662"/>
            <a:ext cx="703794" cy="708577"/>
            <a:chOff x="0" y="-1"/>
            <a:chExt cx="703792" cy="708575"/>
          </a:xfrm>
        </p:grpSpPr>
        <p:pic>
          <p:nvPicPr>
            <p:cNvPr id="146" name="Picture 2" descr="Picture 2"/>
            <p:cNvPicPr>
              <a:picLocks noChangeAspect="1"/>
            </p:cNvPicPr>
            <p:nvPr/>
          </p:nvPicPr>
          <p:blipFill>
            <a:blip r:embed="rId2"/>
            <a:stretch>
              <a:fillRect/>
            </a:stretch>
          </p:blipFill>
          <p:spPr>
            <a:xfrm>
              <a:off x="0" y="-2"/>
              <a:ext cx="697939" cy="702723"/>
            </a:xfrm>
            <a:prstGeom prst="rect">
              <a:avLst/>
            </a:prstGeom>
            <a:ln w="12700" cap="flat">
              <a:noFill/>
              <a:miter lim="400000"/>
            </a:ln>
            <a:effectLst/>
          </p:spPr>
        </p:pic>
        <p:pic>
          <p:nvPicPr>
            <p:cNvPr id="147" name="Picture 2" descr="Picture 2"/>
            <p:cNvPicPr>
              <a:picLocks noChangeAspect="1"/>
            </p:cNvPicPr>
            <p:nvPr/>
          </p:nvPicPr>
          <p:blipFill>
            <a:blip r:embed="rId2"/>
            <a:stretch>
              <a:fillRect/>
            </a:stretch>
          </p:blipFill>
          <p:spPr>
            <a:xfrm>
              <a:off x="5853" y="5852"/>
              <a:ext cx="697940" cy="702722"/>
            </a:xfrm>
            <a:prstGeom prst="rect">
              <a:avLst/>
            </a:prstGeom>
            <a:ln w="12700" cap="flat">
              <a:noFill/>
              <a:miter lim="400000"/>
            </a:ln>
            <a:effectLst/>
          </p:spPr>
        </p:pic>
      </p:grpSp>
      <p:sp>
        <p:nvSpPr>
          <p:cNvPr id="149" name="Body Level One…"/>
          <p:cNvSpPr txBox="1">
            <a:spLocks noGrp="1"/>
          </p:cNvSpPr>
          <p:nvPr>
            <p:ph type="body" idx="1"/>
          </p:nvPr>
        </p:nvSpPr>
        <p:spPr>
          <a:xfrm>
            <a:off x="894081" y="2167466"/>
            <a:ext cx="11216641" cy="6617548"/>
          </a:xfrm>
          <a:prstGeom prst="rect">
            <a:avLst/>
          </a:prstGeom>
        </p:spPr>
        <p:txBody>
          <a:bodyPr lIns="65022" tIns="65022" rIns="65022" bIns="65022" anchor="t"/>
          <a:lstStyle>
            <a:lvl1pPr marL="698081" indent="-698081" defTabSz="1300545">
              <a:lnSpc>
                <a:spcPct val="90000"/>
              </a:lnSpc>
              <a:spcBef>
                <a:spcPts val="1400"/>
              </a:spcBef>
              <a:buClr>
                <a:srgbClr val="00468E"/>
              </a:buClr>
              <a:buSzPct val="100000"/>
              <a:buChar char="●"/>
              <a:defRPr sz="3800">
                <a:latin typeface="Times New Roman"/>
                <a:ea typeface="Times New Roman"/>
                <a:cs typeface="Times New Roman"/>
                <a:sym typeface="Times New Roman"/>
              </a:defRPr>
            </a:lvl1pPr>
            <a:lvl2pPr marL="1181159" indent="-723936" defTabSz="1300545">
              <a:lnSpc>
                <a:spcPct val="90000"/>
              </a:lnSpc>
              <a:spcBef>
                <a:spcPts val="1400"/>
              </a:spcBef>
              <a:buClr>
                <a:srgbClr val="00468E"/>
              </a:buClr>
              <a:buSzPct val="100000"/>
              <a:buChar char="●"/>
              <a:defRPr sz="3800">
                <a:latin typeface="Times New Roman"/>
                <a:ea typeface="Times New Roman"/>
                <a:cs typeface="Times New Roman"/>
                <a:sym typeface="Times New Roman"/>
              </a:defRPr>
            </a:lvl2pPr>
            <a:lvl3pPr marL="1783167" indent="-868721" defTabSz="1300545">
              <a:lnSpc>
                <a:spcPct val="90000"/>
              </a:lnSpc>
              <a:spcBef>
                <a:spcPts val="1400"/>
              </a:spcBef>
              <a:buClr>
                <a:srgbClr val="00468E"/>
              </a:buClr>
              <a:buSzPct val="100000"/>
              <a:buChar char="●"/>
              <a:defRPr sz="3800">
                <a:latin typeface="Times New Roman"/>
                <a:ea typeface="Times New Roman"/>
                <a:cs typeface="Times New Roman"/>
                <a:sym typeface="Times New Roman"/>
              </a:defRPr>
            </a:lvl3pPr>
            <a:lvl4pPr marL="2095605" indent="-723936" defTabSz="1300545">
              <a:lnSpc>
                <a:spcPct val="90000"/>
              </a:lnSpc>
              <a:spcBef>
                <a:spcPts val="1400"/>
              </a:spcBef>
              <a:buClr>
                <a:srgbClr val="00468E"/>
              </a:buClr>
              <a:buSzPct val="100000"/>
              <a:buChar char="●"/>
              <a:defRPr sz="3800">
                <a:latin typeface="Times New Roman"/>
                <a:ea typeface="Times New Roman"/>
                <a:cs typeface="Times New Roman"/>
                <a:sym typeface="Times New Roman"/>
              </a:defRPr>
            </a:lvl4pPr>
            <a:lvl5pPr marL="2552828" indent="-723936" defTabSz="1300545">
              <a:lnSpc>
                <a:spcPct val="90000"/>
              </a:lnSpc>
              <a:spcBef>
                <a:spcPts val="1400"/>
              </a:spcBef>
              <a:buClr>
                <a:srgbClr val="00468E"/>
              </a:buClr>
              <a:buSzPct val="100000"/>
              <a:buChar char="●"/>
              <a:defRPr sz="3800">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150" name="Title Text"/>
          <p:cNvSpPr txBox="1">
            <a:spLocks noGrp="1"/>
          </p:cNvSpPr>
          <p:nvPr>
            <p:ph type="title"/>
          </p:nvPr>
        </p:nvSpPr>
        <p:spPr>
          <a:xfrm>
            <a:off x="883922" y="595777"/>
            <a:ext cx="11216643" cy="851184"/>
          </a:xfrm>
          <a:prstGeom prst="rect">
            <a:avLst/>
          </a:prstGeom>
        </p:spPr>
        <p:txBody>
          <a:bodyPr lIns="65022" tIns="65022" rIns="65022" bIns="65022"/>
          <a:lstStyle>
            <a:lvl1pPr algn="l" defTabSz="1300545">
              <a:lnSpc>
                <a:spcPct val="90000"/>
              </a:lnSpc>
              <a:defRPr sz="6800">
                <a:solidFill>
                  <a:srgbClr val="FFFFFF"/>
                </a:solidFill>
                <a:latin typeface="PingFang SC Semibold"/>
                <a:ea typeface="PingFang SC Semibold"/>
                <a:cs typeface="PingFang SC Semibold"/>
                <a:sym typeface="PingFang SC Semibold"/>
              </a:defRPr>
            </a:lvl1pPr>
          </a:lstStyle>
          <a:p>
            <a:r>
              <a:t>Title Text</a:t>
            </a:r>
          </a:p>
        </p:txBody>
      </p:sp>
      <p:sp>
        <p:nvSpPr>
          <p:cNvPr id="151" name="Slide Number"/>
          <p:cNvSpPr txBox="1">
            <a:spLocks noGrp="1"/>
          </p:cNvSpPr>
          <p:nvPr>
            <p:ph type="sldNum" sz="quarter" idx="2"/>
          </p:nvPr>
        </p:nvSpPr>
        <p:spPr>
          <a:xfrm>
            <a:off x="8937123" y="8851381"/>
            <a:ext cx="382986" cy="377535"/>
          </a:xfrm>
          <a:prstGeom prst="rect">
            <a:avLst/>
          </a:prstGeom>
        </p:spPr>
        <p:txBody>
          <a:bodyPr lIns="65022" tIns="65022" rIns="65022" bIns="65022" anchor="ctr"/>
          <a:lstStyle>
            <a:lvl1pPr algn="r" defTabSz="1300545">
              <a:defRPr>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1"/>
            </a:lvl1pPr>
            <a:lvl2pPr marL="0" indent="228611" algn="ctr">
              <a:spcBef>
                <a:spcPts val="0"/>
              </a:spcBef>
              <a:buSzTx/>
              <a:buNone/>
              <a:defRPr sz="3701"/>
            </a:lvl2pPr>
            <a:lvl3pPr marL="0" indent="457223" algn="ctr">
              <a:spcBef>
                <a:spcPts val="0"/>
              </a:spcBef>
              <a:buSzTx/>
              <a:buNone/>
              <a:defRPr sz="3701"/>
            </a:lvl3pPr>
            <a:lvl4pPr marL="0" indent="685835" algn="ctr">
              <a:spcBef>
                <a:spcPts val="0"/>
              </a:spcBef>
              <a:buSzTx/>
              <a:buNone/>
              <a:defRPr sz="3701"/>
            </a:lvl4pPr>
            <a:lvl5pPr marL="0" indent="914446" algn="ctr">
              <a:spcBef>
                <a:spcPts val="0"/>
              </a:spcBef>
              <a:buSzTx/>
              <a:buNone/>
              <a:defRPr sz="3701"/>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17" indent="-342917">
              <a:spcBef>
                <a:spcPts val="3200"/>
              </a:spcBef>
              <a:defRPr sz="2801"/>
            </a:lvl1pPr>
            <a:lvl2pPr marL="685835" indent="-342917">
              <a:spcBef>
                <a:spcPts val="3200"/>
              </a:spcBef>
              <a:defRPr sz="2801"/>
            </a:lvl2pPr>
            <a:lvl3pPr marL="1028752" indent="-342917">
              <a:spcBef>
                <a:spcPts val="3200"/>
              </a:spcBef>
              <a:defRPr sz="2801"/>
            </a:lvl3pPr>
            <a:lvl4pPr marL="1371668" indent="-342917">
              <a:spcBef>
                <a:spcPts val="3200"/>
              </a:spcBef>
              <a:defRPr sz="2801"/>
            </a:lvl4pPr>
            <a:lvl5pPr marL="1714586" indent="-342917">
              <a:spcBef>
                <a:spcPts val="3200"/>
              </a:spcBef>
              <a:defRPr sz="280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293831" y="9296404"/>
            <a:ext cx="410370" cy="348813"/>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1"/>
            <a:ext cx="10464800" cy="471924"/>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在此键入引文。”"/>
          <p:cNvSpPr txBox="1">
            <a:spLocks noGrp="1"/>
          </p:cNvSpPr>
          <p:nvPr>
            <p:ph type="body" sz="quarter" idx="14"/>
          </p:nvPr>
        </p:nvSpPr>
        <p:spPr>
          <a:xfrm>
            <a:off x="1270000" y="4259034"/>
            <a:ext cx="10464800" cy="625941"/>
          </a:xfrm>
          <a:prstGeom prst="rect">
            <a:avLst/>
          </a:prstGeom>
        </p:spPr>
        <p:txBody>
          <a:bodyPr>
            <a:spAutoFit/>
          </a:bodyPr>
          <a:lstStyle>
            <a:lvl1pPr marL="0" indent="0" algn="ctr">
              <a:spcBef>
                <a:spcPts val="0"/>
              </a:spcBef>
              <a:buSzTx/>
              <a:buNone/>
              <a:defRPr sz="3401">
                <a:latin typeface="+mn-lt"/>
                <a:ea typeface="+mn-ea"/>
                <a:cs typeface="+mn-cs"/>
                <a:sym typeface="Helvetica Neue Medium"/>
              </a:defRPr>
            </a:lvl1pPr>
          </a:lstStyle>
          <a:p>
            <a:r>
              <a:t>“在此键入引文。”</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293831" y="9296404"/>
            <a:ext cx="410370" cy="348813"/>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1" r:id="rId11"/>
    <p:sldLayoutId id="2147483662" r:id="rId12"/>
  </p:sldLayoutIdLst>
  <p:transition spd="med"/>
  <p:txStyles>
    <p:titleStyle>
      <a:lvl1pPr marL="0" marR="0" indent="0"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228611"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457223"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685835"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914446"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1143057"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1371668"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1600280"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1828892"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22"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45"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67"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89"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612"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134"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656"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178"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700"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11"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23"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35"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46"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57"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68"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80"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92"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标题 1"/>
          <p:cNvSpPr txBox="1">
            <a:spLocks noGrp="1"/>
          </p:cNvSpPr>
          <p:nvPr>
            <p:ph type="title"/>
          </p:nvPr>
        </p:nvSpPr>
        <p:spPr>
          <a:xfrm>
            <a:off x="457200" y="4168144"/>
            <a:ext cx="12090400" cy="628307"/>
          </a:xfrm>
          <a:prstGeom prst="rect">
            <a:avLst/>
          </a:prstGeom>
        </p:spPr>
        <p:txBody>
          <a:bodyPr>
            <a:noAutofit/>
          </a:bodyPr>
          <a:lstStyle/>
          <a:p>
            <a:pPr lvl="1" defTabSz="650273">
              <a:lnSpc>
                <a:spcPts val="8900"/>
              </a:lnSpc>
              <a:spcBef>
                <a:spcPts val="1700"/>
              </a:spcBef>
              <a:defRPr sz="4400">
                <a:solidFill>
                  <a:srgbClr val="FFFFFF"/>
                </a:solidFill>
                <a:latin typeface="PingFang SC Regular"/>
                <a:ea typeface="PingFang SC Regular"/>
                <a:cs typeface="PingFang SC Regular"/>
                <a:sym typeface="PingFang SC Regular"/>
              </a:defRPr>
            </a:pPr>
            <a:r>
              <a:rPr lang="zh-CN" altLang="en-US" sz="3600" b="1" dirty="0">
                <a:latin typeface="微软雅黑" panose="020B0503020204020204" pitchFamily="34" charset="-122"/>
                <a:ea typeface="微软雅黑" panose="020B0503020204020204" pitchFamily="34" charset="-122"/>
                <a:cs typeface="Times New Roman" panose="02020603050405020304" pitchFamily="18" charset="0"/>
              </a:rPr>
              <a:t>从统计学到机器学习：一段简史</a:t>
            </a:r>
            <a:br>
              <a:rPr lang="en-US" altLang="zh-CN" sz="3600" b="1" dirty="0">
                <a:latin typeface="微软雅黑" panose="020B0503020204020204" pitchFamily="34" charset="-122"/>
                <a:ea typeface="微软雅黑" panose="020B0503020204020204" pitchFamily="34" charset="-122"/>
                <a:cs typeface="Times New Roman" panose="02020603050405020304" pitchFamily="18" charset="0"/>
              </a:rPr>
            </a:br>
            <a:r>
              <a:rPr lang="en-US" altLang="zh-CN" sz="3600" b="1" dirty="0">
                <a:latin typeface="微软雅黑" panose="020B0503020204020204" pitchFamily="34" charset="-122"/>
                <a:ea typeface="微软雅黑" panose="020B0503020204020204" pitchFamily="34" charset="-122"/>
                <a:cs typeface="Times New Roman" panose="02020603050405020304" pitchFamily="18" charset="0"/>
              </a:rPr>
              <a:t>From statistics to machine learning:</a:t>
            </a:r>
            <a:r>
              <a:rPr lang="zh-CN" altLang="en-US" sz="3600" b="1"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600" b="1" dirty="0">
                <a:latin typeface="微软雅黑" panose="020B0503020204020204" pitchFamily="34" charset="-122"/>
                <a:ea typeface="微软雅黑" panose="020B0503020204020204" pitchFamily="34" charset="-122"/>
                <a:cs typeface="Times New Roman" panose="02020603050405020304" pitchFamily="18" charset="0"/>
              </a:rPr>
              <a:t>A brief history</a:t>
            </a:r>
            <a:endParaRPr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8" name="副标题 2"/>
          <p:cNvSpPr txBox="1">
            <a:spLocks noGrp="1"/>
          </p:cNvSpPr>
          <p:nvPr>
            <p:ph type="body" sz="quarter" idx="1"/>
          </p:nvPr>
        </p:nvSpPr>
        <p:spPr>
          <a:xfrm>
            <a:off x="8206153" y="7357292"/>
            <a:ext cx="4628103" cy="628306"/>
          </a:xfrm>
          <a:prstGeom prst="rect">
            <a:avLst/>
          </a:prstGeom>
        </p:spPr>
        <p:txBody>
          <a:bodyPr>
            <a:normAutofit fontScale="92500"/>
          </a:bodyPr>
          <a:lstStyle>
            <a:lvl1pPr>
              <a:defRPr>
                <a:latin typeface="PingFang SC Regular"/>
                <a:ea typeface="PingFang SC Regular"/>
                <a:cs typeface="PingFang SC Regular"/>
                <a:sym typeface="PingFang SC Regular"/>
              </a:defRPr>
            </a:lvl1pPr>
          </a:lstStyle>
          <a:p>
            <a:pPr algn="ctr"/>
            <a:r>
              <a:rPr lang="en-US" altLang="zh-CN" sz="2400" dirty="0">
                <a:latin typeface="微软雅黑" panose="020B0503020204020204" pitchFamily="34" charset="-122"/>
                <a:ea typeface="微软雅黑" panose="020B0503020204020204" pitchFamily="34" charset="-122"/>
              </a:rPr>
              <a:t>Authored &amp; Presented by: </a:t>
            </a:r>
            <a:r>
              <a:rPr lang="zh-CN" altLang="en-US" sz="2400" dirty="0">
                <a:latin typeface="微软雅黑" panose="020B0503020204020204" pitchFamily="34" charset="-122"/>
                <a:ea typeface="微软雅黑" panose="020B0503020204020204" pitchFamily="34" charset="-122"/>
              </a:rPr>
              <a:t>冯浩哲</a:t>
            </a:r>
            <a:endParaRPr sz="2400" dirty="0">
              <a:latin typeface="微软雅黑" panose="020B0503020204020204" pitchFamily="34" charset="-122"/>
              <a:ea typeface="微软雅黑" panose="020B0503020204020204" pitchFamily="34" charset="-122"/>
            </a:endParaRPr>
          </a:p>
        </p:txBody>
      </p:sp>
      <p:sp>
        <p:nvSpPr>
          <p:cNvPr id="179" name="日期占位符 3"/>
          <p:cNvSpPr txBox="1"/>
          <p:nvPr/>
        </p:nvSpPr>
        <p:spPr>
          <a:xfrm>
            <a:off x="9378808" y="8999502"/>
            <a:ext cx="2926082" cy="469868"/>
          </a:xfrm>
          <a:prstGeom prst="rect">
            <a:avLst/>
          </a:prstGeom>
          <a:ln w="12700">
            <a:miter lim="400000"/>
          </a:ln>
          <a:extLst>
            <a:ext uri="{C572A759-6A51-4108-AA02-DFA0A04FC94B}">
              <ma14:wrappingTextBoxFlag xmlns:ma14="http://schemas.microsoft.com/office/mac/drawingml/2011/main" xmlns="" val="1"/>
            </a:ext>
          </a:extLst>
        </p:spPr>
        <p:txBody>
          <a:bodyPr lIns="65022" tIns="65022" rIns="65022" bIns="65022">
            <a:spAutoFit/>
          </a:bodyPr>
          <a:lstStyle>
            <a:lvl1pPr algn="r" defTabSz="1300480">
              <a:defRPr sz="2200" b="0">
                <a:solidFill>
                  <a:srgbClr val="808080"/>
                </a:solidFill>
                <a:latin typeface="Helvetica"/>
                <a:ea typeface="Helvetica"/>
                <a:cs typeface="Helvetica"/>
                <a:sym typeface="Helvetica"/>
              </a:defRPr>
            </a:lvl1pPr>
          </a:lstStyle>
          <a:p>
            <a:r>
              <a:rPr dirty="0"/>
              <a:t>20</a:t>
            </a:r>
            <a:r>
              <a:rPr lang="en-US" altLang="zh-CN" dirty="0"/>
              <a:t>20</a:t>
            </a:r>
            <a:r>
              <a:rPr dirty="0"/>
              <a:t>/</a:t>
            </a:r>
            <a:r>
              <a:rPr lang="en-US" dirty="0"/>
              <a:t>12/23</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p:cNvSpPr txBox="1">
            <a:spLocks noGrp="1"/>
          </p:cNvSpPr>
          <p:nvPr>
            <p:ph type="title"/>
          </p:nvPr>
        </p:nvSpPr>
        <p:spPr>
          <a:prstGeom prst="rect">
            <a:avLst/>
          </a:prstGeom>
        </p:spPr>
        <p:txBody>
          <a:bodyPr>
            <a:normAutofit/>
          </a:bodyPr>
          <a:lstStyle/>
          <a:p>
            <a:pPr defTabSz="754316">
              <a:defRPr sz="3943"/>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深度学习：大力出奇迹的人工智能新范式</a:t>
            </a:r>
            <a:endParaRPr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FB6D55E7-CF32-4C3D-AAE2-D7DCA51F0B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7310" y="2406561"/>
            <a:ext cx="4316059" cy="5382645"/>
          </a:xfrm>
          <a:prstGeom prst="rect">
            <a:avLst/>
          </a:prstGeom>
        </p:spPr>
      </p:pic>
      <p:pic>
        <p:nvPicPr>
          <p:cNvPr id="6146" name="Picture 2" descr="R] StarGAN: Unified Generative Adversarial Networks for Multi-Domain  Image-to-Image Translation : MachineLearning">
            <a:extLst>
              <a:ext uri="{FF2B5EF4-FFF2-40B4-BE49-F238E27FC236}">
                <a16:creationId xmlns:a16="http://schemas.microsoft.com/office/drawing/2014/main" id="{4D0637AD-DC62-479C-9B0D-8A76F80007D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431" y="4585520"/>
            <a:ext cx="7098890" cy="320368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GAN Deep Learning Architectures - review - Sigmoidal">
            <a:extLst>
              <a:ext uri="{FF2B5EF4-FFF2-40B4-BE49-F238E27FC236}">
                <a16:creationId xmlns:a16="http://schemas.microsoft.com/office/drawing/2014/main" id="{80D6C84F-2F74-47F6-A958-96689D21FC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246" y="2563877"/>
            <a:ext cx="7387259" cy="172369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907718EF-932C-403B-99AA-A860649D8192}"/>
              </a:ext>
            </a:extLst>
          </p:cNvPr>
          <p:cNvSpPr txBox="1"/>
          <p:nvPr/>
        </p:nvSpPr>
        <p:spPr>
          <a:xfrm>
            <a:off x="280984" y="8243957"/>
            <a:ext cx="11475452"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sz="1400" b="0" dirty="0"/>
              <a:t>Radford A, Metz L, </a:t>
            </a:r>
            <a:r>
              <a:rPr lang="en-US" altLang="zh-CN" sz="1400" b="0" dirty="0" err="1"/>
              <a:t>Chintala</a:t>
            </a:r>
            <a:r>
              <a:rPr lang="en-US" altLang="zh-CN" sz="1400" b="0" dirty="0"/>
              <a:t> S. Unsupervised representation learning with deep convolutional generative adversarial networks. (ICLR2016)</a:t>
            </a:r>
            <a:endParaRPr lang="zh-CN" altLang="en-US" sz="1400" b="0" dirty="0"/>
          </a:p>
        </p:txBody>
      </p:sp>
      <p:sp>
        <p:nvSpPr>
          <p:cNvPr id="9" name="文本框 8">
            <a:extLst>
              <a:ext uri="{FF2B5EF4-FFF2-40B4-BE49-F238E27FC236}">
                <a16:creationId xmlns:a16="http://schemas.microsoft.com/office/drawing/2014/main" id="{513F3E8D-676B-458C-8F88-98BC91769C3E}"/>
              </a:ext>
            </a:extLst>
          </p:cNvPr>
          <p:cNvSpPr txBox="1"/>
          <p:nvPr/>
        </p:nvSpPr>
        <p:spPr>
          <a:xfrm>
            <a:off x="280984" y="8550258"/>
            <a:ext cx="11475452"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sz="1400" b="0" dirty="0"/>
              <a:t>Feng HZ, et al. SHOT-VAE: Semi-supervised Deep Generative Models With Label-aware ELBO Approximations (Accepted at AAAI 2021).</a:t>
            </a:r>
            <a:endParaRPr kumimoji="0" lang="zh-CN" altLang="en-US" sz="1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05839436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p:cNvSpPr txBox="1">
            <a:spLocks noGrp="1"/>
          </p:cNvSpPr>
          <p:nvPr>
            <p:ph type="title"/>
          </p:nvPr>
        </p:nvSpPr>
        <p:spPr>
          <a:prstGeom prst="rect">
            <a:avLst/>
          </a:prstGeom>
        </p:spPr>
        <p:txBody>
          <a:bodyPr>
            <a:normAutofit/>
          </a:bodyPr>
          <a:lstStyle/>
          <a:p>
            <a:pPr defTabSz="754316">
              <a:defRPr sz="3943"/>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从统计学到机器学习：里程碑一览</a:t>
            </a:r>
            <a:endParaRPr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3B241002-9BF5-45D8-99DF-D6B84C2003CB}"/>
              </a:ext>
            </a:extLst>
          </p:cNvPr>
          <p:cNvPicPr>
            <a:picLocks noChangeAspect="1"/>
          </p:cNvPicPr>
          <p:nvPr/>
        </p:nvPicPr>
        <p:blipFill>
          <a:blip r:embed="rId3"/>
          <a:stretch>
            <a:fillRect/>
          </a:stretch>
        </p:blipFill>
        <p:spPr>
          <a:xfrm>
            <a:off x="855056" y="2802194"/>
            <a:ext cx="11245509" cy="5245075"/>
          </a:xfrm>
          <a:prstGeom prst="rect">
            <a:avLst/>
          </a:prstGeom>
        </p:spPr>
      </p:pic>
    </p:spTree>
    <p:extLst>
      <p:ext uri="{BB962C8B-B14F-4D97-AF65-F5344CB8AC3E}">
        <p14:creationId xmlns:p14="http://schemas.microsoft.com/office/powerpoint/2010/main" val="181859730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p:cNvSpPr txBox="1">
            <a:spLocks noGrp="1"/>
          </p:cNvSpPr>
          <p:nvPr>
            <p:ph type="title"/>
          </p:nvPr>
        </p:nvSpPr>
        <p:spPr>
          <a:prstGeom prst="rect">
            <a:avLst/>
          </a:prstGeom>
        </p:spPr>
        <p:txBody>
          <a:bodyPr>
            <a:normAutofit/>
          </a:bodyPr>
          <a:lstStyle/>
          <a:p>
            <a:pPr defTabSz="754316">
              <a:defRPr sz="3943"/>
            </a:pPr>
            <a:r>
              <a:rPr lang="en-US" altLang="zh-CN" sz="4000" b="1" dirty="0">
                <a:latin typeface="微软雅黑" panose="020B0503020204020204" pitchFamily="34" charset="-122"/>
                <a:ea typeface="微软雅黑" panose="020B0503020204020204" pitchFamily="34" charset="-122"/>
                <a:cs typeface="Times New Roman" panose="02020603050405020304" pitchFamily="18" charset="0"/>
              </a:rPr>
              <a:t>Q&amp;A</a:t>
            </a:r>
            <a:endParaRPr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E5F0A496-2D80-4FCD-BBD8-A8DB234EEAA2}"/>
              </a:ext>
            </a:extLst>
          </p:cNvPr>
          <p:cNvSpPr txBox="1"/>
          <p:nvPr/>
        </p:nvSpPr>
        <p:spPr>
          <a:xfrm>
            <a:off x="868324" y="3469141"/>
            <a:ext cx="10677602" cy="24416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kumimoji="0" lang="en-US" altLang="zh-CN" sz="3200" b="1" i="0" u="none" strike="noStrike" cap="none" spc="0" normalizeH="0" baseline="0" dirty="0">
                <a:ln>
                  <a:noFill/>
                </a:ln>
                <a:solidFill>
                  <a:srgbClr val="000000"/>
                </a:solidFill>
                <a:effectLst/>
                <a:uFillTx/>
                <a:latin typeface="Helvetica Neue"/>
                <a:ea typeface="Helvetica Neue"/>
                <a:cs typeface="Helvetica Neue"/>
                <a:sym typeface="Helvetica Neue"/>
              </a:rPr>
              <a:t>PPT&amp;</a:t>
            </a:r>
            <a:r>
              <a:rPr kumimoji="0" lang="zh-CN" altLang="en-US" sz="3200" b="1" i="0" u="none" strike="noStrike" cap="none" spc="0" normalizeH="0" baseline="0" dirty="0">
                <a:ln>
                  <a:noFill/>
                </a:ln>
                <a:solidFill>
                  <a:srgbClr val="000000"/>
                </a:solidFill>
                <a:effectLst/>
                <a:uFillTx/>
                <a:latin typeface="Helvetica Neue"/>
                <a:ea typeface="Helvetica Neue"/>
                <a:cs typeface="Helvetica Neue"/>
                <a:sym typeface="Helvetica Neue"/>
              </a:rPr>
              <a:t>文案可在我的个人</a:t>
            </a:r>
            <a:r>
              <a:rPr kumimoji="0" lang="en-US" altLang="zh-CN" sz="3200" b="1" i="0" u="none" strike="noStrike" cap="none" spc="0" normalizeH="0" baseline="0" dirty="0">
                <a:ln>
                  <a:noFill/>
                </a:ln>
                <a:solidFill>
                  <a:srgbClr val="000000"/>
                </a:solidFill>
                <a:effectLst/>
                <a:uFillTx/>
                <a:latin typeface="Helvetica Neue"/>
                <a:ea typeface="Helvetica Neue"/>
                <a:cs typeface="Helvetica Neue"/>
                <a:sym typeface="Helvetica Neue"/>
              </a:rPr>
              <a:t>Blog</a:t>
            </a:r>
            <a:r>
              <a:rPr kumimoji="0" lang="zh-CN" altLang="en-US" sz="3200" b="1" i="0" u="none" strike="noStrike" cap="none" spc="0" normalizeH="0" baseline="0" dirty="0">
                <a:ln>
                  <a:noFill/>
                </a:ln>
                <a:solidFill>
                  <a:srgbClr val="000000"/>
                </a:solidFill>
                <a:effectLst/>
                <a:uFillTx/>
                <a:latin typeface="Helvetica Neue"/>
                <a:ea typeface="Helvetica Neue"/>
                <a:cs typeface="Helvetica Neue"/>
                <a:sym typeface="Helvetica Neue"/>
              </a:rPr>
              <a:t>中获得：</a:t>
            </a:r>
            <a:endParaRPr kumimoji="0" lang="en-US" altLang="zh-CN" sz="32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endParaRPr kumimoji="0" lang="en-US" altLang="zh-CN" sz="32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r>
              <a:rPr lang="en-US" altLang="zh-CN" dirty="0"/>
              <a:t>www.fenghz.xyz/An-introduction-to-machine-learning-and-deep-learning</a:t>
            </a:r>
            <a:endParaRPr kumimoji="0" lang="en-US" altLang="zh-CN"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ctr" defTabSz="584200" rtl="0" fontAlgn="auto" latinLnBrk="0" hangingPunct="0">
              <a:lnSpc>
                <a:spcPct val="100000"/>
              </a:lnSpc>
              <a:spcBef>
                <a:spcPts val="0"/>
              </a:spcBef>
              <a:spcAft>
                <a:spcPts val="0"/>
              </a:spcAft>
              <a:buClrTx/>
              <a:buSzTx/>
              <a:buFontTx/>
              <a:buNone/>
              <a:tabLst/>
            </a:pPr>
            <a:endParaRPr kumimoji="0" lang="en-US" altLang="zh-CN" sz="32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ctr" defTabSz="584200" rtl="0" fontAlgn="auto" latinLnBrk="0" hangingPunct="0">
              <a:lnSpc>
                <a:spcPct val="100000"/>
              </a:lnSpc>
              <a:spcBef>
                <a:spcPts val="0"/>
              </a:spcBef>
              <a:spcAft>
                <a:spcPts val="0"/>
              </a:spcAft>
              <a:buClrTx/>
              <a:buSzTx/>
              <a:buFontTx/>
              <a:buNone/>
              <a:tabLst/>
            </a:pPr>
            <a:r>
              <a:rPr lang="zh-CN" altLang="en-US" sz="3200" dirty="0"/>
              <a:t>我们的小组主页：</a:t>
            </a:r>
            <a:r>
              <a:rPr lang="en-US" altLang="zh-CN" sz="3200" dirty="0"/>
              <a:t>zjuvag.org</a:t>
            </a:r>
            <a:endParaRPr kumimoji="0" lang="en-US" altLang="zh-CN" sz="3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44947213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p:cNvSpPr txBox="1">
            <a:spLocks noGrp="1"/>
          </p:cNvSpPr>
          <p:nvPr>
            <p:ph type="title"/>
          </p:nvPr>
        </p:nvSpPr>
        <p:spPr>
          <a:prstGeom prst="rect">
            <a:avLst/>
          </a:prstGeom>
        </p:spPr>
        <p:txBody>
          <a:bodyPr>
            <a:normAutofit/>
          </a:bodyPr>
          <a:lstStyle/>
          <a:p>
            <a:pPr defTabSz="754316">
              <a:defRPr sz="3943"/>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从统计学到机器学习：一段简史</a:t>
            </a:r>
            <a:endParaRPr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DB229837-AC72-4583-9C0D-06BAEFF6C46B}"/>
              </a:ext>
            </a:extLst>
          </p:cNvPr>
          <p:cNvSpPr txBox="1"/>
          <p:nvPr/>
        </p:nvSpPr>
        <p:spPr>
          <a:xfrm>
            <a:off x="2436383" y="3531943"/>
            <a:ext cx="8132034" cy="35496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zh-CN" altLang="en-US" sz="3200" dirty="0"/>
              <a:t>在终极的分析中，一切知识都是历史；</a:t>
            </a:r>
            <a:endParaRPr lang="en-US" altLang="zh-CN" sz="3200" dirty="0"/>
          </a:p>
          <a:p>
            <a:pPr algn="l"/>
            <a:endParaRPr lang="zh-CN" altLang="en-US" sz="3200" dirty="0"/>
          </a:p>
          <a:p>
            <a:pPr algn="l"/>
            <a:r>
              <a:rPr lang="zh-CN" altLang="en-US" sz="3200" dirty="0"/>
              <a:t>在抽象的意义下，一切科学都是数学；</a:t>
            </a:r>
            <a:endParaRPr lang="en-US" altLang="zh-CN" sz="3200" dirty="0"/>
          </a:p>
          <a:p>
            <a:pPr algn="l"/>
            <a:endParaRPr lang="zh-CN" altLang="en-US" sz="3200" dirty="0"/>
          </a:p>
          <a:p>
            <a:pPr algn="l"/>
            <a:r>
              <a:rPr lang="zh-CN" altLang="en-US" sz="3200" dirty="0"/>
              <a:t>在理性的世界里，所有的判断都是统计学。</a:t>
            </a:r>
            <a:endParaRPr lang="en-US" altLang="zh-CN" sz="3200" dirty="0"/>
          </a:p>
          <a:p>
            <a:pPr algn="l"/>
            <a:endParaRPr lang="zh-CN" altLang="en-US" sz="3200" dirty="0"/>
          </a:p>
          <a:p>
            <a:pPr algn="r"/>
            <a:r>
              <a:rPr lang="en-US" altLang="zh-CN" sz="3200" dirty="0"/>
              <a:t>——《</a:t>
            </a:r>
            <a:r>
              <a:rPr lang="zh-CN" altLang="en-US" sz="3200" dirty="0"/>
              <a:t>统计与真理</a:t>
            </a:r>
            <a:r>
              <a:rPr lang="en-US" altLang="zh-CN" sz="3200" dirty="0"/>
              <a:t>》</a:t>
            </a:r>
          </a:p>
        </p:txBody>
      </p:sp>
    </p:spTree>
    <p:extLst>
      <p:ext uri="{BB962C8B-B14F-4D97-AF65-F5344CB8AC3E}">
        <p14:creationId xmlns:p14="http://schemas.microsoft.com/office/powerpoint/2010/main" val="41033817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p:cNvSpPr txBox="1">
            <a:spLocks noGrp="1"/>
          </p:cNvSpPr>
          <p:nvPr>
            <p:ph type="title"/>
          </p:nvPr>
        </p:nvSpPr>
        <p:spPr>
          <a:prstGeom prst="rect">
            <a:avLst/>
          </a:prstGeom>
        </p:spPr>
        <p:txBody>
          <a:bodyPr>
            <a:normAutofit/>
          </a:bodyPr>
          <a:lstStyle/>
          <a:p>
            <a:pPr defTabSz="754316">
              <a:defRPr sz="3943"/>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从数据分布模型到机器学习</a:t>
            </a:r>
            <a:endParaRPr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9BB55843-A7A4-4908-A718-0859D27E2680}"/>
              </a:ext>
            </a:extLst>
          </p:cNvPr>
          <p:cNvSpPr txBox="1"/>
          <p:nvPr/>
        </p:nvSpPr>
        <p:spPr>
          <a:xfrm>
            <a:off x="479663" y="2893247"/>
            <a:ext cx="1084090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1" indent="-342900" algn="l">
              <a:buFont typeface="Wingdings" panose="05000000000000000000" pitchFamily="2" charset="2"/>
              <a:buChar char="u"/>
            </a:pPr>
            <a:r>
              <a:rPr lang="zh-CN" altLang="en-US" sz="2800" dirty="0">
                <a:latin typeface="微软雅黑" panose="020B0503020204020204" pitchFamily="34" charset="-122"/>
                <a:ea typeface="微软雅黑" panose="020B0503020204020204" pitchFamily="34" charset="-122"/>
              </a:rPr>
              <a:t> 线性回归模型</a:t>
            </a:r>
            <a:r>
              <a:rPr lang="en-US" altLang="zh-CN" sz="2800" dirty="0">
                <a:latin typeface="微软雅黑" panose="020B0503020204020204" pitchFamily="34" charset="-122"/>
                <a:ea typeface="微软雅黑" panose="020B0503020204020204" pitchFamily="34" charset="-122"/>
              </a:rPr>
              <a:t>	</a:t>
            </a: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699E93D0-EB26-4A83-A8AD-6DB68C2B8356}"/>
                  </a:ext>
                </a:extLst>
              </p:cNvPr>
              <p:cNvSpPr txBox="1"/>
              <p:nvPr/>
            </p:nvSpPr>
            <p:spPr>
              <a:xfrm>
                <a:off x="883922" y="3504930"/>
                <a:ext cx="6994789" cy="44212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584200" rtl="0" fontAlgn="auto" latinLnBrk="0" hangingPunct="0">
                  <a:lnSpc>
                    <a:spcPct val="100000"/>
                  </a:lnSpc>
                  <a:spcBef>
                    <a:spcPts val="0"/>
                  </a:spcBef>
                  <a:spcAft>
                    <a:spcPts val="0"/>
                  </a:spcAft>
                  <a:buClrTx/>
                  <a:buSzTx/>
                  <a:tabLst/>
                </a:pPr>
                <a:endParaRPr kumimoji="0" lang="en-US" altLang="zh-CN" sz="28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457200" marR="0" indent="-457200" algn="l" defTabSz="584200" rtl="0" fontAlgn="auto" latinLnBrk="0" hangingPunct="0">
                  <a:lnSpc>
                    <a:spcPct val="100000"/>
                  </a:lnSpc>
                  <a:spcBef>
                    <a:spcPts val="0"/>
                  </a:spcBef>
                  <a:spcAft>
                    <a:spcPts val="0"/>
                  </a:spcAft>
                  <a:buClrTx/>
                  <a:buSzTx/>
                  <a:buFont typeface="+mj-lt"/>
                  <a:buAutoNum type="arabicPeriod"/>
                  <a:tabLst/>
                </a:pPr>
                <a:r>
                  <a:rPr lang="zh-CN" altLang="en-US" sz="2800" dirty="0"/>
                  <a:t>选择自变量</a:t>
                </a:r>
                <a:endParaRPr lang="en-US" altLang="zh-CN" sz="2800" dirty="0"/>
              </a:p>
              <a:p>
                <a:pPr marL="457200" marR="0" indent="-457200" algn="l" defTabSz="584200" rtl="0" fontAlgn="auto" latinLnBrk="0" hangingPunct="0">
                  <a:lnSpc>
                    <a:spcPct val="100000"/>
                  </a:lnSpc>
                  <a:spcBef>
                    <a:spcPts val="0"/>
                  </a:spcBef>
                  <a:spcAft>
                    <a:spcPts val="0"/>
                  </a:spcAft>
                  <a:buClrTx/>
                  <a:buSzTx/>
                  <a:buFont typeface="+mj-lt"/>
                  <a:buAutoNum type="arabicPeriod"/>
                  <a:tabLst/>
                </a:pPr>
                <a:endParaRPr lang="en-US" altLang="zh-CN" sz="2800" dirty="0"/>
              </a:p>
              <a:p>
                <a:pPr marL="457200" marR="0" indent="-457200" algn="l" defTabSz="584200" rtl="0" fontAlgn="auto" latinLnBrk="0" hangingPunct="0">
                  <a:lnSpc>
                    <a:spcPct val="100000"/>
                  </a:lnSpc>
                  <a:spcBef>
                    <a:spcPts val="0"/>
                  </a:spcBef>
                  <a:spcAft>
                    <a:spcPts val="0"/>
                  </a:spcAft>
                  <a:buClrTx/>
                  <a:buSzTx/>
                  <a:buFont typeface="+mj-lt"/>
                  <a:buAutoNum type="arabicPeriod"/>
                  <a:tabLst/>
                </a:pPr>
                <a:r>
                  <a:rPr lang="zh-CN" altLang="en-US" sz="2800" dirty="0"/>
                  <a:t>构建线性方程</a:t>
                </a:r>
                <a:endParaRPr lang="en-US" altLang="zh-CN" sz="2800" dirty="0"/>
              </a:p>
              <a:p>
                <a:pPr marL="457200" marR="0" indent="-457200" algn="l" defTabSz="584200" rtl="0" fontAlgn="auto" latinLnBrk="0" hangingPunct="0">
                  <a:lnSpc>
                    <a:spcPct val="100000"/>
                  </a:lnSpc>
                  <a:spcBef>
                    <a:spcPts val="0"/>
                  </a:spcBef>
                  <a:spcAft>
                    <a:spcPts val="0"/>
                  </a:spcAft>
                  <a:buClrTx/>
                  <a:buSzTx/>
                  <a:buFont typeface="+mj-lt"/>
                  <a:buAutoNum type="arabicPeriod"/>
                  <a:tabLst/>
                </a:pPr>
                <a:endParaRPr lang="en-US" altLang="zh-CN" sz="2800" dirty="0"/>
              </a:p>
              <a:p>
                <a:pPr marL="457200" marR="0" indent="-457200" algn="l" defTabSz="584200" rtl="0" fontAlgn="auto" latinLnBrk="0" hangingPunct="0">
                  <a:lnSpc>
                    <a:spcPct val="100000"/>
                  </a:lnSpc>
                  <a:spcBef>
                    <a:spcPts val="0"/>
                  </a:spcBef>
                  <a:spcAft>
                    <a:spcPts val="0"/>
                  </a:spcAft>
                  <a:buClrTx/>
                  <a:buSzTx/>
                  <a:buFont typeface="+mj-lt"/>
                  <a:buAutoNum type="arabicPeriod"/>
                  <a:tabLst/>
                </a:pPr>
                <a:r>
                  <a:rPr lang="zh-CN" altLang="en-US" sz="2800" dirty="0"/>
                  <a:t>验证参数的显著性</a:t>
                </a:r>
                <a:endParaRPr lang="en-US" altLang="zh-CN" sz="2800" dirty="0"/>
              </a:p>
              <a:p>
                <a:pPr marL="457200" marR="0" indent="-457200" algn="l" defTabSz="584200" rtl="0" fontAlgn="auto" latinLnBrk="0" hangingPunct="0">
                  <a:lnSpc>
                    <a:spcPct val="100000"/>
                  </a:lnSpc>
                  <a:spcBef>
                    <a:spcPts val="0"/>
                  </a:spcBef>
                  <a:spcAft>
                    <a:spcPts val="0"/>
                  </a:spcAft>
                  <a:buClrTx/>
                  <a:buSzTx/>
                  <a:buFont typeface="+mj-lt"/>
                  <a:buAutoNum type="arabicPeriod"/>
                  <a:tabLst/>
                </a:pPr>
                <a:endParaRPr lang="en-US" altLang="zh-CN" sz="2800" dirty="0"/>
              </a:p>
              <a:p>
                <a:pPr marL="457200" marR="0" indent="-457200" algn="l" defTabSz="584200" rtl="0" fontAlgn="auto" latinLnBrk="0" hangingPunct="0">
                  <a:lnSpc>
                    <a:spcPct val="100000"/>
                  </a:lnSpc>
                  <a:spcBef>
                    <a:spcPts val="0"/>
                  </a:spcBef>
                  <a:spcAft>
                    <a:spcPts val="0"/>
                  </a:spcAft>
                  <a:buClrTx/>
                  <a:buSzTx/>
                  <a:buFont typeface="+mj-lt"/>
                  <a:buAutoNum type="arabicPeriod"/>
                  <a:tabLst/>
                </a:pPr>
                <a:r>
                  <a:rPr lang="zh-CN" altLang="en-US" sz="2800" dirty="0"/>
                  <a:t>进行残差检验和拟合优度检验</a:t>
                </a:r>
                <a14:m>
                  <m:oMath xmlns:m="http://schemas.openxmlformats.org/officeDocument/2006/math">
                    <m:sSup>
                      <m:sSupPr>
                        <m:ctrlPr>
                          <a:rPr lang="en-US" altLang="zh-CN" sz="2800" b="1" i="1" smtClean="0">
                            <a:latin typeface="Cambria Math" panose="02040503050406030204" pitchFamily="18" charset="0"/>
                          </a:rPr>
                        </m:ctrlPr>
                      </m:sSupPr>
                      <m:e>
                        <m:r>
                          <a:rPr lang="en-US" altLang="zh-CN" sz="2800" b="1" i="1" smtClean="0">
                            <a:latin typeface="Cambria Math" panose="02040503050406030204" pitchFamily="18" charset="0"/>
                          </a:rPr>
                          <m:t>𝑹</m:t>
                        </m:r>
                      </m:e>
                      <m:sup>
                        <m:r>
                          <a:rPr lang="en-US" altLang="zh-CN" sz="2800" b="1" i="1" smtClean="0">
                            <a:latin typeface="Cambria Math" panose="02040503050406030204" pitchFamily="18" charset="0"/>
                          </a:rPr>
                          <m:t>𝟐</m:t>
                        </m:r>
                      </m:sup>
                    </m:sSup>
                  </m:oMath>
                </a14:m>
                <a:endParaRPr lang="en-US" altLang="zh-CN" sz="2800" dirty="0"/>
              </a:p>
              <a:p>
                <a:pPr marL="457200" marR="0" indent="-457200" algn="l" defTabSz="584200" rtl="0" fontAlgn="auto" latinLnBrk="0" hangingPunct="0">
                  <a:lnSpc>
                    <a:spcPct val="100000"/>
                  </a:lnSpc>
                  <a:spcBef>
                    <a:spcPts val="0"/>
                  </a:spcBef>
                  <a:spcAft>
                    <a:spcPts val="0"/>
                  </a:spcAft>
                  <a:buClrTx/>
                  <a:buSzTx/>
                  <a:buFont typeface="+mj-lt"/>
                  <a:buAutoNum type="arabicPeriod"/>
                  <a:tabLst/>
                </a:pPr>
                <a:endParaRPr lang="en-US" altLang="zh-CN" sz="2800" dirty="0"/>
              </a:p>
              <a:p>
                <a:pPr marL="457200" marR="0" indent="-457200" algn="l" defTabSz="584200" rtl="0" fontAlgn="auto" latinLnBrk="0" hangingPunct="0">
                  <a:lnSpc>
                    <a:spcPct val="100000"/>
                  </a:lnSpc>
                  <a:spcBef>
                    <a:spcPts val="0"/>
                  </a:spcBef>
                  <a:spcAft>
                    <a:spcPts val="0"/>
                  </a:spcAft>
                  <a:buClrTx/>
                  <a:buSzTx/>
                  <a:buFont typeface="+mj-lt"/>
                  <a:buAutoNum type="arabicPeriod"/>
                  <a:tabLst/>
                </a:pPr>
                <a:r>
                  <a:rPr lang="zh-CN" altLang="en-US" sz="2800" dirty="0"/>
                  <a:t>得出</a:t>
                </a:r>
                <a:r>
                  <a:rPr lang="en-US" altLang="zh-CN" sz="2800" dirty="0"/>
                  <a:t>Fancy</a:t>
                </a:r>
                <a:r>
                  <a:rPr lang="zh-CN" altLang="en-US" sz="2800" dirty="0"/>
                  <a:t>的结论，走上人生巅峰</a:t>
                </a:r>
                <a:endParaRPr lang="en-US" altLang="zh-CN" b="0" dirty="0"/>
              </a:p>
            </p:txBody>
          </p:sp>
        </mc:Choice>
        <mc:Fallback xmlns="">
          <p:sp>
            <p:nvSpPr>
              <p:cNvPr id="23" name="文本框 22">
                <a:extLst>
                  <a:ext uri="{FF2B5EF4-FFF2-40B4-BE49-F238E27FC236}">
                    <a16:creationId xmlns:a16="http://schemas.microsoft.com/office/drawing/2014/main" id="{699E93D0-EB26-4A83-A8AD-6DB68C2B8356}"/>
                  </a:ext>
                </a:extLst>
              </p:cNvPr>
              <p:cNvSpPr txBox="1">
                <a:spLocks noRot="1" noChangeAspect="1" noMove="1" noResize="1" noEditPoints="1" noAdjustHandles="1" noChangeArrowheads="1" noChangeShapeType="1" noTextEdit="1"/>
              </p:cNvSpPr>
              <p:nvPr/>
            </p:nvSpPr>
            <p:spPr>
              <a:xfrm>
                <a:off x="883922" y="3504930"/>
                <a:ext cx="6994789" cy="4421210"/>
              </a:xfrm>
              <a:prstGeom prst="rect">
                <a:avLst/>
              </a:prstGeom>
              <a:blipFill>
                <a:blip r:embed="rId3"/>
                <a:stretch>
                  <a:fillRect l="-2180" b="-3310"/>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DF82660-E684-4E32-83E2-69EDAA884B89}"/>
                  </a:ext>
                </a:extLst>
              </p:cNvPr>
              <p:cNvSpPr txBox="1"/>
              <p:nvPr/>
            </p:nvSpPr>
            <p:spPr>
              <a:xfrm>
                <a:off x="6800528" y="2444722"/>
                <a:ext cx="6748557" cy="38821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left"/>
                    </m:oMathParaPr>
                    <m:oMath xmlns:m="http://schemas.openxmlformats.org/officeDocument/2006/math">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𝒚</m:t>
                      </m:r>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sSub>
                        <m:sSubPr>
                          <m:ctrlP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bPr>
                        <m:e>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𝜷</m:t>
                          </m:r>
                        </m:e>
                        <m:sub>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𝟎</m:t>
                          </m:r>
                        </m:sub>
                      </m:sSub>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nary>
                        <m:naryPr>
                          <m:chr m:val="∑"/>
                          <m:ctrlP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naryPr>
                        <m:sub>
                          <m:r>
                            <m:rPr>
                              <m:brk m:alnAt="23"/>
                            </m:rP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𝒎</m:t>
                          </m:r>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𝟏</m:t>
                          </m:r>
                        </m:sub>
                        <m:sup>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𝑴</m:t>
                          </m:r>
                        </m:sup>
                        <m:e>
                          <m:sSub>
                            <m:sSubPr>
                              <m:ctrlP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bPr>
                            <m:e>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𝜷</m:t>
                              </m:r>
                            </m:e>
                            <m:sub>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𝒎</m:t>
                              </m:r>
                            </m:sub>
                          </m:sSub>
                        </m:e>
                      </m:nary>
                      <m:sSub>
                        <m:sSubPr>
                          <m:ctrlP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bPr>
                        <m:e>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𝒙</m:t>
                          </m:r>
                        </m:e>
                        <m:sub>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𝒎</m:t>
                          </m:r>
                        </m:sub>
                      </m:sSub>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𝝐</m:t>
                      </m:r>
                    </m:oMath>
                  </m:oMathPara>
                </a14:m>
                <a:endParaRPr kumimoji="0" lang="en-US" altLang="zh-CN" sz="2600" b="1" i="0" u="none" strike="noStrike" cap="none" spc="0" normalizeH="0" baseline="0" dirty="0">
                  <a:ln>
                    <a:noFill/>
                  </a:ln>
                  <a:solidFill>
                    <a:srgbClr val="000000"/>
                  </a:solidFill>
                  <a:effectLst/>
                  <a:uFillTx/>
                  <a:ea typeface="Helvetica Neue"/>
                  <a:cs typeface="Helvetica Neue"/>
                  <a:sym typeface="Helvetica Neue"/>
                </a:endParaRPr>
              </a:p>
              <a:p>
                <a:pPr marL="0" marR="0" indent="0" algn="l" defTabSz="584200" rtl="0" fontAlgn="auto" latinLnBrk="0" hangingPunct="0">
                  <a:lnSpc>
                    <a:spcPct val="100000"/>
                  </a:lnSpc>
                  <a:spcBef>
                    <a:spcPts val="0"/>
                  </a:spcBef>
                  <a:spcAft>
                    <a:spcPts val="0"/>
                  </a:spcAft>
                  <a:buClrTx/>
                  <a:buSzTx/>
                  <a:buFontTx/>
                  <a:buNone/>
                  <a:tabLst/>
                </a:pPr>
                <a:endParaRPr kumimoji="0" lang="en-US" altLang="zh-CN" sz="3200" b="1" i="0" u="none" strike="noStrike" cap="none" spc="0" normalizeH="0" baseline="0" dirty="0">
                  <a:ln>
                    <a:noFill/>
                  </a:ln>
                  <a:solidFill>
                    <a:srgbClr val="000000"/>
                  </a:solidFill>
                  <a:effectLst/>
                  <a:uFillTx/>
                  <a:ea typeface="Helvetica Neue"/>
                  <a:cs typeface="Helvetica Neue"/>
                  <a:sym typeface="Helvetica Neue"/>
                </a:endParaRPr>
              </a:p>
              <a:p>
                <a:pPr marL="0" marR="0" indent="0" algn="l" defTabSz="584200" rtl="0" fontAlgn="auto" latinLnBrk="0" hangingPunct="0">
                  <a:lnSpc>
                    <a:spcPct val="100000"/>
                  </a:lnSpc>
                  <a:spcBef>
                    <a:spcPts val="0"/>
                  </a:spcBef>
                  <a:spcAft>
                    <a:spcPts val="0"/>
                  </a:spcAft>
                  <a:buClrTx/>
                  <a:buSzTx/>
                  <a:buFontTx/>
                  <a:buNone/>
                  <a:tabLst/>
                </a:pPr>
                <a:r>
                  <a:rPr lang="en-US" altLang="zh-CN" sz="2800" dirty="0">
                    <a:latin typeface="Times New Roman" panose="02020603050405020304" pitchFamily="18" charset="0"/>
                    <a:cs typeface="Times New Roman" panose="02020603050405020304" pitchFamily="18" charset="0"/>
                  </a:rPr>
                  <a:t>s.t. G-M assumption:</a:t>
                </a:r>
              </a:p>
              <a:p>
                <a:pPr marL="0" marR="0" indent="0" algn="l" defTabSz="584200" rtl="0" fontAlgn="auto" latinLnBrk="0" hangingPunct="0">
                  <a:lnSpc>
                    <a:spcPct val="100000"/>
                  </a:lnSpc>
                  <a:spcBef>
                    <a:spcPts val="0"/>
                  </a:spcBef>
                  <a:spcAft>
                    <a:spcPts val="0"/>
                  </a:spcAft>
                  <a:buClrTx/>
                  <a:buSzTx/>
                  <a:buFontTx/>
                  <a:buNone/>
                  <a:tabLst/>
                </a:pPr>
                <a:endParaRPr lang="en-US" altLang="zh-CN" sz="2800" dirty="0">
                  <a:latin typeface="Times New Roman" panose="02020603050405020304" pitchFamily="18" charset="0"/>
                  <a:cs typeface="Times New Roman" panose="02020603050405020304" pitchFamily="18" charset="0"/>
                </a:endParaRPr>
              </a:p>
              <a:p>
                <a:pPr marL="0" marR="0" indent="0" algn="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left"/>
                    </m:oMathParaPr>
                    <m:oMath xmlns:m="http://schemas.openxmlformats.org/officeDocument/2006/math">
                      <m:r>
                        <a:rPr lang="en-US" altLang="zh-CN" sz="2600" b="1" i="1" smtClean="0">
                          <a:latin typeface="Cambria Math" panose="02040503050406030204" pitchFamily="18" charset="0"/>
                          <a:cs typeface="Times New Roman" panose="02020603050405020304" pitchFamily="18" charset="0"/>
                        </a:rPr>
                        <m:t>𝑬</m:t>
                      </m:r>
                      <m:d>
                        <m:dPr>
                          <m:ctrlPr>
                            <a:rPr lang="en-US" altLang="zh-CN" sz="2600" b="1" i="1" smtClean="0">
                              <a:latin typeface="Cambria Math" panose="02040503050406030204" pitchFamily="18" charset="0"/>
                              <a:cs typeface="Times New Roman" panose="02020603050405020304" pitchFamily="18" charset="0"/>
                            </a:rPr>
                          </m:ctrlPr>
                        </m:dPr>
                        <m:e>
                          <m:sSub>
                            <m:sSubPr>
                              <m:ctrlPr>
                                <a:rPr lang="en-US" altLang="zh-CN" sz="2600" b="1" i="1" smtClean="0">
                                  <a:latin typeface="Cambria Math" panose="02040503050406030204" pitchFamily="18" charset="0"/>
                                  <a:cs typeface="Times New Roman" panose="02020603050405020304" pitchFamily="18" charset="0"/>
                                </a:rPr>
                              </m:ctrlPr>
                            </m:sSubPr>
                            <m:e>
                              <m:r>
                                <a:rPr lang="en-US" altLang="zh-CN" sz="2600" b="1" i="1" smtClean="0">
                                  <a:latin typeface="Cambria Math" panose="02040503050406030204" pitchFamily="18" charset="0"/>
                                  <a:cs typeface="Times New Roman" panose="02020603050405020304" pitchFamily="18" charset="0"/>
                                </a:rPr>
                                <m:t>𝝐</m:t>
                              </m:r>
                            </m:e>
                            <m:sub>
                              <m:r>
                                <a:rPr lang="en-US" altLang="zh-CN" sz="2600" b="1" i="1" smtClean="0">
                                  <a:latin typeface="Cambria Math" panose="02040503050406030204" pitchFamily="18" charset="0"/>
                                  <a:cs typeface="Times New Roman" panose="02020603050405020304" pitchFamily="18" charset="0"/>
                                </a:rPr>
                                <m:t>𝒊</m:t>
                              </m:r>
                            </m:sub>
                          </m:sSub>
                        </m:e>
                      </m:d>
                      <m:r>
                        <a:rPr lang="en-US" altLang="zh-CN" sz="2600" b="1" i="1" smtClean="0">
                          <a:latin typeface="Cambria Math" panose="02040503050406030204" pitchFamily="18" charset="0"/>
                          <a:cs typeface="Times New Roman" panose="02020603050405020304" pitchFamily="18" charset="0"/>
                        </a:rPr>
                        <m:t>=</m:t>
                      </m:r>
                      <m:r>
                        <a:rPr lang="en-US" altLang="zh-CN" sz="2600" b="1" i="1" smtClean="0">
                          <a:latin typeface="Cambria Math" panose="02040503050406030204" pitchFamily="18" charset="0"/>
                          <a:cs typeface="Times New Roman" panose="02020603050405020304" pitchFamily="18" charset="0"/>
                        </a:rPr>
                        <m:t>𝟎</m:t>
                      </m:r>
                      <m:r>
                        <a:rPr lang="en-US" altLang="zh-CN" sz="2600" b="1" i="1" smtClean="0">
                          <a:latin typeface="Cambria Math" panose="02040503050406030204" pitchFamily="18" charset="0"/>
                          <a:cs typeface="Times New Roman" panose="02020603050405020304" pitchFamily="18" charset="0"/>
                        </a:rPr>
                        <m:t>; </m:t>
                      </m:r>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𝑽𝒂𝒓</m:t>
                      </m:r>
                      <m:d>
                        <m:dPr>
                          <m:ctrlP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ctrlPr>
                        </m:dPr>
                        <m:e>
                          <m:sSub>
                            <m:sSubPr>
                              <m:ctrlP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ctrlPr>
                            </m:sSubPr>
                            <m:e>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𝝐</m:t>
                              </m:r>
                            </m:e>
                            <m:sub>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𝒊</m:t>
                              </m:r>
                            </m:sub>
                          </m:sSub>
                        </m:e>
                      </m:d>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m:t>
                      </m:r>
                      <m:sSup>
                        <m:sSupPr>
                          <m:ctrlP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ctrlPr>
                        </m:sSupPr>
                        <m:e>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𝝈</m:t>
                          </m:r>
                        </m:e>
                        <m:sup>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𝟐</m:t>
                          </m:r>
                        </m:sup>
                      </m:sSup>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 </m:t>
                      </m:r>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𝑪𝒐𝒗</m:t>
                      </m:r>
                      <m:d>
                        <m:dPr>
                          <m:ctrlP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ctrlPr>
                        </m:dPr>
                        <m:e>
                          <m:sSub>
                            <m:sSubPr>
                              <m:ctrlP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ctrlPr>
                            </m:sSubPr>
                            <m:e>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𝝐</m:t>
                              </m:r>
                            </m:e>
                            <m:sub>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𝒊</m:t>
                              </m:r>
                            </m:sub>
                          </m:sSub>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m:t>
                          </m:r>
                          <m:sSub>
                            <m:sSubPr>
                              <m:ctrlP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ctrlPr>
                            </m:sSubPr>
                            <m:e>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𝝐</m:t>
                              </m:r>
                            </m:e>
                            <m:sub>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𝒋</m:t>
                              </m:r>
                            </m:sub>
                          </m:sSub>
                        </m:e>
                      </m:d>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m:t>
                      </m:r>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𝟎</m:t>
                      </m:r>
                    </m:oMath>
                  </m:oMathPara>
                </a14:m>
                <a:endParaRPr kumimoji="0" lang="en-US" altLang="zh-CN" sz="26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a:p>
                <a:pPr marL="0" marR="0" indent="0" algn="l" defTabSz="584200" rtl="0" fontAlgn="auto" latinLnBrk="0" hangingPunct="0">
                  <a:lnSpc>
                    <a:spcPct val="100000"/>
                  </a:lnSpc>
                  <a:spcBef>
                    <a:spcPts val="0"/>
                  </a:spcBef>
                  <a:spcAft>
                    <a:spcPts val="0"/>
                  </a:spcAft>
                  <a:buClrTx/>
                  <a:buSzTx/>
                  <a:buFontTx/>
                  <a:buNone/>
                  <a:tabLst/>
                </a:pPr>
                <a:endParaRPr kumimoji="0" lang="en-US" altLang="zh-CN"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a:p>
                <a:pPr marL="0" marR="0" indent="0" algn="l" defTabSz="584200" rtl="0" fontAlgn="auto" latinLnBrk="0" hangingPunct="0">
                  <a:lnSpc>
                    <a:spcPct val="100000"/>
                  </a:lnSpc>
                  <a:spcBef>
                    <a:spcPts val="0"/>
                  </a:spcBef>
                  <a:spcAft>
                    <a:spcPts val="0"/>
                  </a:spcAft>
                  <a:buClrTx/>
                  <a:buSzTx/>
                  <a:buFontTx/>
                  <a:buNone/>
                  <a:tabLst/>
                </a:pPr>
                <a:endParaRPr kumimoji="0" lang="en-US" altLang="zh-CN"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mc:Choice>
        <mc:Fallback xmlns="">
          <p:sp>
            <p:nvSpPr>
              <p:cNvPr id="3" name="文本框 2">
                <a:extLst>
                  <a:ext uri="{FF2B5EF4-FFF2-40B4-BE49-F238E27FC236}">
                    <a16:creationId xmlns:a16="http://schemas.microsoft.com/office/drawing/2014/main" id="{EDF82660-E684-4E32-83E2-69EDAA884B89}"/>
                  </a:ext>
                </a:extLst>
              </p:cNvPr>
              <p:cNvSpPr txBox="1">
                <a:spLocks noRot="1" noChangeAspect="1" noMove="1" noResize="1" noEditPoints="1" noAdjustHandles="1" noChangeArrowheads="1" noChangeShapeType="1" noTextEdit="1"/>
              </p:cNvSpPr>
              <p:nvPr/>
            </p:nvSpPr>
            <p:spPr>
              <a:xfrm>
                <a:off x="6800528" y="2444722"/>
                <a:ext cx="6748557" cy="3882153"/>
              </a:xfrm>
              <a:prstGeom prst="rect">
                <a:avLst/>
              </a:prstGeom>
              <a:blipFill>
                <a:blip r:embed="rId4"/>
                <a:stretch>
                  <a:fillRect l="-2529"/>
                </a:stretch>
              </a:blipFill>
              <a:ln w="12700" cap="flat">
                <a:noFill/>
                <a:miter lim="400000"/>
              </a:ln>
              <a:effectLst/>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1BD814BB-AA29-46B9-B3E8-D1E8BE7776E8}"/>
              </a:ext>
            </a:extLst>
          </p:cNvPr>
          <p:cNvPicPr>
            <a:picLocks noChangeAspect="1"/>
          </p:cNvPicPr>
          <p:nvPr/>
        </p:nvPicPr>
        <p:blipFill>
          <a:blip r:embed="rId5">
            <a:clrChange>
              <a:clrFrom>
                <a:srgbClr val="E3E3E3"/>
              </a:clrFrom>
              <a:clrTo>
                <a:srgbClr val="E3E3E3">
                  <a:alpha val="0"/>
                </a:srgbClr>
              </a:clrTo>
            </a:clrChange>
          </a:blip>
          <a:stretch>
            <a:fillRect/>
          </a:stretch>
        </p:blipFill>
        <p:spPr>
          <a:xfrm>
            <a:off x="7369631" y="5849319"/>
            <a:ext cx="4316186" cy="2870217"/>
          </a:xfrm>
          <a:prstGeom prst="rect">
            <a:avLst/>
          </a:prstGeom>
        </p:spPr>
      </p:pic>
    </p:spTree>
    <p:extLst>
      <p:ext uri="{BB962C8B-B14F-4D97-AF65-F5344CB8AC3E}">
        <p14:creationId xmlns:p14="http://schemas.microsoft.com/office/powerpoint/2010/main" val="414018195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p:cNvSpPr txBox="1">
            <a:spLocks noGrp="1"/>
          </p:cNvSpPr>
          <p:nvPr>
            <p:ph type="title"/>
          </p:nvPr>
        </p:nvSpPr>
        <p:spPr>
          <a:prstGeom prst="rect">
            <a:avLst/>
          </a:prstGeom>
        </p:spPr>
        <p:txBody>
          <a:bodyPr>
            <a:normAutofit/>
          </a:bodyPr>
          <a:lstStyle/>
          <a:p>
            <a:pPr defTabSz="754316">
              <a:defRPr sz="3943"/>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机器学习：问题在于改变世界</a:t>
            </a:r>
            <a:endParaRPr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9BB55843-A7A4-4908-A718-0859D27E2680}"/>
              </a:ext>
            </a:extLst>
          </p:cNvPr>
          <p:cNvSpPr txBox="1"/>
          <p:nvPr/>
        </p:nvSpPr>
        <p:spPr>
          <a:xfrm>
            <a:off x="479663" y="2893247"/>
            <a:ext cx="1084090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1" indent="-342900" algn="l">
              <a:buFont typeface="Wingdings" panose="05000000000000000000" pitchFamily="2" charset="2"/>
              <a:buChar char="u"/>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Cross-Validation (</a:t>
            </a:r>
            <a:r>
              <a:rPr lang="zh-CN" altLang="en-US" sz="2800" dirty="0">
                <a:latin typeface="微软雅黑" panose="020B0503020204020204" pitchFamily="34" charset="-122"/>
                <a:ea typeface="微软雅黑" panose="020B0503020204020204" pitchFamily="34" charset="-122"/>
              </a:rPr>
              <a:t>交叉验证）</a:t>
            </a:r>
            <a:r>
              <a:rPr lang="en-US" altLang="zh-CN" sz="2800" dirty="0">
                <a:latin typeface="微软雅黑" panose="020B0503020204020204" pitchFamily="34" charset="-122"/>
                <a:ea typeface="微软雅黑" panose="020B0503020204020204" pitchFamily="34" charset="-122"/>
              </a:rPr>
              <a:t>	</a:t>
            </a:r>
          </a:p>
        </p:txBody>
      </p:sp>
      <p:pic>
        <p:nvPicPr>
          <p:cNvPr id="7" name="图片 6">
            <a:extLst>
              <a:ext uri="{FF2B5EF4-FFF2-40B4-BE49-F238E27FC236}">
                <a16:creationId xmlns:a16="http://schemas.microsoft.com/office/drawing/2014/main" id="{5B3F3597-5045-4CE7-82B3-6558B0B93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755" y="4193382"/>
            <a:ext cx="5057057" cy="3240586"/>
          </a:xfrm>
          <a:prstGeom prst="rect">
            <a:avLst/>
          </a:prstGeom>
        </p:spPr>
      </p:pic>
      <p:pic>
        <p:nvPicPr>
          <p:cNvPr id="9" name="图片 8">
            <a:extLst>
              <a:ext uri="{FF2B5EF4-FFF2-40B4-BE49-F238E27FC236}">
                <a16:creationId xmlns:a16="http://schemas.microsoft.com/office/drawing/2014/main" id="{0413BBC1-DF79-43DA-B215-EFFF30E1C5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2243" y="4193382"/>
            <a:ext cx="6378250" cy="3413580"/>
          </a:xfrm>
          <a:prstGeom prst="rect">
            <a:avLst/>
          </a:prstGeom>
        </p:spPr>
      </p:pic>
    </p:spTree>
    <p:extLst>
      <p:ext uri="{BB962C8B-B14F-4D97-AF65-F5344CB8AC3E}">
        <p14:creationId xmlns:p14="http://schemas.microsoft.com/office/powerpoint/2010/main" val="349427267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p:cNvSpPr txBox="1">
            <a:spLocks noGrp="1"/>
          </p:cNvSpPr>
          <p:nvPr>
            <p:ph type="title"/>
          </p:nvPr>
        </p:nvSpPr>
        <p:spPr>
          <a:prstGeom prst="rect">
            <a:avLst/>
          </a:prstGeom>
        </p:spPr>
        <p:txBody>
          <a:bodyPr>
            <a:normAutofit/>
          </a:bodyPr>
          <a:lstStyle/>
          <a:p>
            <a:pPr defTabSz="754316">
              <a:defRPr sz="3943"/>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机器学习：问题在于改变世界</a:t>
            </a:r>
            <a:endParaRPr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9BB55843-A7A4-4908-A718-0859D27E2680}"/>
              </a:ext>
            </a:extLst>
          </p:cNvPr>
          <p:cNvSpPr txBox="1"/>
          <p:nvPr/>
        </p:nvSpPr>
        <p:spPr>
          <a:xfrm>
            <a:off x="479663" y="2893247"/>
            <a:ext cx="1084090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1" indent="-342900" algn="l">
              <a:buFont typeface="Wingdings" panose="05000000000000000000" pitchFamily="2" charset="2"/>
              <a:buChar char="u"/>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No Free Lunch Theorem (</a:t>
            </a:r>
            <a:r>
              <a:rPr lang="zh-CN" altLang="en-US" sz="2800" dirty="0">
                <a:latin typeface="微软雅黑" panose="020B0503020204020204" pitchFamily="34" charset="-122"/>
                <a:ea typeface="微软雅黑" panose="020B0503020204020204" pitchFamily="34" charset="-122"/>
              </a:rPr>
              <a:t>没有免费的午餐定理）</a:t>
            </a:r>
            <a:r>
              <a:rPr lang="en-US" altLang="zh-CN" sz="2800" dirty="0">
                <a:latin typeface="微软雅黑" panose="020B0503020204020204" pitchFamily="34" charset="-122"/>
                <a:ea typeface="微软雅黑" panose="020B0503020204020204" pitchFamily="34" charset="-122"/>
              </a:rPr>
              <a:t>	</a:t>
            </a:r>
          </a:p>
        </p:txBody>
      </p:sp>
      <p:sp>
        <p:nvSpPr>
          <p:cNvPr id="6" name="文本框 5">
            <a:extLst>
              <a:ext uri="{FF2B5EF4-FFF2-40B4-BE49-F238E27FC236}">
                <a16:creationId xmlns:a16="http://schemas.microsoft.com/office/drawing/2014/main" id="{E3398622-B0F7-4B80-922A-E29A315E18F5}"/>
              </a:ext>
            </a:extLst>
          </p:cNvPr>
          <p:cNvSpPr txBox="1"/>
          <p:nvPr/>
        </p:nvSpPr>
        <p:spPr>
          <a:xfrm>
            <a:off x="13760911" y="7458450"/>
            <a:ext cx="11869653"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1" indent="-342900" algn="l">
              <a:buFont typeface="Wingdings" panose="05000000000000000000" pitchFamily="2" charset="2"/>
              <a:buChar char="u"/>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Probably Approximately Correct Learning </a:t>
            </a:r>
          </a:p>
          <a:p>
            <a:pPr lvl="1" indent="0" algn="l"/>
            <a:r>
              <a:rPr lang="en-US" altLang="zh-CN" sz="2800" dirty="0">
                <a:latin typeface="微软雅黑" panose="020B0503020204020204" pitchFamily="34" charset="-122"/>
                <a:ea typeface="微软雅黑" panose="020B0503020204020204" pitchFamily="34" charset="-122"/>
              </a:rPr>
              <a:t>    (PAC</a:t>
            </a:r>
            <a:r>
              <a:rPr lang="zh-CN" altLang="en-US" sz="2800" dirty="0">
                <a:latin typeface="微软雅黑" panose="020B0503020204020204" pitchFamily="34" charset="-122"/>
                <a:ea typeface="微软雅黑" panose="020B0503020204020204" pitchFamily="34" charset="-122"/>
              </a:rPr>
              <a:t>学习理论，</a:t>
            </a:r>
            <a:r>
              <a:rPr lang="en-US" altLang="zh-CN" sz="2800" dirty="0">
                <a:latin typeface="微软雅黑" panose="020B0503020204020204" pitchFamily="34" charset="-122"/>
                <a:ea typeface="微软雅黑" panose="020B0503020204020204" pitchFamily="34" charset="-122"/>
              </a:rPr>
              <a:t>2010 </a:t>
            </a:r>
            <a:r>
              <a:rPr lang="zh-CN" altLang="en-US" sz="2800" dirty="0">
                <a:latin typeface="微软雅黑" panose="020B0503020204020204" pitchFamily="34" charset="-122"/>
                <a:ea typeface="微软雅黑" panose="020B0503020204020204" pitchFamily="34" charset="-122"/>
              </a:rPr>
              <a:t>图灵奖）</a:t>
            </a:r>
            <a:r>
              <a:rPr lang="en-US" altLang="zh-CN" sz="2800" dirty="0">
                <a:latin typeface="微软雅黑" panose="020B0503020204020204" pitchFamily="34" charset="-122"/>
                <a:ea typeface="微软雅黑" panose="020B0503020204020204" pitchFamily="34" charset="-122"/>
              </a:rPr>
              <a:t>	</a:t>
            </a:r>
          </a:p>
        </p:txBody>
      </p:sp>
      <p:pic>
        <p:nvPicPr>
          <p:cNvPr id="4" name="图片 3">
            <a:extLst>
              <a:ext uri="{FF2B5EF4-FFF2-40B4-BE49-F238E27FC236}">
                <a16:creationId xmlns:a16="http://schemas.microsoft.com/office/drawing/2014/main" id="{EBAE5A6A-660B-4CC8-9EFF-84341683BF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22" y="4015189"/>
            <a:ext cx="11197814" cy="2965713"/>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5BA9D58-A63D-4933-A229-A73E55B1B6D5}"/>
                  </a:ext>
                </a:extLst>
              </p:cNvPr>
              <p:cNvSpPr txBox="1"/>
              <p:nvPr/>
            </p:nvSpPr>
            <p:spPr>
              <a:xfrm>
                <a:off x="1963230" y="7219731"/>
                <a:ext cx="5836983" cy="12030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naryPr>
                        <m:sub>
                          <m: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𝒇</m:t>
                          </m:r>
                        </m:sub>
                        <m:sup/>
                        <m:e>
                          <m:sSub>
                            <m:sSubPr>
                              <m:ctrlP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bPr>
                            <m:e>
                              <m: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𝑬</m:t>
                              </m:r>
                            </m:e>
                            <m:sub>
                              <m: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𝒐𝒕𝒆</m:t>
                              </m:r>
                            </m:sub>
                          </m:sSub>
                          <m: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sSub>
                            <m:sSubPr>
                              <m:ctrlP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bPr>
                            <m:e>
                              <m: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ℒ</m:t>
                              </m:r>
                            </m:e>
                            <m:sub>
                              <m: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𝒂</m:t>
                              </m:r>
                            </m:sub>
                          </m:sSub>
                          <m: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𝑿</m:t>
                          </m:r>
                          <m: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𝒇</m:t>
                          </m:r>
                          <m: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e>
                      </m:nary>
                      <m: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nary>
                        <m:naryPr>
                          <m:chr m:val="∑"/>
                          <m:supHide m:val="on"/>
                          <m:ctrlPr>
                            <a:rPr lang="en-US" altLang="zh-CN" sz="2800" i="1">
                              <a:latin typeface="Cambria Math" panose="02040503050406030204" pitchFamily="18" charset="0"/>
                            </a:rPr>
                          </m:ctrlPr>
                        </m:naryPr>
                        <m:sub>
                          <m:r>
                            <a:rPr lang="en-US" altLang="zh-CN" sz="2800" i="1">
                              <a:latin typeface="Cambria Math" panose="02040503050406030204" pitchFamily="18" charset="0"/>
                            </a:rPr>
                            <m:t>𝒇</m:t>
                          </m:r>
                        </m:sub>
                        <m:sup/>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𝑬</m:t>
                              </m:r>
                            </m:e>
                            <m:sub>
                              <m:r>
                                <a:rPr lang="en-US" altLang="zh-CN" sz="2800" i="1">
                                  <a:latin typeface="Cambria Math" panose="02040503050406030204" pitchFamily="18" charset="0"/>
                                </a:rPr>
                                <m:t>𝒐𝒕𝒆</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ℒ</m:t>
                              </m:r>
                            </m:e>
                            <m:sub>
                              <m:r>
                                <a:rPr lang="en-US" altLang="zh-CN" sz="2800" b="1" i="1" smtClean="0">
                                  <a:latin typeface="Cambria Math" panose="02040503050406030204" pitchFamily="18" charset="0"/>
                                </a:rPr>
                                <m:t>𝒃</m:t>
                              </m:r>
                            </m:sub>
                          </m:sSub>
                          <m:r>
                            <a:rPr lang="en-US" altLang="zh-CN" sz="2800" i="1">
                              <a:latin typeface="Cambria Math" panose="02040503050406030204" pitchFamily="18" charset="0"/>
                            </a:rPr>
                            <m:t>|</m:t>
                          </m:r>
                          <m:r>
                            <a:rPr lang="en-US" altLang="zh-CN" sz="2800" i="1">
                              <a:latin typeface="Cambria Math" panose="02040503050406030204" pitchFamily="18" charset="0"/>
                            </a:rPr>
                            <m:t>𝑿</m:t>
                          </m:r>
                          <m:r>
                            <a:rPr lang="en-US" altLang="zh-CN" sz="2800" i="1">
                              <a:latin typeface="Cambria Math" panose="02040503050406030204" pitchFamily="18" charset="0"/>
                            </a:rPr>
                            <m:t>,</m:t>
                          </m:r>
                          <m:r>
                            <a:rPr lang="en-US" altLang="zh-CN" sz="2800" i="1">
                              <a:latin typeface="Cambria Math" panose="02040503050406030204" pitchFamily="18" charset="0"/>
                            </a:rPr>
                            <m:t>𝒇</m:t>
                          </m:r>
                          <m:r>
                            <a:rPr lang="en-US" altLang="zh-CN" sz="2800" i="1">
                              <a:latin typeface="Cambria Math" panose="02040503050406030204" pitchFamily="18" charset="0"/>
                            </a:rPr>
                            <m:t>)</m:t>
                          </m:r>
                        </m:e>
                      </m:nary>
                    </m:oMath>
                  </m:oMathPara>
                </a14:m>
                <a:endParaRPr kumimoji="0" lang="zh-CN" altLang="en-US" sz="28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mc:Choice>
        <mc:Fallback xmlns="">
          <p:sp>
            <p:nvSpPr>
              <p:cNvPr id="5" name="文本框 4">
                <a:extLst>
                  <a:ext uri="{FF2B5EF4-FFF2-40B4-BE49-F238E27FC236}">
                    <a16:creationId xmlns:a16="http://schemas.microsoft.com/office/drawing/2014/main" id="{C5BA9D58-A63D-4933-A229-A73E55B1B6D5}"/>
                  </a:ext>
                </a:extLst>
              </p:cNvPr>
              <p:cNvSpPr txBox="1">
                <a:spLocks noRot="1" noChangeAspect="1" noMove="1" noResize="1" noEditPoints="1" noAdjustHandles="1" noChangeArrowheads="1" noChangeShapeType="1" noTextEdit="1"/>
              </p:cNvSpPr>
              <p:nvPr/>
            </p:nvSpPr>
            <p:spPr>
              <a:xfrm>
                <a:off x="1963230" y="7219731"/>
                <a:ext cx="5836983" cy="1203086"/>
              </a:xfrm>
              <a:prstGeom prst="rect">
                <a:avLst/>
              </a:prstGeom>
              <a:blipFill>
                <a:blip r:embed="rId4"/>
                <a:stretch>
                  <a:fillRect/>
                </a:stretch>
              </a:blipFill>
              <a:ln w="12700" cap="flat">
                <a:noFill/>
                <a:miter lim="400000"/>
              </a:ln>
              <a:effectLst/>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7B5B9119-2046-4BB0-9B9A-B95811C4FF1E}"/>
              </a:ext>
            </a:extLst>
          </p:cNvPr>
          <p:cNvSpPr txBox="1"/>
          <p:nvPr/>
        </p:nvSpPr>
        <p:spPr>
          <a:xfrm>
            <a:off x="8319060" y="7396894"/>
            <a:ext cx="4058803"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rPr>
              <a:t>All models are wrong, </a:t>
            </a:r>
          </a:p>
          <a:p>
            <a:pPr marL="0" marR="0" indent="0" algn="ctr" defTabSz="584200" rtl="0" fontAlgn="auto" latinLnBrk="0" hangingPunct="0">
              <a:lnSpc>
                <a:spcPct val="100000"/>
              </a:lnSpc>
              <a:spcBef>
                <a:spcPts val="0"/>
              </a:spcBef>
              <a:spcAft>
                <a:spcPts val="0"/>
              </a:spcAft>
              <a:buClrTx/>
              <a:buSzTx/>
              <a:buFontTx/>
              <a:buNone/>
              <a:tabLst/>
            </a:pPr>
            <a:r>
              <a:rPr kumimoji="0" lang="en-US" altLang="zh-CN"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rPr>
              <a:t>but some are usefu</a:t>
            </a:r>
            <a:r>
              <a:rPr lang="en-US" altLang="zh-CN" sz="3200" dirty="0">
                <a:latin typeface="Times New Roman" panose="02020603050405020304" pitchFamily="18" charset="0"/>
                <a:cs typeface="Times New Roman" panose="02020603050405020304" pitchFamily="18" charset="0"/>
              </a:rPr>
              <a:t>l.</a:t>
            </a:r>
            <a:endParaRPr kumimoji="0" lang="zh-CN" alt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spTree>
    <p:extLst>
      <p:ext uri="{BB962C8B-B14F-4D97-AF65-F5344CB8AC3E}">
        <p14:creationId xmlns:p14="http://schemas.microsoft.com/office/powerpoint/2010/main" val="343074224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p:cNvSpPr txBox="1">
            <a:spLocks noGrp="1"/>
          </p:cNvSpPr>
          <p:nvPr>
            <p:ph type="title"/>
          </p:nvPr>
        </p:nvSpPr>
        <p:spPr>
          <a:prstGeom prst="rect">
            <a:avLst/>
          </a:prstGeom>
        </p:spPr>
        <p:txBody>
          <a:bodyPr>
            <a:normAutofit/>
          </a:bodyPr>
          <a:lstStyle/>
          <a:p>
            <a:pPr defTabSz="754316">
              <a:defRPr sz="3943"/>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机器学习：问题在于改变世界</a:t>
            </a:r>
            <a:endParaRPr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9BB55843-A7A4-4908-A718-0859D27E2680}"/>
              </a:ext>
            </a:extLst>
          </p:cNvPr>
          <p:cNvSpPr txBox="1"/>
          <p:nvPr/>
        </p:nvSpPr>
        <p:spPr>
          <a:xfrm>
            <a:off x="479663" y="2677803"/>
            <a:ext cx="10840908"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1" indent="-342900" algn="l">
              <a:buFont typeface="Wingdings" panose="05000000000000000000" pitchFamily="2" charset="2"/>
              <a:buChar char="u"/>
            </a:pPr>
            <a:r>
              <a:rPr lang="en-US" altLang="zh-CN" sz="2800" dirty="0">
                <a:latin typeface="微软雅黑" panose="020B0503020204020204" pitchFamily="34" charset="-122"/>
                <a:ea typeface="微软雅黑" panose="020B0503020204020204" pitchFamily="34" charset="-122"/>
              </a:rPr>
              <a:t>Probably Approximately Correct Learning </a:t>
            </a:r>
          </a:p>
          <a:p>
            <a:pPr lvl="1" indent="0" algn="l"/>
            <a:r>
              <a:rPr lang="en-US" altLang="zh-CN" sz="2800" dirty="0">
                <a:latin typeface="微软雅黑" panose="020B0503020204020204" pitchFamily="34" charset="-122"/>
                <a:ea typeface="微软雅黑" panose="020B0503020204020204" pitchFamily="34" charset="-122"/>
              </a:rPr>
              <a:t>    (PAC</a:t>
            </a:r>
            <a:r>
              <a:rPr lang="zh-CN" altLang="en-US" sz="2800" dirty="0">
                <a:latin typeface="微软雅黑" panose="020B0503020204020204" pitchFamily="34" charset="-122"/>
                <a:ea typeface="微软雅黑" panose="020B0503020204020204" pitchFamily="34" charset="-122"/>
              </a:rPr>
              <a:t>学习理论，</a:t>
            </a:r>
            <a:r>
              <a:rPr lang="en-US" altLang="zh-CN" sz="2800" dirty="0">
                <a:latin typeface="微软雅黑" panose="020B0503020204020204" pitchFamily="34" charset="-122"/>
                <a:ea typeface="微软雅黑" panose="020B0503020204020204" pitchFamily="34" charset="-122"/>
              </a:rPr>
              <a:t>2010 </a:t>
            </a:r>
            <a:r>
              <a:rPr lang="zh-CN" altLang="en-US" sz="2800" dirty="0">
                <a:latin typeface="微软雅黑" panose="020B0503020204020204" pitchFamily="34" charset="-122"/>
                <a:ea typeface="微软雅黑" panose="020B0503020204020204" pitchFamily="34" charset="-122"/>
              </a:rPr>
              <a:t>图灵奖）</a:t>
            </a:r>
            <a:endParaRPr lang="en-US" altLang="zh-CN" sz="28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B5B9119-2046-4BB0-9B9A-B95811C4FF1E}"/>
              </a:ext>
            </a:extLst>
          </p:cNvPr>
          <p:cNvSpPr txBox="1"/>
          <p:nvPr/>
        </p:nvSpPr>
        <p:spPr>
          <a:xfrm>
            <a:off x="8454104" y="6440691"/>
            <a:ext cx="3795911"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rPr>
              <a:t>奥卡姆剃刀：</a:t>
            </a:r>
            <a:endParaRPr kumimoji="0" lang="en-US" altLang="zh-CN"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a:p>
            <a:pPr marL="0" marR="0" indent="0" algn="ctr" defTabSz="584200" rtl="0" fontAlgn="auto" latinLnBrk="0" hangingPunct="0">
              <a:lnSpc>
                <a:spcPct val="100000"/>
              </a:lnSpc>
              <a:spcBef>
                <a:spcPts val="0"/>
              </a:spcBef>
              <a:spcAft>
                <a:spcPts val="0"/>
              </a:spcAft>
              <a:buClrTx/>
              <a:buSzTx/>
              <a:buFontTx/>
              <a:buNone/>
              <a:tabLst/>
            </a:pPr>
            <a:endParaRPr kumimoji="0" lang="en-US" altLang="zh-CN"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a:p>
            <a:pPr marL="0" marR="0" indent="0" algn="ctr" defTabSz="584200" rtl="0" fontAlgn="auto" latinLnBrk="0" hangingPunct="0">
              <a:lnSpc>
                <a:spcPct val="100000"/>
              </a:lnSpc>
              <a:spcBef>
                <a:spcPts val="0"/>
              </a:spcBef>
              <a:spcAft>
                <a:spcPts val="0"/>
              </a:spcAft>
              <a:buClrTx/>
              <a:buSzTx/>
              <a:buFontTx/>
              <a:buNone/>
              <a:tabLst/>
            </a:pPr>
            <a:r>
              <a:rPr kumimoji="0" lang="zh-CN" alt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rPr>
              <a:t>如无必要，勿增实体</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B1A1D4F-F139-436C-A5D9-5C2848D80B72}"/>
                  </a:ext>
                </a:extLst>
              </p:cNvPr>
              <p:cNvSpPr txBox="1"/>
              <p:nvPr/>
            </p:nvSpPr>
            <p:spPr>
              <a:xfrm>
                <a:off x="843275" y="4504647"/>
                <a:ext cx="8347221" cy="20126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3200" dirty="0"/>
                  <a:t>For</a:t>
                </a:r>
                <a:r>
                  <a:rPr lang="zh-CN" altLang="en-US" sz="3200" dirty="0"/>
                  <a:t> </a:t>
                </a:r>
                <a:r>
                  <a:rPr lang="en-US" altLang="zh-CN" sz="3200" dirty="0"/>
                  <a:t>any</a:t>
                </a:r>
                <a:r>
                  <a:rPr lang="zh-CN" altLang="en-US" sz="3200" dirty="0"/>
                  <a:t> </a:t>
                </a:r>
                <a14:m>
                  <m:oMath xmlns:m="http://schemas.openxmlformats.org/officeDocument/2006/math">
                    <m:r>
                      <a:rPr lang="en-US" altLang="zh-CN" sz="3200" b="1" i="1" smtClean="0">
                        <a:latin typeface="Cambria Math" panose="02040503050406030204" pitchFamily="18" charset="0"/>
                      </a:rPr>
                      <m:t>𝜹</m:t>
                    </m:r>
                    <m:r>
                      <a:rPr lang="en-US" altLang="zh-CN" sz="3200" b="1" i="1" smtClean="0">
                        <a:latin typeface="Cambria Math" panose="02040503050406030204" pitchFamily="18" charset="0"/>
                      </a:rPr>
                      <m:t>&gt;</m:t>
                    </m:r>
                    <m:r>
                      <a:rPr lang="en-US" altLang="zh-CN" sz="3200" b="1" i="1" smtClean="0">
                        <a:latin typeface="Cambria Math" panose="02040503050406030204" pitchFamily="18" charset="0"/>
                      </a:rPr>
                      <m:t>𝟎</m:t>
                    </m:r>
                  </m:oMath>
                </a14:m>
                <a:r>
                  <a:rPr kumimoji="0" lang="en-US" altLang="zh-CN" sz="3200" b="1" i="0" u="none" strike="noStrike" cap="none" spc="0" normalizeH="0" baseline="0" dirty="0">
                    <a:ln>
                      <a:noFill/>
                    </a:ln>
                    <a:solidFill>
                      <a:srgbClr val="000000"/>
                    </a:solidFill>
                    <a:effectLst/>
                    <a:uFillTx/>
                    <a:sym typeface="Helvetica Neue"/>
                  </a:rPr>
                  <a:t>, with probability</a:t>
                </a:r>
                <a:r>
                  <a:rPr kumimoji="0" lang="en-US" altLang="zh-CN" sz="3200" b="1" i="0" u="none" strike="noStrike" cap="none" spc="0" normalizeH="0" dirty="0">
                    <a:ln>
                      <a:noFill/>
                    </a:ln>
                    <a:solidFill>
                      <a:srgbClr val="000000"/>
                    </a:solidFill>
                    <a:effectLst/>
                    <a:uFillTx/>
                    <a:sym typeface="Helvetica Neue"/>
                  </a:rPr>
                  <a:t> at least 1-</a:t>
                </a:r>
                <a14:m>
                  <m:oMath xmlns:m="http://schemas.openxmlformats.org/officeDocument/2006/math">
                    <m:r>
                      <a:rPr kumimoji="0" lang="en-US" altLang="zh-CN" sz="3200" b="1" i="1" u="none" strike="noStrike" cap="none" spc="0" normalizeH="0" smtClean="0">
                        <a:ln>
                          <a:noFill/>
                        </a:ln>
                        <a:solidFill>
                          <a:srgbClr val="000000"/>
                        </a:solidFill>
                        <a:effectLst/>
                        <a:uFillTx/>
                        <a:latin typeface="Cambria Math" panose="02040503050406030204" pitchFamily="18" charset="0"/>
                        <a:sym typeface="Helvetica Neue"/>
                      </a:rPr>
                      <m:t>𝜹</m:t>
                    </m:r>
                  </m:oMath>
                </a14:m>
                <a:r>
                  <a:rPr kumimoji="0" lang="en-US" altLang="zh-CN" sz="3200" b="1" i="0" u="none" strike="noStrike" cap="none" spc="0" normalizeH="0" baseline="0" dirty="0">
                    <a:ln>
                      <a:noFill/>
                    </a:ln>
                    <a:solidFill>
                      <a:srgbClr val="000000"/>
                    </a:solidFill>
                    <a:effectLst/>
                    <a:uFillTx/>
                    <a:sym typeface="Helvetica Neue"/>
                  </a:rPr>
                  <a:t>:</a:t>
                </a:r>
              </a:p>
              <a:p>
                <a:pPr marL="0" marR="0" indent="0" algn="ctr" defTabSz="584200" rtl="0" fontAlgn="auto" latinLnBrk="0" hangingPunct="0">
                  <a:lnSpc>
                    <a:spcPct val="100000"/>
                  </a:lnSpc>
                  <a:spcBef>
                    <a:spcPts val="0"/>
                  </a:spcBef>
                  <a:spcAft>
                    <a:spcPts val="0"/>
                  </a:spcAft>
                  <a:buClrTx/>
                  <a:buSzTx/>
                  <a:buFontTx/>
                  <a:buNone/>
                  <a:tabLst/>
                </a:pPr>
                <a:endParaRPr kumimoji="0" lang="en-US" altLang="zh-CN" sz="3200" b="1" i="0" u="none" strike="noStrike" cap="none" spc="0" normalizeH="0" baseline="0" dirty="0">
                  <a:ln>
                    <a:noFill/>
                  </a:ln>
                  <a:solidFill>
                    <a:srgbClr val="000000"/>
                  </a:solidFill>
                  <a:effectLst/>
                  <a:uFillTx/>
                  <a:sym typeface="Helvetica Neue"/>
                </a:endParaRPr>
              </a:p>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𝑹</m:t>
                      </m:r>
                      <m:d>
                        <m:dPr>
                          <m:ctrlP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ctrlPr>
                        </m:dPr>
                        <m:e>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𝒉</m:t>
                          </m:r>
                        </m:e>
                      </m:d>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m:t>
                      </m:r>
                      <m:f>
                        <m:fPr>
                          <m:ctrlP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ctrlPr>
                        </m:fPr>
                        <m:num>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𝟏</m:t>
                          </m:r>
                        </m:num>
                        <m:den>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𝒎</m:t>
                          </m:r>
                        </m:den>
                      </m:f>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m:t>
                      </m:r>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𝒍𝒐𝒈</m:t>
                      </m:r>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 </m:t>
                      </m:r>
                      <m:d>
                        <m:dPr>
                          <m:begChr m:val="|"/>
                          <m:endChr m:val="|"/>
                          <m:ctrlP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ctrlPr>
                        </m:dPr>
                        <m:e>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ℋ</m:t>
                          </m:r>
                        </m:e>
                      </m:d>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m:t>
                      </m:r>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𝒍𝒐𝒈</m:t>
                      </m:r>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m:t>
                      </m:r>
                      <m:f>
                        <m:fPr>
                          <m:ctrlP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ctrlPr>
                        </m:fPr>
                        <m:num>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𝟏</m:t>
                          </m:r>
                        </m:num>
                        <m:den>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𝜹</m:t>
                          </m:r>
                        </m:den>
                      </m:f>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m:t>
                      </m:r>
                    </m:oMath>
                  </m:oMathPara>
                </a14:m>
                <a:endParaRPr kumimoji="0" lang="zh-CN" altLang="en-US" sz="3200" b="1" i="0" u="none" strike="noStrike" cap="none" spc="0" normalizeH="0" baseline="0" dirty="0">
                  <a:ln>
                    <a:noFill/>
                  </a:ln>
                  <a:solidFill>
                    <a:srgbClr val="000000"/>
                  </a:solidFill>
                  <a:effectLst/>
                  <a:uFillTx/>
                  <a:sym typeface="Helvetica Neue"/>
                </a:endParaRPr>
              </a:p>
            </p:txBody>
          </p:sp>
        </mc:Choice>
        <mc:Fallback xmlns="">
          <p:sp>
            <p:nvSpPr>
              <p:cNvPr id="3" name="文本框 2">
                <a:extLst>
                  <a:ext uri="{FF2B5EF4-FFF2-40B4-BE49-F238E27FC236}">
                    <a16:creationId xmlns:a16="http://schemas.microsoft.com/office/drawing/2014/main" id="{7B1A1D4F-F139-436C-A5D9-5C2848D80B72}"/>
                  </a:ext>
                </a:extLst>
              </p:cNvPr>
              <p:cNvSpPr txBox="1">
                <a:spLocks noRot="1" noChangeAspect="1" noMove="1" noResize="1" noEditPoints="1" noAdjustHandles="1" noChangeArrowheads="1" noChangeShapeType="1" noTextEdit="1"/>
              </p:cNvSpPr>
              <p:nvPr/>
            </p:nvSpPr>
            <p:spPr>
              <a:xfrm>
                <a:off x="843275" y="4504647"/>
                <a:ext cx="8347221" cy="2012667"/>
              </a:xfrm>
              <a:prstGeom prst="rect">
                <a:avLst/>
              </a:prstGeom>
              <a:blipFill>
                <a:blip r:embed="rId3"/>
                <a:stretch>
                  <a:fillRect l="-1898" t="-3333" r="-1898"/>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26886895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p:cNvSpPr txBox="1">
            <a:spLocks noGrp="1"/>
          </p:cNvSpPr>
          <p:nvPr>
            <p:ph type="title"/>
          </p:nvPr>
        </p:nvSpPr>
        <p:spPr>
          <a:prstGeom prst="rect">
            <a:avLst/>
          </a:prstGeom>
        </p:spPr>
        <p:txBody>
          <a:bodyPr>
            <a:normAutofit/>
          </a:bodyPr>
          <a:lstStyle/>
          <a:p>
            <a:pPr defTabSz="754316">
              <a:defRPr sz="3943"/>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深度学习：大力出奇迹的人工智能新范式</a:t>
            </a:r>
            <a:endParaRPr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9BB55843-A7A4-4908-A718-0859D27E2680}"/>
              </a:ext>
            </a:extLst>
          </p:cNvPr>
          <p:cNvSpPr txBox="1"/>
          <p:nvPr/>
        </p:nvSpPr>
        <p:spPr>
          <a:xfrm>
            <a:off x="401005" y="2452322"/>
            <a:ext cx="1084090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1" indent="-342900" algn="l">
              <a:buFont typeface="Wingdings" panose="05000000000000000000" pitchFamily="2" charset="2"/>
              <a:buChar char="u"/>
            </a:pPr>
            <a:r>
              <a:rPr lang="en-US" altLang="zh-CN" sz="2800" dirty="0">
                <a:latin typeface="微软雅黑" panose="020B0503020204020204" pitchFamily="34" charset="-122"/>
                <a:ea typeface="微软雅黑" panose="020B0503020204020204" pitchFamily="34" charset="-122"/>
              </a:rPr>
              <a:t>Hinton, </a:t>
            </a:r>
            <a:r>
              <a:rPr lang="en-US" altLang="zh-CN" sz="2800" dirty="0" err="1">
                <a:latin typeface="微软雅黑" panose="020B0503020204020204" pitchFamily="34" charset="-122"/>
                <a:ea typeface="微软雅黑" panose="020B0503020204020204" pitchFamily="34" charset="-122"/>
              </a:rPr>
              <a:t>Lecun</a:t>
            </a:r>
            <a:r>
              <a:rPr lang="en-US" altLang="zh-CN" sz="2800" dirty="0">
                <a:latin typeface="微软雅黑" panose="020B0503020204020204" pitchFamily="34" charset="-122"/>
                <a:ea typeface="微软雅黑" panose="020B0503020204020204" pitchFamily="34" charset="-122"/>
              </a:rPr>
              <a:t> and </a:t>
            </a:r>
            <a:r>
              <a:rPr lang="en-US" altLang="zh-CN" sz="2800" dirty="0" err="1">
                <a:latin typeface="微软雅黑" panose="020B0503020204020204" pitchFamily="34" charset="-122"/>
                <a:ea typeface="微软雅黑" panose="020B0503020204020204" pitchFamily="34" charset="-122"/>
              </a:rPr>
              <a:t>Bengio</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黎明前的黑暗</a:t>
            </a:r>
            <a:r>
              <a:rPr lang="en-US" altLang="zh-CN" sz="2800" dirty="0">
                <a:latin typeface="微软雅黑" panose="020B0503020204020204" pitchFamily="34" charset="-122"/>
                <a:ea typeface="微软雅黑" panose="020B0503020204020204" pitchFamily="34" charset="-122"/>
              </a:rPr>
              <a:t> (2018 </a:t>
            </a:r>
            <a:r>
              <a:rPr lang="zh-CN" altLang="en-US" sz="2800" dirty="0">
                <a:latin typeface="微软雅黑" panose="020B0503020204020204" pitchFamily="34" charset="-122"/>
                <a:ea typeface="微软雅黑" panose="020B0503020204020204" pitchFamily="34" charset="-122"/>
              </a:rPr>
              <a:t>图灵奖）</a:t>
            </a:r>
            <a:endParaRPr lang="en-US" altLang="zh-CN" sz="2800" dirty="0">
              <a:latin typeface="微软雅黑" panose="020B0503020204020204" pitchFamily="34" charset="-122"/>
              <a:ea typeface="微软雅黑" panose="020B0503020204020204" pitchFamily="34" charset="-122"/>
            </a:endParaRPr>
          </a:p>
        </p:txBody>
      </p:sp>
      <p:pic>
        <p:nvPicPr>
          <p:cNvPr id="4098" name="Picture 2" descr="Yann LeCun's letter to CVPR chair after bad reviews on a Vision System that  &quot;learnt&quot; features &amp; reviews : MachineLearning">
            <a:extLst>
              <a:ext uri="{FF2B5EF4-FFF2-40B4-BE49-F238E27FC236}">
                <a16:creationId xmlns:a16="http://schemas.microsoft.com/office/drawing/2014/main" id="{15842F2D-CED9-490A-A128-3865C5FB1F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59" y="4873012"/>
            <a:ext cx="7334400" cy="385056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F3B3B7B8-69DE-4B47-B6C1-E0FA2EFAFF1E}"/>
              </a:ext>
            </a:extLst>
          </p:cNvPr>
          <p:cNvSpPr txBox="1"/>
          <p:nvPr/>
        </p:nvSpPr>
        <p:spPr>
          <a:xfrm>
            <a:off x="7142111" y="4264781"/>
            <a:ext cx="5053780" cy="35678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3200" dirty="0">
                <a:latin typeface="Times New Roman" panose="02020603050405020304" pitchFamily="18" charset="0"/>
                <a:cs typeface="Times New Roman" panose="02020603050405020304" pitchFamily="18" charset="0"/>
              </a:rPr>
              <a:t>We are withdrawing it for three reasons: 1) the scores are so low, and the reviews so ridiculous, that I don't know how to begin writing a rebuttal without insulting the reviewers;</a:t>
            </a:r>
          </a:p>
        </p:txBody>
      </p:sp>
      <p:pic>
        <p:nvPicPr>
          <p:cNvPr id="7" name="图形 6">
            <a:extLst>
              <a:ext uri="{FF2B5EF4-FFF2-40B4-BE49-F238E27FC236}">
                <a16:creationId xmlns:a16="http://schemas.microsoft.com/office/drawing/2014/main" id="{1F13F834-6599-4B14-92B0-42152ACDD6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8909" y="3289917"/>
            <a:ext cx="6073916" cy="3036958"/>
          </a:xfrm>
          <a:prstGeom prst="rect">
            <a:avLst/>
          </a:prstGeom>
        </p:spPr>
      </p:pic>
    </p:spTree>
    <p:extLst>
      <p:ext uri="{BB962C8B-B14F-4D97-AF65-F5344CB8AC3E}">
        <p14:creationId xmlns:p14="http://schemas.microsoft.com/office/powerpoint/2010/main" val="65152084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p:cNvSpPr txBox="1">
            <a:spLocks noGrp="1"/>
          </p:cNvSpPr>
          <p:nvPr>
            <p:ph type="title"/>
          </p:nvPr>
        </p:nvSpPr>
        <p:spPr>
          <a:prstGeom prst="rect">
            <a:avLst/>
          </a:prstGeom>
        </p:spPr>
        <p:txBody>
          <a:bodyPr>
            <a:normAutofit/>
          </a:bodyPr>
          <a:lstStyle/>
          <a:p>
            <a:pPr defTabSz="754316">
              <a:defRPr sz="3943"/>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深度学习：大力出奇迹的人工智能新范式</a:t>
            </a:r>
            <a:endParaRPr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9BB55843-A7A4-4908-A718-0859D27E2680}"/>
              </a:ext>
            </a:extLst>
          </p:cNvPr>
          <p:cNvSpPr txBox="1"/>
          <p:nvPr/>
        </p:nvSpPr>
        <p:spPr>
          <a:xfrm>
            <a:off x="479662" y="2893247"/>
            <a:ext cx="11771331"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1" indent="-342900" algn="l">
              <a:buFont typeface="Wingdings" panose="05000000000000000000" pitchFamily="2" charset="2"/>
              <a:buChar char="u"/>
            </a:pPr>
            <a:r>
              <a:rPr lang="en-US" altLang="zh-CN" sz="2800" dirty="0">
                <a:latin typeface="微软雅黑" panose="020B0503020204020204" pitchFamily="34" charset="-122"/>
                <a:ea typeface="微软雅黑" panose="020B0503020204020204" pitchFamily="34" charset="-122"/>
              </a:rPr>
              <a:t>Nvidia GPU and Alex : </a:t>
            </a:r>
            <a:r>
              <a:rPr lang="zh-CN" altLang="en-US" sz="2800" dirty="0">
                <a:latin typeface="微软雅黑" panose="020B0503020204020204" pitchFamily="34" charset="-122"/>
                <a:ea typeface="微软雅黑" panose="020B0503020204020204" pitchFamily="34" charset="-122"/>
              </a:rPr>
              <a:t>通过超大规模可微分并行计算构建神经网络</a:t>
            </a:r>
            <a:endParaRPr lang="en-US" altLang="zh-CN" sz="2800" dirty="0">
              <a:latin typeface="微软雅黑" panose="020B0503020204020204" pitchFamily="34" charset="-122"/>
              <a:ea typeface="微软雅黑" panose="020B0503020204020204" pitchFamily="34" charset="-122"/>
            </a:endParaRPr>
          </a:p>
        </p:txBody>
      </p:sp>
      <p:pic>
        <p:nvPicPr>
          <p:cNvPr id="5122" name="Picture 2" descr="干货|详解CNN五大经典模型:Lenet，Alexnet，Googlenet，VGG，DRL">
            <a:extLst>
              <a:ext uri="{FF2B5EF4-FFF2-40B4-BE49-F238E27FC236}">
                <a16:creationId xmlns:a16="http://schemas.microsoft.com/office/drawing/2014/main" id="{F11A9514-A857-421F-9B36-5417DA086A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437" y="4407389"/>
            <a:ext cx="11288556" cy="3165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00852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p:cNvSpPr txBox="1">
            <a:spLocks noGrp="1"/>
          </p:cNvSpPr>
          <p:nvPr>
            <p:ph type="title"/>
          </p:nvPr>
        </p:nvSpPr>
        <p:spPr>
          <a:prstGeom prst="rect">
            <a:avLst/>
          </a:prstGeom>
        </p:spPr>
        <p:txBody>
          <a:bodyPr>
            <a:normAutofit/>
          </a:bodyPr>
          <a:lstStyle/>
          <a:p>
            <a:pPr defTabSz="754316">
              <a:defRPr sz="3943"/>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深度学习：大力出奇迹的人工智能新范式</a:t>
            </a:r>
            <a:endParaRPr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429737E8-A1B8-4366-A899-97A98FB9E456}"/>
              </a:ext>
            </a:extLst>
          </p:cNvPr>
          <p:cNvPicPr>
            <a:picLocks noChangeAspect="1"/>
          </p:cNvPicPr>
          <p:nvPr/>
        </p:nvPicPr>
        <p:blipFill>
          <a:blip r:embed="rId3"/>
          <a:stretch>
            <a:fillRect/>
          </a:stretch>
        </p:blipFill>
        <p:spPr>
          <a:xfrm>
            <a:off x="973227" y="2327931"/>
            <a:ext cx="11058346" cy="6329894"/>
          </a:xfrm>
          <a:prstGeom prst="rect">
            <a:avLst/>
          </a:prstGeom>
        </p:spPr>
      </p:pic>
    </p:spTree>
    <p:extLst>
      <p:ext uri="{BB962C8B-B14F-4D97-AF65-F5344CB8AC3E}">
        <p14:creationId xmlns:p14="http://schemas.microsoft.com/office/powerpoint/2010/main" val="4287019593"/>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972</TotalTime>
  <Words>1713</Words>
  <Application>Microsoft Office PowerPoint</Application>
  <PresentationFormat>自定义</PresentationFormat>
  <Paragraphs>87</Paragraphs>
  <Slides>12</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Helvetica Light</vt:lpstr>
      <vt:lpstr>Helvetica Neue</vt:lpstr>
      <vt:lpstr>Helvetica Neue Light</vt:lpstr>
      <vt:lpstr>Helvetica Neue Medium</vt:lpstr>
      <vt:lpstr>PingFang SC Regular</vt:lpstr>
      <vt:lpstr>PingFang SC Semibold</vt:lpstr>
      <vt:lpstr>华文楷体</vt:lpstr>
      <vt:lpstr>微软雅黑</vt:lpstr>
      <vt:lpstr>Arial</vt:lpstr>
      <vt:lpstr>Calibri</vt:lpstr>
      <vt:lpstr>Cambria Math</vt:lpstr>
      <vt:lpstr>Helvetica</vt:lpstr>
      <vt:lpstr>Times New Roman</vt:lpstr>
      <vt:lpstr>Wingdings</vt:lpstr>
      <vt:lpstr>White</vt:lpstr>
      <vt:lpstr>从统计学到机器学习：一段简史 From statistics to machine learning: A brief history</vt:lpstr>
      <vt:lpstr>从统计学到机器学习：一段简史</vt:lpstr>
      <vt:lpstr>从数据分布模型到机器学习</vt:lpstr>
      <vt:lpstr>机器学习：问题在于改变世界</vt:lpstr>
      <vt:lpstr>机器学习：问题在于改变世界</vt:lpstr>
      <vt:lpstr>机器学习：问题在于改变世界</vt:lpstr>
      <vt:lpstr>深度学习：大力出奇迹的人工智能新范式</vt:lpstr>
      <vt:lpstr>深度学习：大力出奇迹的人工智能新范式</vt:lpstr>
      <vt:lpstr>深度学习：大力出奇迹的人工智能新范式</vt:lpstr>
      <vt:lpstr>深度学习：大力出奇迹的人工智能新范式</vt:lpstr>
      <vt:lpstr>从统计学到机器学习：里程碑一览</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Visual Analytics Framework for the Detection of Anomalous Call Stack Trees in High Performance Computing Applications</dc:title>
  <dc:creator>冯浩哲</dc:creator>
  <cp:lastModifiedBy>冯 浩哲</cp:lastModifiedBy>
  <cp:revision>78</cp:revision>
  <dcterms:modified xsi:type="dcterms:W3CDTF">2020-12-23T10:24:36Z</dcterms:modified>
</cp:coreProperties>
</file>