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87" r:id="rId11"/>
    <p:sldId id="268" r:id="rId12"/>
    <p:sldId id="269" r:id="rId13"/>
    <p:sldId id="270" r:id="rId14"/>
    <p:sldId id="271" r:id="rId15"/>
    <p:sldId id="272" r:id="rId16"/>
    <p:sldId id="274" r:id="rId17"/>
    <p:sldId id="305" r:id="rId18"/>
    <p:sldId id="308" r:id="rId19"/>
    <p:sldId id="273" r:id="rId20"/>
    <p:sldId id="275" r:id="rId21"/>
    <p:sldId id="276" r:id="rId22"/>
    <p:sldId id="277" r:id="rId23"/>
    <p:sldId id="279" r:id="rId24"/>
    <p:sldId id="301" r:id="rId25"/>
    <p:sldId id="280" r:id="rId26"/>
    <p:sldId id="281" r:id="rId27"/>
    <p:sldId id="282" r:id="rId28"/>
    <p:sldId id="310" r:id="rId29"/>
    <p:sldId id="311" r:id="rId30"/>
    <p:sldId id="31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640B61-DE28-4F25-A620-F70698A01F32}">
  <a:tblStyle styleId="{71640B61-DE28-4F25-A620-F70698A01F3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12"/>
  </p:normalViewPr>
  <p:slideViewPr>
    <p:cSldViewPr snapToGrid="0" snapToObjects="1">
      <p:cViewPr>
        <p:scale>
          <a:sx n="89" d="100"/>
          <a:sy n="89" d="100"/>
        </p:scale>
        <p:origin x="125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4E83-CBD4-814C-9E65-1AA686B0751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55CD7-A1D7-A440-9B0B-48D4ECDB8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920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We are looking for false positives, i.e., non-relevant POIs that are inadvertently</a:t>
            </a:r>
            <a:r>
              <a:rPr lang="en-US" baseline="0" dirty="0" smtClean="0"/>
              <a:t> promoted by the current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n is small, took short time to make a mistake, the gradient will have a large magnitude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K = number of positive check-ins, n = mid loop, k = number of neighbors (cost of computing y)</a:t>
            </a:r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52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542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258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users = 7869 | Number of POIs = 9471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 \# User: 7,703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 \# Venue: 8,575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 \# Candidates: 8,812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 \# Training: 30,000 (240,000 time window / 100,000 uniques)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 \# Validation: 5,000 (40,000 time window)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 \# Test: 5,000 (40,000 time window)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\# Check-ins: 110,000</a:t>
            </a:r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66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</a:t>
            </a:r>
            <a:endParaRPr dirty="0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0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3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7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398" cy="508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Font typeface="Arial"/>
              <a:buChar char="●"/>
              <a:defRPr sz="3600" b="1" i="0" u="none" strike="noStrike" cap="none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Tx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110358" y="785946"/>
            <a:ext cx="10058398" cy="357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Tx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0" y="295946"/>
            <a:ext cx="110358" cy="731519"/>
          </a:xfrm>
          <a:prstGeom prst="rect">
            <a:avLst/>
          </a:prstGeom>
          <a:solidFill>
            <a:srgbClr val="BA222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bg>
      <p:bgPr>
        <a:solidFill>
          <a:srgbClr val="BA2229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10228217" y="0"/>
            <a:ext cx="1963783" cy="1162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0228215" y="5695405"/>
            <a:ext cx="1963783" cy="1162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07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453119"/>
            <a:ext cx="9144000" cy="1168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add header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2" y="4862512"/>
            <a:ext cx="9143999" cy="1118157"/>
          </a:xfrm>
          <a:prstGeom prst="rect">
            <a:avLst/>
          </a:prstGeom>
        </p:spPr>
        <p:txBody>
          <a:bodyPr anchor="t" anchorCtr="0"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add author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1" y="494491"/>
            <a:ext cx="4914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3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1116492" y="352697"/>
            <a:ext cx="1075506" cy="431073"/>
          </a:xfrm>
          <a:prstGeom prst="rect">
            <a:avLst/>
          </a:prstGeom>
          <a:solidFill>
            <a:srgbClr val="BA222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1544972" y="308912"/>
            <a:ext cx="725404" cy="470262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‹#›</a:t>
            </a:fld>
            <a:endParaRPr lang="en-US" sz="1400" b="0" i="0" u="none" strike="noStrike" cap="none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  <a:sym typeface="La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11127343" y="372832"/>
            <a:ext cx="63651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Page</a:t>
            </a:r>
          </a:p>
        </p:txBody>
      </p:sp>
      <p:sp>
        <p:nvSpPr>
          <p:cNvPr id="13" name="Shape 13"/>
          <p:cNvSpPr/>
          <p:nvPr/>
        </p:nvSpPr>
        <p:spPr>
          <a:xfrm>
            <a:off x="11858296" y="6459366"/>
            <a:ext cx="105710" cy="19105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780" y="2909"/>
                </a:moveTo>
                <a:cubicBezTo>
                  <a:pt x="15824" y="0"/>
                  <a:pt x="7912" y="0"/>
                  <a:pt x="3956" y="2181"/>
                </a:cubicBezTo>
                <a:cubicBezTo>
                  <a:pt x="0" y="5090"/>
                  <a:pt x="0" y="8727"/>
                  <a:pt x="3956" y="10909"/>
                </a:cubicBezTo>
                <a:cubicBezTo>
                  <a:pt x="92307" y="61090"/>
                  <a:pt x="92307" y="61090"/>
                  <a:pt x="92307" y="61090"/>
                </a:cubicBezTo>
                <a:cubicBezTo>
                  <a:pt x="3956" y="109818"/>
                  <a:pt x="3956" y="109818"/>
                  <a:pt x="3956" y="109818"/>
                </a:cubicBezTo>
                <a:cubicBezTo>
                  <a:pt x="0" y="112000"/>
                  <a:pt x="0" y="115636"/>
                  <a:pt x="3956" y="117818"/>
                </a:cubicBezTo>
                <a:cubicBezTo>
                  <a:pt x="6593" y="119272"/>
                  <a:pt x="9230" y="120000"/>
                  <a:pt x="11868" y="120000"/>
                </a:cubicBezTo>
                <a:cubicBezTo>
                  <a:pt x="14505" y="120000"/>
                  <a:pt x="17142" y="119272"/>
                  <a:pt x="19780" y="117818"/>
                </a:cubicBezTo>
                <a:cubicBezTo>
                  <a:pt x="116043" y="65454"/>
                  <a:pt x="116043" y="65454"/>
                  <a:pt x="116043" y="65454"/>
                </a:cubicBezTo>
                <a:cubicBezTo>
                  <a:pt x="120000" y="63272"/>
                  <a:pt x="120000" y="58909"/>
                  <a:pt x="116043" y="56727"/>
                </a:cubicBezTo>
                <a:lnTo>
                  <a:pt x="19780" y="2909"/>
                </a:lnTo>
                <a:close/>
                <a:moveTo>
                  <a:pt x="19780" y="2909"/>
                </a:moveTo>
                <a:cubicBezTo>
                  <a:pt x="19780" y="2909"/>
                  <a:pt x="19780" y="2909"/>
                  <a:pt x="19780" y="29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14"/>
          <p:cNvSpPr/>
          <p:nvPr/>
        </p:nvSpPr>
        <p:spPr>
          <a:xfrm flipH="1">
            <a:off x="11340379" y="6459366"/>
            <a:ext cx="105223" cy="19105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780" y="2909"/>
                </a:moveTo>
                <a:cubicBezTo>
                  <a:pt x="15824" y="0"/>
                  <a:pt x="7912" y="0"/>
                  <a:pt x="3956" y="2181"/>
                </a:cubicBezTo>
                <a:cubicBezTo>
                  <a:pt x="0" y="5090"/>
                  <a:pt x="0" y="8727"/>
                  <a:pt x="3956" y="10909"/>
                </a:cubicBezTo>
                <a:cubicBezTo>
                  <a:pt x="92307" y="61090"/>
                  <a:pt x="92307" y="61090"/>
                  <a:pt x="92307" y="61090"/>
                </a:cubicBezTo>
                <a:cubicBezTo>
                  <a:pt x="3956" y="109818"/>
                  <a:pt x="3956" y="109818"/>
                  <a:pt x="3956" y="109818"/>
                </a:cubicBezTo>
                <a:cubicBezTo>
                  <a:pt x="0" y="112000"/>
                  <a:pt x="0" y="115636"/>
                  <a:pt x="3956" y="117818"/>
                </a:cubicBezTo>
                <a:cubicBezTo>
                  <a:pt x="6593" y="119272"/>
                  <a:pt x="9230" y="120000"/>
                  <a:pt x="11868" y="120000"/>
                </a:cubicBezTo>
                <a:cubicBezTo>
                  <a:pt x="14505" y="120000"/>
                  <a:pt x="17142" y="119272"/>
                  <a:pt x="19780" y="117818"/>
                </a:cubicBezTo>
                <a:cubicBezTo>
                  <a:pt x="116043" y="65454"/>
                  <a:pt x="116043" y="65454"/>
                  <a:pt x="116043" y="65454"/>
                </a:cubicBezTo>
                <a:cubicBezTo>
                  <a:pt x="120000" y="63272"/>
                  <a:pt x="120000" y="58909"/>
                  <a:pt x="116043" y="56727"/>
                </a:cubicBezTo>
                <a:lnTo>
                  <a:pt x="19780" y="2909"/>
                </a:lnTo>
                <a:close/>
                <a:moveTo>
                  <a:pt x="19780" y="2909"/>
                </a:moveTo>
                <a:cubicBezTo>
                  <a:pt x="19780" y="2909"/>
                  <a:pt x="19780" y="2909"/>
                  <a:pt x="19780" y="29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80965" y="4514170"/>
            <a:ext cx="5040000" cy="2056844"/>
          </a:xfrm>
        </p:spPr>
        <p:txBody>
          <a:bodyPr>
            <a:noAutofit/>
          </a:bodyPr>
          <a:lstStyle/>
          <a:p>
            <a:pPr lvl="0" algn="r"/>
            <a:r>
              <a:rPr lang="en" sz="2800" smtClean="0">
                <a:latin typeface="Calibri" charset="0"/>
                <a:ea typeface="Calibri" charset="0"/>
                <a:cs typeface="Calibri" charset="0"/>
              </a:rPr>
              <a:t>Jordan Silva </a:t>
            </a:r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800" smtClean="0">
                <a:latin typeface="Calibri" charset="0"/>
                <a:ea typeface="Calibri" charset="0"/>
                <a:cs typeface="Calibri" charset="0"/>
              </a:rPr>
            </a:br>
            <a:r>
              <a:rPr lang="en" sz="2800" u="sng" smtClean="0">
                <a:latin typeface="Calibri" charset="0"/>
                <a:ea typeface="Calibri" charset="0"/>
                <a:cs typeface="Calibri" charset="0"/>
              </a:rPr>
              <a:t>Rodrygo L. T. Santos</a:t>
            </a:r>
            <a:endParaRPr lang="en-US" sz="2800" u="sng" smtClean="0">
              <a:latin typeface="Calibri" charset="0"/>
              <a:ea typeface="Calibri" charset="0"/>
              <a:cs typeface="Calibri" charset="0"/>
            </a:endParaRPr>
          </a:p>
          <a:p>
            <a:pPr lvl="0" algn="r"/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Nivio Ziviani</a:t>
            </a:r>
            <a:endParaRPr lang="en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171035" y="4514170"/>
            <a:ext cx="5040000" cy="2056844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219075" indent="-219075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Font typeface=".AppleSystemUIFont" charset="-120"/>
              <a:buChar char="◦"/>
              <a:tabLst/>
              <a:defRPr sz="270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39354" indent="-191691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Font typeface=".AppleSystemUIFont" charset="-120"/>
              <a:buChar char="•"/>
              <a:tabLst/>
              <a:defRPr sz="240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</a:rPr>
              <a:t>jordan@dcc.ufmg.br</a:t>
            </a:r>
            <a:r>
              <a:rPr lang="en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u="sng" dirty="0" err="1">
                <a:solidFill>
                  <a:srgbClr val="000000"/>
                </a:solidFill>
              </a:rPr>
              <a:t>rodrygo@dcc.ufmg.br</a:t>
            </a:r>
            <a:endParaRPr lang="en-US" sz="2800" u="sng" dirty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0000"/>
                </a:solidFill>
              </a:rPr>
              <a:t>nivio@dcc.ufmg.br</a:t>
            </a:r>
            <a:endParaRPr lang="en" sz="2800" dirty="0">
              <a:solidFill>
                <a:srgbClr val="000000"/>
              </a:solidFill>
            </a:endParaRPr>
          </a:p>
        </p:txBody>
      </p:sp>
      <p:sp>
        <p:nvSpPr>
          <p:cNvPr id="7" name="Shape 31"/>
          <p:cNvSpPr/>
          <p:nvPr/>
        </p:nvSpPr>
        <p:spPr>
          <a:xfrm>
            <a:off x="2324250" y="2002300"/>
            <a:ext cx="7543500" cy="2055000"/>
          </a:xfrm>
          <a:prstGeom prst="rect">
            <a:avLst/>
          </a:prstGeom>
          <a:solidFill>
            <a:srgbClr val="BA222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NEARBY PLACES</a:t>
            </a:r>
          </a:p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ON LOCATION-BASED PRUNING FOR </a:t>
            </a:r>
          </a:p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POINT-OF-INTEREST RECOMMENDATION</a:t>
            </a:r>
            <a:endParaRPr lang="en-US" sz="2600" b="1" dirty="0">
              <a:solidFill>
                <a:schemeClr val="lt1"/>
              </a:solidFill>
              <a:latin typeface="Calibri" charset="0"/>
              <a:ea typeface="Calibri" charset="0"/>
              <a:cs typeface="Calibri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389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Rank-GeoFM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110358" y="78529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State-of-the-art POI recommenders perform expensive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Shape 140"/>
              <p:cNvSpPr txBox="1"/>
              <p:nvPr/>
            </p:nvSpPr>
            <p:spPr>
              <a:xfrm>
                <a:off x="312450" y="1305700"/>
                <a:ext cx="9093900" cy="538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repeat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(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𝑢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,ℓ)</m:t>
                    </m:r>
                  </m:oMath>
                </a14:m>
                <a:r>
                  <a:rPr lang="en-US" sz="2600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in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check-ins </a:t>
                </a:r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do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𝑛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=0</m:t>
                    </m:r>
                  </m:oMath>
                </a14:m>
                <a:endParaRPr lang="en-US" sz="2600" dirty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</a:t>
                </a:r>
                <a:r>
                  <a:rPr lang="en-US" sz="2600" i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compute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score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𝑢</m:t>
                        </m:r>
                        <m:r>
                          <a:rPr lang="en-US" sz="2600" i="1" dirty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ℓ</m:t>
                        </m:r>
                      </m:sub>
                    </m:sSub>
                  </m:oMath>
                </a14:m>
                <a:endParaRPr lang="en-US" sz="2600" i="1" dirty="0" smtClean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 repeat</a:t>
                </a:r>
                <a:endParaRPr lang="en-US" sz="2600" b="1" dirty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	</a:t>
                </a:r>
                <a:r>
                  <a:rPr lang="en-US" sz="2600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Sample 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a POI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ℓ′</m:t>
                    </m:r>
                    <m:r>
                      <a:rPr lang="en-US" sz="2600" b="1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∊</m:t>
                    </m:r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𝐿</m:t>
                    </m:r>
                  </m:oMath>
                </a14:m>
                <a:endParaRPr lang="en-US" sz="2600" i="1" dirty="0" smtClean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	</a:t>
                </a:r>
                <a:r>
                  <a:rPr lang="en-US" sz="2600" i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compute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score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𝑢</m:t>
                        </m:r>
                        <m:r>
                          <a:rPr lang="en-US" sz="2600" i="1" dirty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ℓ′</m:t>
                        </m:r>
                      </m:sub>
                    </m:sSub>
                  </m:oMath>
                </a14:m>
                <a:endParaRPr lang="en-US" sz="2600" i="1" dirty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	</a:t>
                </a:r>
                <a:r>
                  <a:rPr lang="en-US" sz="2600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𝑛</m:t>
                    </m:r>
                    <m:r>
                      <a:rPr lang="en-US" sz="2600" b="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=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𝑛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+1</m:t>
                    </m:r>
                  </m:oMath>
                </a14:m>
                <a:endParaRPr lang="en-US" sz="2600" dirty="0" smtClean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 until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ranking incompatibility 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== </a:t>
                </a:r>
                <a:r>
                  <a:rPr lang="en-US" sz="2600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1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𝑛</m:t>
                    </m:r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&gt;|</m:t>
                    </m:r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𝐿</m:t>
                    </m:r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|</m:t>
                    </m:r>
                  </m:oMath>
                </a14:m>
                <a:endParaRPr lang="en-US" sz="2600" dirty="0" smtClean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 if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ranking incompatibility 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== 1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do</a:t>
                </a:r>
              </a:p>
              <a:p>
                <a:pPr lvl="0"/>
                <a:r>
                  <a:rPr lang="en-US" sz="2600" b="1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	</a:t>
                </a:r>
                <a:r>
                  <a:rPr lang="en-US" sz="2600" b="1" i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update </a:t>
                </a:r>
                <a:r>
                  <a:rPr lang="en-US" sz="2600" b="1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latent factors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until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convergence</a:t>
                </a:r>
              </a:p>
            </p:txBody>
          </p:sp>
        </mc:Choice>
        <mc:Fallback xmlns="">
          <p:sp>
            <p:nvSpPr>
              <p:cNvPr id="140" name="Shap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0" y="1305700"/>
                <a:ext cx="9093900" cy="5380800"/>
              </a:xfrm>
              <a:prstGeom prst="rect">
                <a:avLst/>
              </a:prstGeom>
              <a:blipFill rotWithShape="0">
                <a:blip r:embed="rId3"/>
                <a:stretch>
                  <a:fillRect l="-1206" t="-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Shape 141"/>
          <p:cNvGrpSpPr/>
          <p:nvPr/>
        </p:nvGrpSpPr>
        <p:grpSpPr>
          <a:xfrm>
            <a:off x="4515567" y="1808142"/>
            <a:ext cx="5224782" cy="415200"/>
            <a:chOff x="4489057" y="1718894"/>
            <a:chExt cx="5224782" cy="415200"/>
          </a:xfrm>
        </p:grpSpPr>
        <p:sp>
          <p:nvSpPr>
            <p:cNvPr id="142" name="Shape 142"/>
            <p:cNvSpPr/>
            <p:nvPr/>
          </p:nvSpPr>
          <p:spPr>
            <a:xfrm>
              <a:off x="4489057" y="1889100"/>
              <a:ext cx="2114400" cy="166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6827625" y="1718894"/>
              <a:ext cx="2886214" cy="41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800" b="1" dirty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Iterate over all check-ins</a:t>
              </a: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3839698" y="2878236"/>
            <a:ext cx="5198285" cy="490926"/>
            <a:chOff x="4608325" y="2908256"/>
            <a:chExt cx="5198285" cy="490926"/>
          </a:xfrm>
        </p:grpSpPr>
        <p:sp>
          <p:nvSpPr>
            <p:cNvPr id="145" name="Shape 145"/>
            <p:cNvSpPr/>
            <p:nvPr/>
          </p:nvSpPr>
          <p:spPr>
            <a:xfrm>
              <a:off x="4608325" y="3169700"/>
              <a:ext cx="2114400" cy="166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6827625" y="2908256"/>
              <a:ext cx="2978985" cy="49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800" b="1" dirty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Sampling POI until </a:t>
              </a:r>
              <a:r>
                <a:rPr lang="en-US" sz="1800" b="1" dirty="0" smtClean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finding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sz="1800" b="1" dirty="0" smtClean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a </a:t>
              </a:r>
              <a:r>
                <a:rPr lang="en-US" sz="1800" b="1" dirty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ranking </a:t>
              </a:r>
              <a:r>
                <a:rPr lang="en-US" sz="1800" b="1" dirty="0" smtClean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incompatibility</a:t>
              </a:r>
              <a:endParaRPr lang="en-US" sz="1800" b="1" dirty="0">
                <a:solidFill>
                  <a:srgbClr val="999999"/>
                </a:solidFill>
                <a:latin typeface="Calibri" charset="0"/>
                <a:ea typeface="Calibri" charset="0"/>
                <a:cs typeface="Calibri" charset="0"/>
                <a:sym typeface="Lato"/>
              </a:endParaRP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4859400" y="5409880"/>
            <a:ext cx="6325437" cy="420174"/>
            <a:chOff x="5348627" y="5365613"/>
            <a:chExt cx="6325437" cy="420174"/>
          </a:xfrm>
        </p:grpSpPr>
        <p:sp>
          <p:nvSpPr>
            <p:cNvPr id="148" name="Shape 148"/>
            <p:cNvSpPr txBox="1"/>
            <p:nvPr/>
          </p:nvSpPr>
          <p:spPr>
            <a:xfrm>
              <a:off x="6391430" y="5365613"/>
              <a:ext cx="5282634" cy="4201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800" b="1" dirty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Update latent factors </a:t>
              </a:r>
              <a:endParaRPr lang="en-US" sz="1800" b="1" dirty="0" smtClean="0">
                <a:solidFill>
                  <a:srgbClr val="999999"/>
                </a:solidFill>
                <a:latin typeface="Calibri" charset="0"/>
                <a:ea typeface="Calibri" charset="0"/>
                <a:cs typeface="Calibri" charset="0"/>
                <a:sym typeface="Lato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-US" sz="1800" b="1" dirty="0" smtClean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if </a:t>
              </a:r>
              <a:r>
                <a:rPr lang="en-US" sz="1800" b="1" dirty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find a </a:t>
              </a:r>
              <a:r>
                <a:rPr lang="en-US" sz="1800" b="1" dirty="0" smtClean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ranking incompatibility</a:t>
              </a:r>
              <a:endParaRPr lang="en-US" sz="1800" b="1" dirty="0">
                <a:solidFill>
                  <a:srgbClr val="999999"/>
                </a:solidFill>
                <a:latin typeface="Calibri" charset="0"/>
                <a:ea typeface="Calibri" charset="0"/>
                <a:cs typeface="Calibri" charset="0"/>
                <a:sym typeface="Lato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348627" y="5492300"/>
              <a:ext cx="931997" cy="166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104"/>
              <p:cNvSpPr txBox="1"/>
              <p:nvPr/>
            </p:nvSpPr>
            <p:spPr>
              <a:xfrm>
                <a:off x="8184701" y="3751312"/>
                <a:ext cx="3421146" cy="16585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 dirty="0" err="1" smtClean="0">
                              <a:latin typeface="Cambria Math" charset="0"/>
                            </a:rPr>
                            <m:t>𝐾𝑛𝑘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endParaRPr lang="en-US" sz="105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: number of check-ins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𝑛</m:t>
                    </m:r>
                    <m:r>
                      <a:rPr lang="en-US" sz="2000" i="1" dirty="0" smtClean="0">
                        <a:latin typeface="Cambria Math" charset="0"/>
                      </a:rPr>
                      <m:t>&lt;|</m:t>
                    </m:r>
                    <m:r>
                      <a:rPr lang="en-US" sz="2000" i="1" dirty="0" smtClean="0">
                        <a:latin typeface="Cambria Math" charset="0"/>
                      </a:rPr>
                      <m:t>𝐿</m:t>
                    </m:r>
                    <m:r>
                      <a:rPr lang="en-US" sz="2000" i="1" dirty="0" smtClean="0"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: number of samples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: number of neighbors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701" y="3751312"/>
                <a:ext cx="3421146" cy="1658567"/>
              </a:xfrm>
              <a:prstGeom prst="rect">
                <a:avLst/>
              </a:prstGeom>
              <a:blipFill rotWithShape="0">
                <a:blip r:embed="rId4"/>
                <a:stretch>
                  <a:fillRect r="-1243" b="-5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State-of-the-art POI recommenders perform expensive computations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032275" y="2457750"/>
            <a:ext cx="10127450" cy="19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Expensive learning: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Must sample incompatible pairs</a:t>
            </a:r>
            <a:br>
              <a:rPr lang="en-US" sz="3600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</a:br>
            <a:r>
              <a:rPr lang="en-US" sz="3600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among </a:t>
            </a:r>
            <a:r>
              <a:rPr lang="en-US" sz="3600" b="1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out-of-range</a:t>
            </a:r>
            <a:r>
              <a:rPr lang="en-US" sz="3600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POIs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3600" dirty="0">
              <a:solidFill>
                <a:srgbClr val="222222"/>
              </a:solidFill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Expensive prediction: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Must score </a:t>
            </a:r>
            <a:r>
              <a:rPr lang="en-US" sz="3600" b="1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all</a:t>
            </a:r>
            <a:r>
              <a:rPr lang="en-US" sz="3600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available POIs</a:t>
            </a:r>
            <a:endParaRPr lang="en-US" sz="3600" dirty="0">
              <a:solidFill>
                <a:srgbClr val="222222"/>
              </a:solidFill>
              <a:latin typeface="Calibri" charset="0"/>
              <a:ea typeface="Calibri" charset="0"/>
              <a:cs typeface="Calibri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 practice, users tend to visit nearby places</a:t>
            </a:r>
            <a:endParaRPr lang="en-US"/>
          </a:p>
        </p:txBody>
      </p:sp>
      <p:sp>
        <p:nvSpPr>
          <p:cNvPr id="173" name="Shape 173"/>
          <p:cNvSpPr txBox="1"/>
          <p:nvPr/>
        </p:nvSpPr>
        <p:spPr>
          <a:xfrm>
            <a:off x="864600" y="2610425"/>
            <a:ext cx="10462800" cy="12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“Everything is related to everything else, but near things are more related than distant things”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1800" i="1" dirty="0" smtClean="0">
              <a:solidFill>
                <a:srgbClr val="989898"/>
              </a:solidFill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1800" i="1" dirty="0" smtClean="0">
                <a:solidFill>
                  <a:srgbClr val="989898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Tobler's </a:t>
            </a:r>
            <a:r>
              <a:rPr lang="en-US" sz="1800" i="1" dirty="0">
                <a:solidFill>
                  <a:srgbClr val="989898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First Law of Geography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Users’ </a:t>
            </a:r>
            <a:r>
              <a:rPr lang="en-US" dirty="0" smtClean="0">
                <a:solidFill>
                  <a:schemeClr val="accent1"/>
                </a:solidFill>
              </a:rPr>
              <a:t>Check-ins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 practice, users tend to visit nearby places</a:t>
            </a:r>
            <a:endParaRPr lang="en-US"/>
          </a:p>
        </p:txBody>
      </p:sp>
      <p:sp>
        <p:nvSpPr>
          <p:cNvPr id="180" name="Shape 180"/>
          <p:cNvSpPr txBox="1"/>
          <p:nvPr/>
        </p:nvSpPr>
        <p:spPr>
          <a:xfrm>
            <a:off x="918625" y="1832075"/>
            <a:ext cx="10991700" cy="50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Liao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et al. "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Who Wants to Join Me?: Companion Recommendation in Location Based Social Networks.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ACM ICTIR 2016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Ye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et al. "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Exploiting geographical influence for collaborative point-of-interest recommendation.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ACM SIGIR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 2011.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Yuan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et al. "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Time-aware point-of-interest recommendation."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ACM SIGIR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 2013.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 smtClean="0"/>
              <a:t>Users’ </a:t>
            </a:r>
            <a:r>
              <a:rPr lang="en-US" dirty="0">
                <a:solidFill>
                  <a:schemeClr val="accent1"/>
                </a:solidFill>
              </a:rPr>
              <a:t>Check-ins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12" y="2660787"/>
            <a:ext cx="5410173" cy="29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distribution_distance_checkins_b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249" y="2660776"/>
            <a:ext cx="5250023" cy="29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In practice, users tend to visit nearby places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2043175" y="2894758"/>
            <a:ext cx="7862550" cy="1465800"/>
            <a:chOff x="2043175" y="2841750"/>
            <a:chExt cx="7862550" cy="1465800"/>
          </a:xfrm>
        </p:grpSpPr>
        <p:grpSp>
          <p:nvGrpSpPr>
            <p:cNvPr id="190" name="Shape 190"/>
            <p:cNvGrpSpPr/>
            <p:nvPr/>
          </p:nvGrpSpPr>
          <p:grpSpPr>
            <a:xfrm>
              <a:off x="8392825" y="2841750"/>
              <a:ext cx="1512900" cy="1465800"/>
              <a:chOff x="8392825" y="2841750"/>
              <a:chExt cx="1512900" cy="1465800"/>
            </a:xfrm>
          </p:grpSpPr>
          <p:sp>
            <p:nvSpPr>
              <p:cNvPr id="191" name="Shape 191"/>
              <p:cNvSpPr txBox="1"/>
              <p:nvPr/>
            </p:nvSpPr>
            <p:spPr>
              <a:xfrm>
                <a:off x="8392825" y="3728250"/>
                <a:ext cx="1512900" cy="5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96% </a:t>
                </a:r>
                <a:r>
                  <a:rPr lang="en-US" b="1" dirty="0" smtClean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check-ins</a:t>
                </a:r>
              </a:p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b="1" dirty="0" smtClean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up </a:t>
                </a:r>
                <a:r>
                  <a:rPr lang="en-US" b="1" dirty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to 10km</a:t>
                </a:r>
              </a:p>
            </p:txBody>
          </p:sp>
          <p:cxnSp>
            <p:nvCxnSpPr>
              <p:cNvPr id="192" name="Shape 192"/>
              <p:cNvCxnSpPr>
                <a:stCxn id="191" idx="0"/>
              </p:cNvCxnSpPr>
              <p:nvPr/>
            </p:nvCxnSpPr>
            <p:spPr>
              <a:xfrm rot="10800000">
                <a:off x="9149275" y="2841750"/>
                <a:ext cx="0" cy="886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oval" w="lg" len="lg"/>
              </a:ln>
            </p:spPr>
          </p:cxnSp>
        </p:grpSp>
        <p:grpSp>
          <p:nvGrpSpPr>
            <p:cNvPr id="193" name="Shape 193"/>
            <p:cNvGrpSpPr/>
            <p:nvPr/>
          </p:nvGrpSpPr>
          <p:grpSpPr>
            <a:xfrm>
              <a:off x="2043175" y="3148950"/>
              <a:ext cx="1512900" cy="1158600"/>
              <a:chOff x="2043175" y="3148950"/>
              <a:chExt cx="1512900" cy="1158600"/>
            </a:xfrm>
          </p:grpSpPr>
          <p:cxnSp>
            <p:nvCxnSpPr>
              <p:cNvPr id="194" name="Shape 194"/>
              <p:cNvCxnSpPr>
                <a:endCxn id="195" idx="0"/>
              </p:cNvCxnSpPr>
              <p:nvPr/>
            </p:nvCxnSpPr>
            <p:spPr>
              <a:xfrm flipH="1">
                <a:off x="2799625" y="3148950"/>
                <a:ext cx="6000" cy="579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oval" w="lg" len="lg"/>
                <a:tailEnd type="none" w="lg" len="lg"/>
              </a:ln>
            </p:spPr>
          </p:cxnSp>
          <p:sp>
            <p:nvSpPr>
              <p:cNvPr id="195" name="Shape 195"/>
              <p:cNvSpPr txBox="1"/>
              <p:nvPr/>
            </p:nvSpPr>
            <p:spPr>
              <a:xfrm>
                <a:off x="2043175" y="3728250"/>
                <a:ext cx="1512900" cy="5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80% </a:t>
                </a:r>
                <a:r>
                  <a:rPr lang="en-US" b="1" dirty="0" smtClean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check-ins</a:t>
                </a:r>
              </a:p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b="1" dirty="0" smtClean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up </a:t>
                </a:r>
                <a:r>
                  <a:rPr lang="en-US" b="1" dirty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to 10km</a:t>
                </a:r>
              </a:p>
            </p:txBody>
          </p:sp>
        </p:grpSp>
      </p:grpSp>
      <p:grpSp>
        <p:nvGrpSpPr>
          <p:cNvPr id="196" name="Shape 196"/>
          <p:cNvGrpSpPr/>
          <p:nvPr/>
        </p:nvGrpSpPr>
        <p:grpSpPr>
          <a:xfrm>
            <a:off x="1133400" y="2724798"/>
            <a:ext cx="7711600" cy="2109275"/>
            <a:chOff x="1133400" y="2738050"/>
            <a:chExt cx="7711600" cy="2109275"/>
          </a:xfrm>
        </p:grpSpPr>
        <p:grpSp>
          <p:nvGrpSpPr>
            <p:cNvPr id="197" name="Shape 197"/>
            <p:cNvGrpSpPr/>
            <p:nvPr/>
          </p:nvGrpSpPr>
          <p:grpSpPr>
            <a:xfrm>
              <a:off x="1133400" y="2738050"/>
              <a:ext cx="1512900" cy="1057200"/>
              <a:chOff x="1133400" y="2738050"/>
              <a:chExt cx="1512900" cy="1057200"/>
            </a:xfrm>
          </p:grpSpPr>
          <p:cxnSp>
            <p:nvCxnSpPr>
              <p:cNvPr id="198" name="Shape 198"/>
              <p:cNvCxnSpPr>
                <a:endCxn id="199" idx="2"/>
              </p:cNvCxnSpPr>
              <p:nvPr/>
            </p:nvCxnSpPr>
            <p:spPr>
              <a:xfrm rot="10800000">
                <a:off x="1889850" y="3317350"/>
                <a:ext cx="0" cy="477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oval" w="lg" len="lg"/>
                <a:tailEnd type="none" w="lg" len="lg"/>
              </a:ln>
            </p:spPr>
          </p:cxnSp>
          <p:sp>
            <p:nvSpPr>
              <p:cNvPr id="199" name="Shape 199"/>
              <p:cNvSpPr txBox="1"/>
              <p:nvPr/>
            </p:nvSpPr>
            <p:spPr>
              <a:xfrm>
                <a:off x="1133400" y="2738050"/>
                <a:ext cx="1512900" cy="5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60% </a:t>
                </a:r>
                <a:r>
                  <a:rPr lang="en-US" b="1" dirty="0" smtClean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check-ins</a:t>
                </a:r>
              </a:p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b="1" dirty="0" smtClean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up </a:t>
                </a:r>
                <a:r>
                  <a:rPr lang="en-US" b="1" dirty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to 5km</a:t>
                </a:r>
              </a:p>
            </p:txBody>
          </p:sp>
        </p:grpSp>
        <p:grpSp>
          <p:nvGrpSpPr>
            <p:cNvPr id="200" name="Shape 200"/>
            <p:cNvGrpSpPr/>
            <p:nvPr/>
          </p:nvGrpSpPr>
          <p:grpSpPr>
            <a:xfrm>
              <a:off x="7332100" y="3375525"/>
              <a:ext cx="1512900" cy="1471800"/>
              <a:chOff x="7332100" y="3375525"/>
              <a:chExt cx="1512900" cy="1471800"/>
            </a:xfrm>
          </p:grpSpPr>
          <p:cxnSp>
            <p:nvCxnSpPr>
              <p:cNvPr id="201" name="Shape 201"/>
              <p:cNvCxnSpPr>
                <a:stCxn id="202" idx="0"/>
              </p:cNvCxnSpPr>
              <p:nvPr/>
            </p:nvCxnSpPr>
            <p:spPr>
              <a:xfrm rot="10800000">
                <a:off x="8088550" y="3375525"/>
                <a:ext cx="0" cy="892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oval" w="lg" len="lg"/>
              </a:ln>
            </p:spPr>
          </p:cxnSp>
          <p:sp>
            <p:nvSpPr>
              <p:cNvPr id="202" name="Shape 202"/>
              <p:cNvSpPr txBox="1"/>
              <p:nvPr/>
            </p:nvSpPr>
            <p:spPr>
              <a:xfrm>
                <a:off x="7332100" y="4268025"/>
                <a:ext cx="1512900" cy="5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71% </a:t>
                </a:r>
                <a:r>
                  <a:rPr lang="en-US" b="1" dirty="0" smtClean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check-ins</a:t>
                </a:r>
              </a:p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b="1" dirty="0" smtClean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up </a:t>
                </a:r>
                <a:r>
                  <a:rPr lang="en-US" b="1" dirty="0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to 5km</a:t>
                </a:r>
              </a:p>
            </p:txBody>
          </p:sp>
        </p:grpSp>
      </p:grpSp>
      <p:sp>
        <p:nvSpPr>
          <p:cNvPr id="203" name="Shape 203"/>
          <p:cNvSpPr txBox="1"/>
          <p:nvPr/>
        </p:nvSpPr>
        <p:spPr>
          <a:xfrm>
            <a:off x="1886987" y="2343250"/>
            <a:ext cx="2356800" cy="39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New York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754850" y="2343250"/>
            <a:ext cx="2356800" cy="39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Belo Horizonte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Users’ </a:t>
            </a:r>
            <a:r>
              <a:rPr lang="en-US" dirty="0" smtClean="0">
                <a:solidFill>
                  <a:schemeClr val="accent1"/>
                </a:solidFill>
              </a:rPr>
              <a:t>Check-ins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 practice, users tend to visit nearby places</a:t>
            </a:r>
            <a:endParaRPr lang="en-US"/>
          </a:p>
        </p:txBody>
      </p:sp>
      <p:sp>
        <p:nvSpPr>
          <p:cNvPr id="211" name="Shape 211"/>
          <p:cNvSpPr txBox="1"/>
          <p:nvPr/>
        </p:nvSpPr>
        <p:spPr>
          <a:xfrm>
            <a:off x="1443921" y="2610425"/>
            <a:ext cx="9304158" cy="12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What if we </a:t>
            </a:r>
            <a:r>
              <a:rPr lang="en-US" sz="3600" b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restrict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 recommenders to work with data in the </a:t>
            </a:r>
            <a:r>
              <a:rPr lang="en-US" sz="3600" b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user's vicinity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?</a:t>
            </a:r>
          </a:p>
          <a:p>
            <a:pPr lvl="0" algn="ctr" rtl="0">
              <a:spcBef>
                <a:spcPts val="0"/>
              </a:spcBef>
              <a:buNone/>
            </a:pPr>
            <a:endParaRPr sz="1800" i="1" dirty="0">
              <a:solidFill>
                <a:srgbClr val="989898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Nearby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POIs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 descr="pittsburgh_map1600.png"/>
          <p:cNvPicPr preferRelativeResize="0"/>
          <p:nvPr/>
        </p:nvPicPr>
        <p:blipFill rotWithShape="1">
          <a:blip r:embed="rId3">
            <a:alphaModFix/>
          </a:blip>
          <a:srcRect l="12689" t="12951" r="12442" b="12654"/>
          <a:stretch/>
        </p:blipFill>
        <p:spPr>
          <a:xfrm>
            <a:off x="4300100" y="1874525"/>
            <a:ext cx="3603224" cy="35805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Exploring a new neighborhood</a:t>
            </a:r>
            <a:endParaRPr lang="en-US"/>
          </a:p>
        </p:txBody>
      </p:sp>
      <p:sp>
        <p:nvSpPr>
          <p:cNvPr id="226" name="Shape 226"/>
          <p:cNvSpPr/>
          <p:nvPr/>
        </p:nvSpPr>
        <p:spPr>
          <a:xfrm>
            <a:off x="6267612" y="3554505"/>
            <a:ext cx="327600" cy="44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50" y="50232"/>
                </a:moveTo>
                <a:cubicBezTo>
                  <a:pt x="86250" y="111627"/>
                  <a:pt x="86250" y="111627"/>
                  <a:pt x="86250" y="111627"/>
                </a:cubicBezTo>
                <a:cubicBezTo>
                  <a:pt x="86250" y="117209"/>
                  <a:pt x="78750" y="120000"/>
                  <a:pt x="75000" y="120000"/>
                </a:cubicBezTo>
                <a:cubicBezTo>
                  <a:pt x="67500" y="120000"/>
                  <a:pt x="63750" y="117209"/>
                  <a:pt x="63750" y="111627"/>
                </a:cubicBezTo>
                <a:cubicBezTo>
                  <a:pt x="63750" y="83720"/>
                  <a:pt x="63750" y="83720"/>
                  <a:pt x="63750" y="83720"/>
                </a:cubicBezTo>
                <a:cubicBezTo>
                  <a:pt x="56250" y="83720"/>
                  <a:pt x="56250" y="83720"/>
                  <a:pt x="56250" y="83720"/>
                </a:cubicBezTo>
                <a:cubicBezTo>
                  <a:pt x="56250" y="111627"/>
                  <a:pt x="56250" y="111627"/>
                  <a:pt x="56250" y="111627"/>
                </a:cubicBezTo>
                <a:cubicBezTo>
                  <a:pt x="56250" y="117209"/>
                  <a:pt x="52500" y="120000"/>
                  <a:pt x="45000" y="120000"/>
                </a:cubicBezTo>
                <a:cubicBezTo>
                  <a:pt x="37500" y="120000"/>
                  <a:pt x="33750" y="117209"/>
                  <a:pt x="33750" y="111627"/>
                </a:cubicBezTo>
                <a:cubicBezTo>
                  <a:pt x="33750" y="50232"/>
                  <a:pt x="33750" y="50232"/>
                  <a:pt x="33750" y="50232"/>
                </a:cubicBezTo>
                <a:cubicBezTo>
                  <a:pt x="3750" y="27906"/>
                  <a:pt x="3750" y="27906"/>
                  <a:pt x="3750" y="27906"/>
                </a:cubicBezTo>
                <a:cubicBezTo>
                  <a:pt x="0" y="25116"/>
                  <a:pt x="0" y="22325"/>
                  <a:pt x="3750" y="19534"/>
                </a:cubicBezTo>
                <a:cubicBezTo>
                  <a:pt x="7500" y="16744"/>
                  <a:pt x="15000" y="16744"/>
                  <a:pt x="18750" y="19534"/>
                </a:cubicBezTo>
                <a:cubicBezTo>
                  <a:pt x="41250" y="36279"/>
                  <a:pt x="41250" y="36279"/>
                  <a:pt x="41250" y="36279"/>
                </a:cubicBezTo>
                <a:cubicBezTo>
                  <a:pt x="78750" y="36279"/>
                  <a:pt x="78750" y="36279"/>
                  <a:pt x="78750" y="36279"/>
                </a:cubicBezTo>
                <a:cubicBezTo>
                  <a:pt x="101250" y="19534"/>
                  <a:pt x="101250" y="19534"/>
                  <a:pt x="101250" y="19534"/>
                </a:cubicBezTo>
                <a:cubicBezTo>
                  <a:pt x="105000" y="16744"/>
                  <a:pt x="112500" y="16744"/>
                  <a:pt x="116250" y="19534"/>
                </a:cubicBezTo>
                <a:cubicBezTo>
                  <a:pt x="120000" y="22325"/>
                  <a:pt x="120000" y="25116"/>
                  <a:pt x="116250" y="27906"/>
                </a:cubicBezTo>
                <a:lnTo>
                  <a:pt x="86250" y="50232"/>
                </a:lnTo>
                <a:close/>
                <a:moveTo>
                  <a:pt x="60000" y="33488"/>
                </a:moveTo>
                <a:cubicBezTo>
                  <a:pt x="48750" y="33488"/>
                  <a:pt x="37500" y="25116"/>
                  <a:pt x="37500" y="16744"/>
                </a:cubicBezTo>
                <a:cubicBezTo>
                  <a:pt x="37500" y="8372"/>
                  <a:pt x="48750" y="0"/>
                  <a:pt x="60000" y="0"/>
                </a:cubicBezTo>
                <a:cubicBezTo>
                  <a:pt x="71250" y="0"/>
                  <a:pt x="82500" y="8372"/>
                  <a:pt x="82500" y="16744"/>
                </a:cubicBezTo>
                <a:cubicBezTo>
                  <a:pt x="82500" y="25116"/>
                  <a:pt x="71250" y="33488"/>
                  <a:pt x="60000" y="334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047304" y="4207002"/>
            <a:ext cx="184500" cy="23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684" y="47500"/>
                </a:moveTo>
                <a:cubicBezTo>
                  <a:pt x="53684" y="52500"/>
                  <a:pt x="50526" y="57500"/>
                  <a:pt x="44210" y="60000"/>
                </a:cubicBezTo>
                <a:cubicBezTo>
                  <a:pt x="44210" y="110000"/>
                  <a:pt x="44210" y="110000"/>
                  <a:pt x="44210" y="110000"/>
                </a:cubicBezTo>
                <a:cubicBezTo>
                  <a:pt x="44210" y="115000"/>
                  <a:pt x="37894" y="120000"/>
                  <a:pt x="31578" y="120000"/>
                </a:cubicBezTo>
                <a:cubicBezTo>
                  <a:pt x="22105" y="120000"/>
                  <a:pt x="22105" y="120000"/>
                  <a:pt x="22105" y="120000"/>
                </a:cubicBezTo>
                <a:cubicBezTo>
                  <a:pt x="15789" y="120000"/>
                  <a:pt x="12631" y="115000"/>
                  <a:pt x="12631" y="110000"/>
                </a:cubicBezTo>
                <a:cubicBezTo>
                  <a:pt x="12631" y="60000"/>
                  <a:pt x="12631" y="60000"/>
                  <a:pt x="12631" y="60000"/>
                </a:cubicBezTo>
                <a:cubicBezTo>
                  <a:pt x="6315" y="57500"/>
                  <a:pt x="0" y="52500"/>
                  <a:pt x="0" y="47500"/>
                </a:cubicBezTo>
                <a:cubicBezTo>
                  <a:pt x="0" y="5000"/>
                  <a:pt x="0" y="5000"/>
                  <a:pt x="0" y="5000"/>
                </a:cubicBezTo>
                <a:cubicBezTo>
                  <a:pt x="0" y="2500"/>
                  <a:pt x="3157" y="0"/>
                  <a:pt x="6315" y="0"/>
                </a:cubicBezTo>
                <a:cubicBezTo>
                  <a:pt x="9473" y="0"/>
                  <a:pt x="12631" y="2500"/>
                  <a:pt x="12631" y="5000"/>
                </a:cubicBezTo>
                <a:cubicBezTo>
                  <a:pt x="12631" y="32500"/>
                  <a:pt x="12631" y="32500"/>
                  <a:pt x="12631" y="32500"/>
                </a:cubicBezTo>
                <a:cubicBezTo>
                  <a:pt x="12631" y="35000"/>
                  <a:pt x="12631" y="35000"/>
                  <a:pt x="15789" y="35000"/>
                </a:cubicBezTo>
                <a:cubicBezTo>
                  <a:pt x="18947" y="35000"/>
                  <a:pt x="22105" y="35000"/>
                  <a:pt x="22105" y="32500"/>
                </a:cubicBezTo>
                <a:cubicBezTo>
                  <a:pt x="22105" y="5000"/>
                  <a:pt x="22105" y="5000"/>
                  <a:pt x="22105" y="5000"/>
                </a:cubicBezTo>
                <a:cubicBezTo>
                  <a:pt x="22105" y="2500"/>
                  <a:pt x="25263" y="0"/>
                  <a:pt x="28421" y="0"/>
                </a:cubicBezTo>
                <a:cubicBezTo>
                  <a:pt x="31578" y="0"/>
                  <a:pt x="31578" y="2500"/>
                  <a:pt x="31578" y="5000"/>
                </a:cubicBezTo>
                <a:cubicBezTo>
                  <a:pt x="31578" y="32500"/>
                  <a:pt x="31578" y="32500"/>
                  <a:pt x="31578" y="32500"/>
                </a:cubicBezTo>
                <a:cubicBezTo>
                  <a:pt x="31578" y="35000"/>
                  <a:pt x="34736" y="35000"/>
                  <a:pt x="37894" y="35000"/>
                </a:cubicBezTo>
                <a:cubicBezTo>
                  <a:pt x="41052" y="35000"/>
                  <a:pt x="44210" y="35000"/>
                  <a:pt x="44210" y="32500"/>
                </a:cubicBezTo>
                <a:cubicBezTo>
                  <a:pt x="44210" y="5000"/>
                  <a:pt x="44210" y="5000"/>
                  <a:pt x="44210" y="5000"/>
                </a:cubicBezTo>
                <a:cubicBezTo>
                  <a:pt x="44210" y="2500"/>
                  <a:pt x="47368" y="0"/>
                  <a:pt x="50526" y="0"/>
                </a:cubicBezTo>
                <a:cubicBezTo>
                  <a:pt x="53684" y="0"/>
                  <a:pt x="53684" y="2500"/>
                  <a:pt x="53684" y="5000"/>
                </a:cubicBezTo>
                <a:lnTo>
                  <a:pt x="53684" y="47500"/>
                </a:lnTo>
                <a:close/>
                <a:moveTo>
                  <a:pt x="120000" y="110000"/>
                </a:moveTo>
                <a:cubicBezTo>
                  <a:pt x="120000" y="115000"/>
                  <a:pt x="113684" y="120000"/>
                  <a:pt x="107368" y="120000"/>
                </a:cubicBezTo>
                <a:cubicBezTo>
                  <a:pt x="97894" y="120000"/>
                  <a:pt x="97894" y="120000"/>
                  <a:pt x="97894" y="120000"/>
                </a:cubicBezTo>
                <a:cubicBezTo>
                  <a:pt x="91578" y="120000"/>
                  <a:pt x="88421" y="115000"/>
                  <a:pt x="88421" y="110000"/>
                </a:cubicBezTo>
                <a:cubicBezTo>
                  <a:pt x="88421" y="77500"/>
                  <a:pt x="88421" y="77500"/>
                  <a:pt x="88421" y="77500"/>
                </a:cubicBezTo>
                <a:cubicBezTo>
                  <a:pt x="69473" y="77500"/>
                  <a:pt x="69473" y="77500"/>
                  <a:pt x="69473" y="77500"/>
                </a:cubicBezTo>
                <a:cubicBezTo>
                  <a:pt x="66315" y="77500"/>
                  <a:pt x="66315" y="75000"/>
                  <a:pt x="66315" y="75000"/>
                </a:cubicBezTo>
                <a:cubicBezTo>
                  <a:pt x="66315" y="20000"/>
                  <a:pt x="66315" y="20000"/>
                  <a:pt x="66315" y="20000"/>
                </a:cubicBezTo>
                <a:cubicBezTo>
                  <a:pt x="66315" y="10000"/>
                  <a:pt x="78947" y="0"/>
                  <a:pt x="91578" y="0"/>
                </a:cubicBezTo>
                <a:cubicBezTo>
                  <a:pt x="113684" y="0"/>
                  <a:pt x="113684" y="0"/>
                  <a:pt x="113684" y="0"/>
                </a:cubicBezTo>
                <a:cubicBezTo>
                  <a:pt x="116842" y="0"/>
                  <a:pt x="120000" y="2500"/>
                  <a:pt x="120000" y="5000"/>
                </a:cubicBezTo>
                <a:lnTo>
                  <a:pt x="120000" y="110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470215" y="2832514"/>
            <a:ext cx="275400" cy="4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555" y="52682"/>
                </a:moveTo>
                <a:cubicBezTo>
                  <a:pt x="75555" y="114146"/>
                  <a:pt x="75555" y="114146"/>
                  <a:pt x="75555" y="114146"/>
                </a:cubicBezTo>
                <a:cubicBezTo>
                  <a:pt x="71111" y="117073"/>
                  <a:pt x="66666" y="120000"/>
                  <a:pt x="62222" y="120000"/>
                </a:cubicBezTo>
                <a:cubicBezTo>
                  <a:pt x="53333" y="120000"/>
                  <a:pt x="48888" y="117073"/>
                  <a:pt x="44444" y="114146"/>
                </a:cubicBezTo>
                <a:cubicBezTo>
                  <a:pt x="4444" y="52682"/>
                  <a:pt x="4444" y="52682"/>
                  <a:pt x="4444" y="52682"/>
                </a:cubicBezTo>
                <a:cubicBezTo>
                  <a:pt x="0" y="49756"/>
                  <a:pt x="0" y="43902"/>
                  <a:pt x="0" y="38048"/>
                </a:cubicBezTo>
                <a:cubicBezTo>
                  <a:pt x="0" y="17560"/>
                  <a:pt x="26666" y="0"/>
                  <a:pt x="62222" y="0"/>
                </a:cubicBezTo>
                <a:cubicBezTo>
                  <a:pt x="93333" y="0"/>
                  <a:pt x="120000" y="17560"/>
                  <a:pt x="120000" y="38048"/>
                </a:cubicBezTo>
                <a:cubicBezTo>
                  <a:pt x="120000" y="43902"/>
                  <a:pt x="120000" y="49756"/>
                  <a:pt x="115555" y="52682"/>
                </a:cubicBezTo>
                <a:close/>
                <a:moveTo>
                  <a:pt x="62222" y="20487"/>
                </a:moveTo>
                <a:cubicBezTo>
                  <a:pt x="44444" y="20487"/>
                  <a:pt x="31111" y="29268"/>
                  <a:pt x="31111" y="38048"/>
                </a:cubicBezTo>
                <a:cubicBezTo>
                  <a:pt x="31111" y="49756"/>
                  <a:pt x="44444" y="58536"/>
                  <a:pt x="62222" y="58536"/>
                </a:cubicBezTo>
                <a:cubicBezTo>
                  <a:pt x="75555" y="58536"/>
                  <a:pt x="88888" y="49756"/>
                  <a:pt x="88888" y="38048"/>
                </a:cubicBezTo>
                <a:cubicBezTo>
                  <a:pt x="88888" y="29268"/>
                  <a:pt x="75555" y="20487"/>
                  <a:pt x="62222" y="2048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628151" y="4433940"/>
            <a:ext cx="275400" cy="21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51" y="97297"/>
                </a:moveTo>
                <a:cubicBezTo>
                  <a:pt x="117551" y="110270"/>
                  <a:pt x="110204" y="120000"/>
                  <a:pt x="100408" y="120000"/>
                </a:cubicBezTo>
                <a:cubicBezTo>
                  <a:pt x="17142" y="120000"/>
                  <a:pt x="17142" y="120000"/>
                  <a:pt x="17142" y="120000"/>
                </a:cubicBezTo>
                <a:cubicBezTo>
                  <a:pt x="7346" y="120000"/>
                  <a:pt x="0" y="110270"/>
                  <a:pt x="0" y="97297"/>
                </a:cubicBezTo>
                <a:lnTo>
                  <a:pt x="117551" y="97297"/>
                </a:lnTo>
                <a:close/>
                <a:moveTo>
                  <a:pt x="95510" y="64864"/>
                </a:moveTo>
                <a:cubicBezTo>
                  <a:pt x="90612" y="64864"/>
                  <a:pt x="90612" y="64864"/>
                  <a:pt x="90612" y="64864"/>
                </a:cubicBezTo>
                <a:cubicBezTo>
                  <a:pt x="90612" y="68108"/>
                  <a:pt x="90612" y="68108"/>
                  <a:pt x="90612" y="68108"/>
                </a:cubicBezTo>
                <a:cubicBezTo>
                  <a:pt x="90612" y="77837"/>
                  <a:pt x="85714" y="87567"/>
                  <a:pt x="75918" y="87567"/>
                </a:cubicBezTo>
                <a:cubicBezTo>
                  <a:pt x="31836" y="87567"/>
                  <a:pt x="31836" y="87567"/>
                  <a:pt x="31836" y="87567"/>
                </a:cubicBezTo>
                <a:cubicBezTo>
                  <a:pt x="22040" y="87567"/>
                  <a:pt x="17142" y="77837"/>
                  <a:pt x="17142" y="68108"/>
                </a:cubicBezTo>
                <a:cubicBezTo>
                  <a:pt x="17142" y="3243"/>
                  <a:pt x="17142" y="3243"/>
                  <a:pt x="17142" y="3243"/>
                </a:cubicBezTo>
                <a:cubicBezTo>
                  <a:pt x="17142" y="0"/>
                  <a:pt x="17142" y="0"/>
                  <a:pt x="19591" y="0"/>
                </a:cubicBezTo>
                <a:cubicBezTo>
                  <a:pt x="95510" y="0"/>
                  <a:pt x="95510" y="0"/>
                  <a:pt x="95510" y="0"/>
                </a:cubicBezTo>
                <a:cubicBezTo>
                  <a:pt x="110204" y="0"/>
                  <a:pt x="119999" y="12972"/>
                  <a:pt x="119999" y="32432"/>
                </a:cubicBezTo>
                <a:cubicBezTo>
                  <a:pt x="119999" y="48648"/>
                  <a:pt x="110204" y="64864"/>
                  <a:pt x="95510" y="64864"/>
                </a:cubicBezTo>
                <a:close/>
                <a:moveTo>
                  <a:pt x="95510" y="16216"/>
                </a:moveTo>
                <a:cubicBezTo>
                  <a:pt x="90612" y="16216"/>
                  <a:pt x="90612" y="16216"/>
                  <a:pt x="90612" y="16216"/>
                </a:cubicBezTo>
                <a:cubicBezTo>
                  <a:pt x="90612" y="48648"/>
                  <a:pt x="90612" y="48648"/>
                  <a:pt x="90612" y="48648"/>
                </a:cubicBezTo>
                <a:cubicBezTo>
                  <a:pt x="95510" y="48648"/>
                  <a:pt x="95510" y="48648"/>
                  <a:pt x="95510" y="48648"/>
                </a:cubicBezTo>
                <a:cubicBezTo>
                  <a:pt x="102857" y="48648"/>
                  <a:pt x="107755" y="42162"/>
                  <a:pt x="107755" y="32432"/>
                </a:cubicBezTo>
                <a:cubicBezTo>
                  <a:pt x="107755" y="22702"/>
                  <a:pt x="102857" y="16216"/>
                  <a:pt x="95510" y="162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647303" y="3348725"/>
            <a:ext cx="1268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>
                <a:latin typeface="Lato"/>
                <a:ea typeface="Lato"/>
                <a:cs typeface="Lato"/>
                <a:sym typeface="Lato"/>
              </a:rPr>
              <a:t>=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8363625" y="1798325"/>
            <a:ext cx="811554" cy="3656700"/>
            <a:chOff x="8363625" y="1798325"/>
            <a:chExt cx="811554" cy="3656700"/>
          </a:xfrm>
        </p:grpSpPr>
        <p:sp>
          <p:nvSpPr>
            <p:cNvPr id="232" name="Shape 232"/>
            <p:cNvSpPr txBox="1"/>
            <p:nvPr/>
          </p:nvSpPr>
          <p:spPr>
            <a:xfrm>
              <a:off x="8363625" y="1798325"/>
              <a:ext cx="630600" cy="3656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01.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02.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03.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04.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10.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8919122" y="1874534"/>
              <a:ext cx="1845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55" y="52682"/>
                  </a:moveTo>
                  <a:cubicBezTo>
                    <a:pt x="75555" y="114146"/>
                    <a:pt x="75555" y="114146"/>
                    <a:pt x="75555" y="114146"/>
                  </a:cubicBezTo>
                  <a:cubicBezTo>
                    <a:pt x="71111" y="117073"/>
                    <a:pt x="66666" y="120000"/>
                    <a:pt x="62222" y="120000"/>
                  </a:cubicBezTo>
                  <a:cubicBezTo>
                    <a:pt x="53333" y="120000"/>
                    <a:pt x="48888" y="117073"/>
                    <a:pt x="44444" y="114146"/>
                  </a:cubicBezTo>
                  <a:cubicBezTo>
                    <a:pt x="4444" y="52682"/>
                    <a:pt x="4444" y="52682"/>
                    <a:pt x="4444" y="52682"/>
                  </a:cubicBezTo>
                  <a:cubicBezTo>
                    <a:pt x="0" y="49756"/>
                    <a:pt x="0" y="43902"/>
                    <a:pt x="0" y="38048"/>
                  </a:cubicBezTo>
                  <a:cubicBezTo>
                    <a:pt x="0" y="17560"/>
                    <a:pt x="26666" y="0"/>
                    <a:pt x="62222" y="0"/>
                  </a:cubicBezTo>
                  <a:cubicBezTo>
                    <a:pt x="93333" y="0"/>
                    <a:pt x="120000" y="17560"/>
                    <a:pt x="120000" y="38048"/>
                  </a:cubicBezTo>
                  <a:cubicBezTo>
                    <a:pt x="120000" y="43902"/>
                    <a:pt x="120000" y="49756"/>
                    <a:pt x="115555" y="52682"/>
                  </a:cubicBezTo>
                  <a:close/>
                  <a:moveTo>
                    <a:pt x="62222" y="20487"/>
                  </a:moveTo>
                  <a:cubicBezTo>
                    <a:pt x="44444" y="20487"/>
                    <a:pt x="31111" y="29268"/>
                    <a:pt x="31111" y="38048"/>
                  </a:cubicBezTo>
                  <a:cubicBezTo>
                    <a:pt x="31111" y="49756"/>
                    <a:pt x="44444" y="58536"/>
                    <a:pt x="62222" y="58536"/>
                  </a:cubicBezTo>
                  <a:cubicBezTo>
                    <a:pt x="75555" y="58536"/>
                    <a:pt x="88888" y="49756"/>
                    <a:pt x="88888" y="38048"/>
                  </a:cubicBezTo>
                  <a:cubicBezTo>
                    <a:pt x="88888" y="29268"/>
                    <a:pt x="75555" y="20487"/>
                    <a:pt x="62222" y="2048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847579" y="4118438"/>
              <a:ext cx="327600" cy="21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64" y="32195"/>
                  </a:moveTo>
                  <a:cubicBezTo>
                    <a:pt x="60000" y="61463"/>
                    <a:pt x="60000" y="61463"/>
                    <a:pt x="60000" y="61463"/>
                  </a:cubicBezTo>
                  <a:cubicBezTo>
                    <a:pt x="60000" y="61463"/>
                    <a:pt x="60000" y="61463"/>
                    <a:pt x="60000" y="61463"/>
                  </a:cubicBezTo>
                  <a:cubicBezTo>
                    <a:pt x="60000" y="61463"/>
                    <a:pt x="60000" y="61463"/>
                    <a:pt x="60000" y="61463"/>
                  </a:cubicBezTo>
                  <a:cubicBezTo>
                    <a:pt x="25161" y="43902"/>
                    <a:pt x="25161" y="43902"/>
                    <a:pt x="25161" y="43902"/>
                  </a:cubicBezTo>
                  <a:cubicBezTo>
                    <a:pt x="23225" y="46829"/>
                    <a:pt x="21290" y="55609"/>
                    <a:pt x="21290" y="67317"/>
                  </a:cubicBezTo>
                  <a:cubicBezTo>
                    <a:pt x="23225" y="67317"/>
                    <a:pt x="23225" y="73170"/>
                    <a:pt x="23225" y="76097"/>
                  </a:cubicBezTo>
                  <a:cubicBezTo>
                    <a:pt x="23225" y="79024"/>
                    <a:pt x="23225" y="81951"/>
                    <a:pt x="21290" y="84878"/>
                  </a:cubicBezTo>
                  <a:cubicBezTo>
                    <a:pt x="23225" y="117073"/>
                    <a:pt x="23225" y="117073"/>
                    <a:pt x="23225" y="117073"/>
                  </a:cubicBezTo>
                  <a:cubicBezTo>
                    <a:pt x="23225" y="120000"/>
                    <a:pt x="23225" y="120000"/>
                    <a:pt x="23225" y="120000"/>
                  </a:cubicBezTo>
                  <a:cubicBezTo>
                    <a:pt x="23225" y="120000"/>
                    <a:pt x="23225" y="120000"/>
                    <a:pt x="21290" y="120000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9677" y="120000"/>
                    <a:pt x="9677" y="120000"/>
                    <a:pt x="9677" y="117073"/>
                  </a:cubicBezTo>
                  <a:cubicBezTo>
                    <a:pt x="13548" y="84878"/>
                    <a:pt x="13548" y="84878"/>
                    <a:pt x="13548" y="84878"/>
                  </a:cubicBezTo>
                  <a:cubicBezTo>
                    <a:pt x="11612" y="81951"/>
                    <a:pt x="9677" y="79024"/>
                    <a:pt x="9677" y="76097"/>
                  </a:cubicBezTo>
                  <a:cubicBezTo>
                    <a:pt x="9677" y="73170"/>
                    <a:pt x="11612" y="67317"/>
                    <a:pt x="13548" y="67317"/>
                  </a:cubicBezTo>
                  <a:cubicBezTo>
                    <a:pt x="13548" y="58536"/>
                    <a:pt x="15483" y="46829"/>
                    <a:pt x="19354" y="40975"/>
                  </a:cubicBezTo>
                  <a:cubicBezTo>
                    <a:pt x="1935" y="32195"/>
                    <a:pt x="1935" y="32195"/>
                    <a:pt x="1935" y="32195"/>
                  </a:cubicBezTo>
                  <a:cubicBezTo>
                    <a:pt x="0" y="32195"/>
                    <a:pt x="0" y="32195"/>
                    <a:pt x="0" y="29268"/>
                  </a:cubicBezTo>
                  <a:cubicBezTo>
                    <a:pt x="0" y="29268"/>
                    <a:pt x="0" y="29268"/>
                    <a:pt x="1935" y="29268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118064" y="29268"/>
                    <a:pt x="118064" y="29268"/>
                    <a:pt x="118064" y="29268"/>
                  </a:cubicBezTo>
                  <a:cubicBezTo>
                    <a:pt x="120000" y="29268"/>
                    <a:pt x="120000" y="29268"/>
                    <a:pt x="120000" y="29268"/>
                  </a:cubicBezTo>
                  <a:cubicBezTo>
                    <a:pt x="120000" y="32195"/>
                    <a:pt x="120000" y="32195"/>
                    <a:pt x="118064" y="32195"/>
                  </a:cubicBezTo>
                  <a:close/>
                  <a:moveTo>
                    <a:pt x="92903" y="81951"/>
                  </a:moveTo>
                  <a:cubicBezTo>
                    <a:pt x="92903" y="90731"/>
                    <a:pt x="79354" y="99512"/>
                    <a:pt x="60000" y="99512"/>
                  </a:cubicBezTo>
                  <a:cubicBezTo>
                    <a:pt x="42580" y="99512"/>
                    <a:pt x="27096" y="90731"/>
                    <a:pt x="27096" y="81951"/>
                  </a:cubicBezTo>
                  <a:cubicBezTo>
                    <a:pt x="27096" y="55609"/>
                    <a:pt x="27096" y="55609"/>
                    <a:pt x="27096" y="55609"/>
                  </a:cubicBezTo>
                  <a:cubicBezTo>
                    <a:pt x="58064" y="70243"/>
                    <a:pt x="58064" y="70243"/>
                    <a:pt x="58064" y="70243"/>
                  </a:cubicBezTo>
                  <a:cubicBezTo>
                    <a:pt x="58064" y="70243"/>
                    <a:pt x="60000" y="70243"/>
                    <a:pt x="60000" y="70243"/>
                  </a:cubicBezTo>
                  <a:cubicBezTo>
                    <a:pt x="61935" y="70243"/>
                    <a:pt x="61935" y="70243"/>
                    <a:pt x="61935" y="70243"/>
                  </a:cubicBezTo>
                  <a:cubicBezTo>
                    <a:pt x="92903" y="55609"/>
                    <a:pt x="92903" y="55609"/>
                    <a:pt x="92903" y="55609"/>
                  </a:cubicBezTo>
                  <a:lnTo>
                    <a:pt x="92903" y="819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887174" y="3212825"/>
              <a:ext cx="248400" cy="21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63157"/>
                    <a:pt x="117333" y="63157"/>
                    <a:pt x="114666" y="63157"/>
                  </a:cubicBezTo>
                  <a:cubicBezTo>
                    <a:pt x="40000" y="75789"/>
                    <a:pt x="40000" y="75789"/>
                    <a:pt x="40000" y="75789"/>
                  </a:cubicBezTo>
                  <a:cubicBezTo>
                    <a:pt x="40000" y="75789"/>
                    <a:pt x="40000" y="78947"/>
                    <a:pt x="40000" y="82105"/>
                  </a:cubicBezTo>
                  <a:cubicBezTo>
                    <a:pt x="40000" y="82105"/>
                    <a:pt x="40000" y="85263"/>
                    <a:pt x="40000" y="85263"/>
                  </a:cubicBezTo>
                  <a:cubicBezTo>
                    <a:pt x="104000" y="85263"/>
                    <a:pt x="104000" y="85263"/>
                    <a:pt x="104000" y="85263"/>
                  </a:cubicBezTo>
                  <a:cubicBezTo>
                    <a:pt x="106666" y="85263"/>
                    <a:pt x="109333" y="88421"/>
                    <a:pt x="109333" y="91578"/>
                  </a:cubicBezTo>
                  <a:cubicBezTo>
                    <a:pt x="109333" y="94736"/>
                    <a:pt x="106666" y="97894"/>
                    <a:pt x="104000" y="97894"/>
                  </a:cubicBezTo>
                  <a:cubicBezTo>
                    <a:pt x="32000" y="97894"/>
                    <a:pt x="32000" y="97894"/>
                    <a:pt x="32000" y="97894"/>
                  </a:cubicBezTo>
                  <a:cubicBezTo>
                    <a:pt x="29333" y="97894"/>
                    <a:pt x="26666" y="94736"/>
                    <a:pt x="26666" y="91578"/>
                  </a:cubicBezTo>
                  <a:cubicBezTo>
                    <a:pt x="26666" y="88421"/>
                    <a:pt x="32000" y="82105"/>
                    <a:pt x="32000" y="78947"/>
                  </a:cubicBezTo>
                  <a:cubicBezTo>
                    <a:pt x="18666" y="9473"/>
                    <a:pt x="18666" y="9473"/>
                    <a:pt x="18666" y="9473"/>
                  </a:cubicBezTo>
                  <a:cubicBezTo>
                    <a:pt x="5333" y="9473"/>
                    <a:pt x="5333" y="9473"/>
                    <a:pt x="5333" y="9473"/>
                  </a:cubicBezTo>
                  <a:cubicBezTo>
                    <a:pt x="2666" y="9473"/>
                    <a:pt x="0" y="9473"/>
                    <a:pt x="0" y="6315"/>
                  </a:cubicBezTo>
                  <a:cubicBezTo>
                    <a:pt x="0" y="3157"/>
                    <a:pt x="2666" y="0"/>
                    <a:pt x="5333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26666" y="0"/>
                    <a:pt x="26666" y="6315"/>
                    <a:pt x="29333" y="9473"/>
                  </a:cubicBezTo>
                  <a:cubicBezTo>
                    <a:pt x="114666" y="9473"/>
                    <a:pt x="114666" y="9473"/>
                    <a:pt x="114666" y="9473"/>
                  </a:cubicBezTo>
                  <a:cubicBezTo>
                    <a:pt x="117333" y="9473"/>
                    <a:pt x="120000" y="12631"/>
                    <a:pt x="120000" y="15789"/>
                  </a:cubicBezTo>
                  <a:lnTo>
                    <a:pt x="120000" y="60000"/>
                  </a:lnTo>
                  <a:close/>
                  <a:moveTo>
                    <a:pt x="37333" y="120000"/>
                  </a:moveTo>
                  <a:cubicBezTo>
                    <a:pt x="32000" y="120000"/>
                    <a:pt x="26666" y="113684"/>
                    <a:pt x="26666" y="107368"/>
                  </a:cubicBezTo>
                  <a:cubicBezTo>
                    <a:pt x="26666" y="101052"/>
                    <a:pt x="32000" y="97894"/>
                    <a:pt x="37333" y="97894"/>
                  </a:cubicBezTo>
                  <a:cubicBezTo>
                    <a:pt x="42666" y="97894"/>
                    <a:pt x="45333" y="101052"/>
                    <a:pt x="45333" y="107368"/>
                  </a:cubicBezTo>
                  <a:cubicBezTo>
                    <a:pt x="45333" y="113684"/>
                    <a:pt x="42666" y="120000"/>
                    <a:pt x="37333" y="120000"/>
                  </a:cubicBezTo>
                  <a:close/>
                  <a:moveTo>
                    <a:pt x="101333" y="120000"/>
                  </a:moveTo>
                  <a:cubicBezTo>
                    <a:pt x="96000" y="120000"/>
                    <a:pt x="90666" y="113684"/>
                    <a:pt x="90666" y="107368"/>
                  </a:cubicBezTo>
                  <a:cubicBezTo>
                    <a:pt x="90666" y="101052"/>
                    <a:pt x="96000" y="97894"/>
                    <a:pt x="101333" y="97894"/>
                  </a:cubicBezTo>
                  <a:cubicBezTo>
                    <a:pt x="106666" y="97894"/>
                    <a:pt x="109333" y="101052"/>
                    <a:pt x="109333" y="107368"/>
                  </a:cubicBezTo>
                  <a:cubicBezTo>
                    <a:pt x="109333" y="113684"/>
                    <a:pt x="106666" y="120000"/>
                    <a:pt x="101333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8873676" y="2346415"/>
              <a:ext cx="275400" cy="21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551" y="97297"/>
                  </a:moveTo>
                  <a:cubicBezTo>
                    <a:pt x="117551" y="110270"/>
                    <a:pt x="110204" y="120000"/>
                    <a:pt x="100408" y="120000"/>
                  </a:cubicBezTo>
                  <a:cubicBezTo>
                    <a:pt x="17142" y="120000"/>
                    <a:pt x="17142" y="120000"/>
                    <a:pt x="17142" y="120000"/>
                  </a:cubicBezTo>
                  <a:cubicBezTo>
                    <a:pt x="7346" y="120000"/>
                    <a:pt x="0" y="110270"/>
                    <a:pt x="0" y="97297"/>
                  </a:cubicBezTo>
                  <a:lnTo>
                    <a:pt x="117551" y="97297"/>
                  </a:lnTo>
                  <a:close/>
                  <a:moveTo>
                    <a:pt x="95510" y="64864"/>
                  </a:moveTo>
                  <a:cubicBezTo>
                    <a:pt x="90612" y="64864"/>
                    <a:pt x="90612" y="64864"/>
                    <a:pt x="90612" y="64864"/>
                  </a:cubicBezTo>
                  <a:cubicBezTo>
                    <a:pt x="90612" y="68108"/>
                    <a:pt x="90612" y="68108"/>
                    <a:pt x="90612" y="68108"/>
                  </a:cubicBezTo>
                  <a:cubicBezTo>
                    <a:pt x="90612" y="77837"/>
                    <a:pt x="85714" y="87567"/>
                    <a:pt x="75918" y="87567"/>
                  </a:cubicBezTo>
                  <a:cubicBezTo>
                    <a:pt x="31836" y="87567"/>
                    <a:pt x="31836" y="87567"/>
                    <a:pt x="31836" y="87567"/>
                  </a:cubicBezTo>
                  <a:cubicBezTo>
                    <a:pt x="22040" y="87567"/>
                    <a:pt x="17142" y="77837"/>
                    <a:pt x="17142" y="68108"/>
                  </a:cubicBezTo>
                  <a:cubicBezTo>
                    <a:pt x="17142" y="3243"/>
                    <a:pt x="17142" y="3243"/>
                    <a:pt x="17142" y="3243"/>
                  </a:cubicBezTo>
                  <a:cubicBezTo>
                    <a:pt x="17142" y="0"/>
                    <a:pt x="17142" y="0"/>
                    <a:pt x="19591" y="0"/>
                  </a:cubicBezTo>
                  <a:cubicBezTo>
                    <a:pt x="95510" y="0"/>
                    <a:pt x="95510" y="0"/>
                    <a:pt x="95510" y="0"/>
                  </a:cubicBezTo>
                  <a:cubicBezTo>
                    <a:pt x="110204" y="0"/>
                    <a:pt x="119999" y="12972"/>
                    <a:pt x="119999" y="32432"/>
                  </a:cubicBezTo>
                  <a:cubicBezTo>
                    <a:pt x="119999" y="48648"/>
                    <a:pt x="110204" y="64864"/>
                    <a:pt x="95510" y="64864"/>
                  </a:cubicBezTo>
                  <a:close/>
                  <a:moveTo>
                    <a:pt x="95510" y="16216"/>
                  </a:moveTo>
                  <a:cubicBezTo>
                    <a:pt x="90612" y="16216"/>
                    <a:pt x="90612" y="16216"/>
                    <a:pt x="90612" y="16216"/>
                  </a:cubicBezTo>
                  <a:cubicBezTo>
                    <a:pt x="90612" y="48648"/>
                    <a:pt x="90612" y="48648"/>
                    <a:pt x="90612" y="48648"/>
                  </a:cubicBezTo>
                  <a:cubicBezTo>
                    <a:pt x="95510" y="48648"/>
                    <a:pt x="95510" y="48648"/>
                    <a:pt x="95510" y="48648"/>
                  </a:cubicBezTo>
                  <a:cubicBezTo>
                    <a:pt x="102857" y="48648"/>
                    <a:pt x="107755" y="42162"/>
                    <a:pt x="107755" y="32432"/>
                  </a:cubicBezTo>
                  <a:cubicBezTo>
                    <a:pt x="107755" y="22702"/>
                    <a:pt x="102857" y="16216"/>
                    <a:pt x="95510" y="16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8919125" y="2768225"/>
              <a:ext cx="184500" cy="23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84" y="47500"/>
                  </a:moveTo>
                  <a:cubicBezTo>
                    <a:pt x="53684" y="52500"/>
                    <a:pt x="50526" y="57500"/>
                    <a:pt x="44210" y="60000"/>
                  </a:cubicBezTo>
                  <a:cubicBezTo>
                    <a:pt x="44210" y="110000"/>
                    <a:pt x="44210" y="110000"/>
                    <a:pt x="44210" y="110000"/>
                  </a:cubicBezTo>
                  <a:cubicBezTo>
                    <a:pt x="44210" y="115000"/>
                    <a:pt x="37894" y="120000"/>
                    <a:pt x="31578" y="120000"/>
                  </a:cubicBezTo>
                  <a:cubicBezTo>
                    <a:pt x="22105" y="120000"/>
                    <a:pt x="22105" y="120000"/>
                    <a:pt x="22105" y="120000"/>
                  </a:cubicBezTo>
                  <a:cubicBezTo>
                    <a:pt x="15789" y="120000"/>
                    <a:pt x="12631" y="115000"/>
                    <a:pt x="12631" y="110000"/>
                  </a:cubicBezTo>
                  <a:cubicBezTo>
                    <a:pt x="12631" y="60000"/>
                    <a:pt x="12631" y="60000"/>
                    <a:pt x="12631" y="60000"/>
                  </a:cubicBezTo>
                  <a:cubicBezTo>
                    <a:pt x="6315" y="57500"/>
                    <a:pt x="0" y="52500"/>
                    <a:pt x="0" y="47500"/>
                  </a:cubicBezTo>
                  <a:cubicBezTo>
                    <a:pt x="0" y="5000"/>
                    <a:pt x="0" y="5000"/>
                    <a:pt x="0" y="5000"/>
                  </a:cubicBezTo>
                  <a:cubicBezTo>
                    <a:pt x="0" y="2500"/>
                    <a:pt x="3157" y="0"/>
                    <a:pt x="6315" y="0"/>
                  </a:cubicBezTo>
                  <a:cubicBezTo>
                    <a:pt x="9473" y="0"/>
                    <a:pt x="12631" y="2500"/>
                    <a:pt x="12631" y="5000"/>
                  </a:cubicBezTo>
                  <a:cubicBezTo>
                    <a:pt x="12631" y="32500"/>
                    <a:pt x="12631" y="32500"/>
                    <a:pt x="12631" y="32500"/>
                  </a:cubicBezTo>
                  <a:cubicBezTo>
                    <a:pt x="12631" y="35000"/>
                    <a:pt x="12631" y="35000"/>
                    <a:pt x="15789" y="35000"/>
                  </a:cubicBezTo>
                  <a:cubicBezTo>
                    <a:pt x="18947" y="35000"/>
                    <a:pt x="22105" y="35000"/>
                    <a:pt x="22105" y="32500"/>
                  </a:cubicBezTo>
                  <a:cubicBezTo>
                    <a:pt x="22105" y="5000"/>
                    <a:pt x="22105" y="5000"/>
                    <a:pt x="22105" y="5000"/>
                  </a:cubicBezTo>
                  <a:cubicBezTo>
                    <a:pt x="22105" y="2500"/>
                    <a:pt x="25263" y="0"/>
                    <a:pt x="28421" y="0"/>
                  </a:cubicBezTo>
                  <a:cubicBezTo>
                    <a:pt x="31578" y="0"/>
                    <a:pt x="31578" y="2500"/>
                    <a:pt x="31578" y="5000"/>
                  </a:cubicBezTo>
                  <a:cubicBezTo>
                    <a:pt x="31578" y="32500"/>
                    <a:pt x="31578" y="32500"/>
                    <a:pt x="31578" y="32500"/>
                  </a:cubicBezTo>
                  <a:cubicBezTo>
                    <a:pt x="31578" y="35000"/>
                    <a:pt x="34736" y="35000"/>
                    <a:pt x="37894" y="35000"/>
                  </a:cubicBezTo>
                  <a:cubicBezTo>
                    <a:pt x="41052" y="35000"/>
                    <a:pt x="44210" y="35000"/>
                    <a:pt x="44210" y="32500"/>
                  </a:cubicBezTo>
                  <a:cubicBezTo>
                    <a:pt x="44210" y="5000"/>
                    <a:pt x="44210" y="5000"/>
                    <a:pt x="44210" y="5000"/>
                  </a:cubicBezTo>
                  <a:cubicBezTo>
                    <a:pt x="44210" y="2500"/>
                    <a:pt x="47368" y="0"/>
                    <a:pt x="50526" y="0"/>
                  </a:cubicBezTo>
                  <a:cubicBezTo>
                    <a:pt x="53684" y="0"/>
                    <a:pt x="53684" y="2500"/>
                    <a:pt x="53684" y="5000"/>
                  </a:cubicBezTo>
                  <a:lnTo>
                    <a:pt x="53684" y="47500"/>
                  </a:lnTo>
                  <a:close/>
                  <a:moveTo>
                    <a:pt x="120000" y="110000"/>
                  </a:moveTo>
                  <a:cubicBezTo>
                    <a:pt x="120000" y="115000"/>
                    <a:pt x="113684" y="120000"/>
                    <a:pt x="107368" y="120000"/>
                  </a:cubicBezTo>
                  <a:cubicBezTo>
                    <a:pt x="97894" y="120000"/>
                    <a:pt x="97894" y="120000"/>
                    <a:pt x="97894" y="120000"/>
                  </a:cubicBezTo>
                  <a:cubicBezTo>
                    <a:pt x="91578" y="120000"/>
                    <a:pt x="88421" y="115000"/>
                    <a:pt x="88421" y="110000"/>
                  </a:cubicBezTo>
                  <a:cubicBezTo>
                    <a:pt x="88421" y="77500"/>
                    <a:pt x="88421" y="77500"/>
                    <a:pt x="88421" y="77500"/>
                  </a:cubicBezTo>
                  <a:cubicBezTo>
                    <a:pt x="69473" y="77500"/>
                    <a:pt x="69473" y="77500"/>
                    <a:pt x="69473" y="77500"/>
                  </a:cubicBezTo>
                  <a:cubicBezTo>
                    <a:pt x="66315" y="77500"/>
                    <a:pt x="66315" y="75000"/>
                    <a:pt x="66315" y="75000"/>
                  </a:cubicBezTo>
                  <a:cubicBezTo>
                    <a:pt x="66315" y="20000"/>
                    <a:pt x="66315" y="20000"/>
                    <a:pt x="66315" y="20000"/>
                  </a:cubicBezTo>
                  <a:cubicBezTo>
                    <a:pt x="66315" y="10000"/>
                    <a:pt x="78947" y="0"/>
                    <a:pt x="91578" y="0"/>
                  </a:cubicBezTo>
                  <a:cubicBezTo>
                    <a:pt x="113684" y="0"/>
                    <a:pt x="113684" y="0"/>
                    <a:pt x="113684" y="0"/>
                  </a:cubicBezTo>
                  <a:cubicBezTo>
                    <a:pt x="116842" y="0"/>
                    <a:pt x="120000" y="2500"/>
                    <a:pt x="120000" y="5000"/>
                  </a:cubicBezTo>
                  <a:lnTo>
                    <a:pt x="120000" y="1100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8873676" y="4933190"/>
              <a:ext cx="275400" cy="21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551" y="97297"/>
                  </a:moveTo>
                  <a:cubicBezTo>
                    <a:pt x="117551" y="110270"/>
                    <a:pt x="110204" y="120000"/>
                    <a:pt x="100408" y="120000"/>
                  </a:cubicBezTo>
                  <a:cubicBezTo>
                    <a:pt x="17142" y="120000"/>
                    <a:pt x="17142" y="120000"/>
                    <a:pt x="17142" y="120000"/>
                  </a:cubicBezTo>
                  <a:cubicBezTo>
                    <a:pt x="7346" y="120000"/>
                    <a:pt x="0" y="110270"/>
                    <a:pt x="0" y="97297"/>
                  </a:cubicBezTo>
                  <a:lnTo>
                    <a:pt x="117551" y="97297"/>
                  </a:lnTo>
                  <a:close/>
                  <a:moveTo>
                    <a:pt x="95510" y="64864"/>
                  </a:moveTo>
                  <a:cubicBezTo>
                    <a:pt x="90612" y="64864"/>
                    <a:pt x="90612" y="64864"/>
                    <a:pt x="90612" y="64864"/>
                  </a:cubicBezTo>
                  <a:cubicBezTo>
                    <a:pt x="90612" y="68108"/>
                    <a:pt x="90612" y="68108"/>
                    <a:pt x="90612" y="68108"/>
                  </a:cubicBezTo>
                  <a:cubicBezTo>
                    <a:pt x="90612" y="77837"/>
                    <a:pt x="85714" y="87567"/>
                    <a:pt x="75918" y="87567"/>
                  </a:cubicBezTo>
                  <a:cubicBezTo>
                    <a:pt x="31836" y="87567"/>
                    <a:pt x="31836" y="87567"/>
                    <a:pt x="31836" y="87567"/>
                  </a:cubicBezTo>
                  <a:cubicBezTo>
                    <a:pt x="22040" y="87567"/>
                    <a:pt x="17142" y="77837"/>
                    <a:pt x="17142" y="68108"/>
                  </a:cubicBezTo>
                  <a:cubicBezTo>
                    <a:pt x="17142" y="3243"/>
                    <a:pt x="17142" y="3243"/>
                    <a:pt x="17142" y="3243"/>
                  </a:cubicBezTo>
                  <a:cubicBezTo>
                    <a:pt x="17142" y="0"/>
                    <a:pt x="17142" y="0"/>
                    <a:pt x="19591" y="0"/>
                  </a:cubicBezTo>
                  <a:cubicBezTo>
                    <a:pt x="95510" y="0"/>
                    <a:pt x="95510" y="0"/>
                    <a:pt x="95510" y="0"/>
                  </a:cubicBezTo>
                  <a:cubicBezTo>
                    <a:pt x="110204" y="0"/>
                    <a:pt x="119999" y="12972"/>
                    <a:pt x="119999" y="32432"/>
                  </a:cubicBezTo>
                  <a:cubicBezTo>
                    <a:pt x="119999" y="48648"/>
                    <a:pt x="110204" y="64864"/>
                    <a:pt x="95510" y="64864"/>
                  </a:cubicBezTo>
                  <a:close/>
                  <a:moveTo>
                    <a:pt x="95510" y="16216"/>
                  </a:moveTo>
                  <a:cubicBezTo>
                    <a:pt x="90612" y="16216"/>
                    <a:pt x="90612" y="16216"/>
                    <a:pt x="90612" y="16216"/>
                  </a:cubicBezTo>
                  <a:cubicBezTo>
                    <a:pt x="90612" y="48648"/>
                    <a:pt x="90612" y="48648"/>
                    <a:pt x="90612" y="48648"/>
                  </a:cubicBezTo>
                  <a:cubicBezTo>
                    <a:pt x="95510" y="48648"/>
                    <a:pt x="95510" y="48648"/>
                    <a:pt x="95510" y="48648"/>
                  </a:cubicBezTo>
                  <a:cubicBezTo>
                    <a:pt x="102857" y="48648"/>
                    <a:pt x="107755" y="42162"/>
                    <a:pt x="107755" y="32432"/>
                  </a:cubicBezTo>
                  <a:cubicBezTo>
                    <a:pt x="107755" y="22702"/>
                    <a:pt x="102857" y="16216"/>
                    <a:pt x="95510" y="16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39" name="Shape 239"/>
          <p:cNvSpPr/>
          <p:nvPr/>
        </p:nvSpPr>
        <p:spPr>
          <a:xfrm>
            <a:off x="6019575" y="4290069"/>
            <a:ext cx="275400" cy="23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63157"/>
                  <a:pt x="117333" y="63157"/>
                  <a:pt x="114666" y="63157"/>
                </a:cubicBezTo>
                <a:cubicBezTo>
                  <a:pt x="40000" y="75789"/>
                  <a:pt x="40000" y="75789"/>
                  <a:pt x="40000" y="75789"/>
                </a:cubicBezTo>
                <a:cubicBezTo>
                  <a:pt x="40000" y="75789"/>
                  <a:pt x="40000" y="78947"/>
                  <a:pt x="40000" y="82105"/>
                </a:cubicBezTo>
                <a:cubicBezTo>
                  <a:pt x="40000" y="82105"/>
                  <a:pt x="40000" y="85263"/>
                  <a:pt x="40000" y="85263"/>
                </a:cubicBezTo>
                <a:cubicBezTo>
                  <a:pt x="104000" y="85263"/>
                  <a:pt x="104000" y="85263"/>
                  <a:pt x="104000" y="85263"/>
                </a:cubicBezTo>
                <a:cubicBezTo>
                  <a:pt x="106666" y="85263"/>
                  <a:pt x="109333" y="88421"/>
                  <a:pt x="109333" y="91578"/>
                </a:cubicBezTo>
                <a:cubicBezTo>
                  <a:pt x="109333" y="94736"/>
                  <a:pt x="106666" y="97894"/>
                  <a:pt x="104000" y="97894"/>
                </a:cubicBezTo>
                <a:cubicBezTo>
                  <a:pt x="32000" y="97894"/>
                  <a:pt x="32000" y="97894"/>
                  <a:pt x="32000" y="97894"/>
                </a:cubicBezTo>
                <a:cubicBezTo>
                  <a:pt x="29333" y="97894"/>
                  <a:pt x="26666" y="94736"/>
                  <a:pt x="26666" y="91578"/>
                </a:cubicBezTo>
                <a:cubicBezTo>
                  <a:pt x="26666" y="88421"/>
                  <a:pt x="32000" y="82105"/>
                  <a:pt x="32000" y="78947"/>
                </a:cubicBezTo>
                <a:cubicBezTo>
                  <a:pt x="18666" y="9473"/>
                  <a:pt x="18666" y="9473"/>
                  <a:pt x="18666" y="9473"/>
                </a:cubicBezTo>
                <a:cubicBezTo>
                  <a:pt x="5333" y="9473"/>
                  <a:pt x="5333" y="9473"/>
                  <a:pt x="5333" y="9473"/>
                </a:cubicBezTo>
                <a:cubicBezTo>
                  <a:pt x="2666" y="9473"/>
                  <a:pt x="0" y="9473"/>
                  <a:pt x="0" y="6315"/>
                </a:cubicBezTo>
                <a:cubicBezTo>
                  <a:pt x="0" y="3157"/>
                  <a:pt x="2666" y="0"/>
                  <a:pt x="5333" y="0"/>
                </a:cubicBezTo>
                <a:cubicBezTo>
                  <a:pt x="24000" y="0"/>
                  <a:pt x="24000" y="0"/>
                  <a:pt x="24000" y="0"/>
                </a:cubicBezTo>
                <a:cubicBezTo>
                  <a:pt x="26666" y="0"/>
                  <a:pt x="26666" y="6315"/>
                  <a:pt x="29333" y="9473"/>
                </a:cubicBezTo>
                <a:cubicBezTo>
                  <a:pt x="114666" y="9473"/>
                  <a:pt x="114666" y="9473"/>
                  <a:pt x="114666" y="9473"/>
                </a:cubicBezTo>
                <a:cubicBezTo>
                  <a:pt x="117333" y="9473"/>
                  <a:pt x="120000" y="12631"/>
                  <a:pt x="120000" y="15789"/>
                </a:cubicBezTo>
                <a:lnTo>
                  <a:pt x="120000" y="60000"/>
                </a:lnTo>
                <a:close/>
                <a:moveTo>
                  <a:pt x="37333" y="120000"/>
                </a:moveTo>
                <a:cubicBezTo>
                  <a:pt x="32000" y="120000"/>
                  <a:pt x="26666" y="113684"/>
                  <a:pt x="26666" y="107368"/>
                </a:cubicBezTo>
                <a:cubicBezTo>
                  <a:pt x="26666" y="101052"/>
                  <a:pt x="32000" y="97894"/>
                  <a:pt x="37333" y="97894"/>
                </a:cubicBezTo>
                <a:cubicBezTo>
                  <a:pt x="42666" y="97894"/>
                  <a:pt x="45333" y="101052"/>
                  <a:pt x="45333" y="107368"/>
                </a:cubicBezTo>
                <a:cubicBezTo>
                  <a:pt x="45333" y="113684"/>
                  <a:pt x="42666" y="120000"/>
                  <a:pt x="37333" y="120000"/>
                </a:cubicBezTo>
                <a:close/>
                <a:moveTo>
                  <a:pt x="101333" y="120000"/>
                </a:moveTo>
                <a:cubicBezTo>
                  <a:pt x="96000" y="120000"/>
                  <a:pt x="90666" y="113684"/>
                  <a:pt x="90666" y="107368"/>
                </a:cubicBezTo>
                <a:cubicBezTo>
                  <a:pt x="90666" y="101052"/>
                  <a:pt x="96000" y="97894"/>
                  <a:pt x="101333" y="97894"/>
                </a:cubicBezTo>
                <a:cubicBezTo>
                  <a:pt x="106666" y="97894"/>
                  <a:pt x="109333" y="101052"/>
                  <a:pt x="109333" y="107368"/>
                </a:cubicBezTo>
                <a:cubicBezTo>
                  <a:pt x="109333" y="113684"/>
                  <a:pt x="106666" y="120000"/>
                  <a:pt x="101333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199912" y="2549255"/>
            <a:ext cx="2463000" cy="2464500"/>
          </a:xfrm>
          <a:prstGeom prst="ellipse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438979" y="3209738"/>
            <a:ext cx="327600" cy="21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64" y="32195"/>
                </a:moveTo>
                <a:cubicBezTo>
                  <a:pt x="60000" y="61463"/>
                  <a:pt x="60000" y="61463"/>
                  <a:pt x="60000" y="61463"/>
                </a:cubicBezTo>
                <a:cubicBezTo>
                  <a:pt x="60000" y="61463"/>
                  <a:pt x="60000" y="61463"/>
                  <a:pt x="60000" y="61463"/>
                </a:cubicBezTo>
                <a:cubicBezTo>
                  <a:pt x="60000" y="61463"/>
                  <a:pt x="60000" y="61463"/>
                  <a:pt x="60000" y="61463"/>
                </a:cubicBezTo>
                <a:cubicBezTo>
                  <a:pt x="25161" y="43902"/>
                  <a:pt x="25161" y="43902"/>
                  <a:pt x="25161" y="43902"/>
                </a:cubicBezTo>
                <a:cubicBezTo>
                  <a:pt x="23225" y="46829"/>
                  <a:pt x="21290" y="55609"/>
                  <a:pt x="21290" y="67317"/>
                </a:cubicBezTo>
                <a:cubicBezTo>
                  <a:pt x="23225" y="67317"/>
                  <a:pt x="23225" y="73170"/>
                  <a:pt x="23225" y="76097"/>
                </a:cubicBezTo>
                <a:cubicBezTo>
                  <a:pt x="23225" y="79024"/>
                  <a:pt x="23225" y="81951"/>
                  <a:pt x="21290" y="84878"/>
                </a:cubicBezTo>
                <a:cubicBezTo>
                  <a:pt x="23225" y="117073"/>
                  <a:pt x="23225" y="117073"/>
                  <a:pt x="23225" y="117073"/>
                </a:cubicBezTo>
                <a:cubicBezTo>
                  <a:pt x="23225" y="120000"/>
                  <a:pt x="23225" y="120000"/>
                  <a:pt x="23225" y="120000"/>
                </a:cubicBezTo>
                <a:cubicBezTo>
                  <a:pt x="23225" y="120000"/>
                  <a:pt x="23225" y="120000"/>
                  <a:pt x="21290" y="120000"/>
                </a:cubicBezTo>
                <a:cubicBezTo>
                  <a:pt x="11612" y="120000"/>
                  <a:pt x="11612" y="120000"/>
                  <a:pt x="11612" y="120000"/>
                </a:cubicBezTo>
                <a:cubicBezTo>
                  <a:pt x="11612" y="120000"/>
                  <a:pt x="11612" y="120000"/>
                  <a:pt x="11612" y="120000"/>
                </a:cubicBezTo>
                <a:cubicBezTo>
                  <a:pt x="9677" y="120000"/>
                  <a:pt x="9677" y="120000"/>
                  <a:pt x="9677" y="117073"/>
                </a:cubicBezTo>
                <a:cubicBezTo>
                  <a:pt x="13548" y="84878"/>
                  <a:pt x="13548" y="84878"/>
                  <a:pt x="13548" y="84878"/>
                </a:cubicBezTo>
                <a:cubicBezTo>
                  <a:pt x="11612" y="81951"/>
                  <a:pt x="9677" y="79024"/>
                  <a:pt x="9677" y="76097"/>
                </a:cubicBezTo>
                <a:cubicBezTo>
                  <a:pt x="9677" y="73170"/>
                  <a:pt x="11612" y="67317"/>
                  <a:pt x="13548" y="67317"/>
                </a:cubicBezTo>
                <a:cubicBezTo>
                  <a:pt x="13548" y="58536"/>
                  <a:pt x="15483" y="46829"/>
                  <a:pt x="19354" y="40975"/>
                </a:cubicBezTo>
                <a:cubicBezTo>
                  <a:pt x="1935" y="32195"/>
                  <a:pt x="1935" y="32195"/>
                  <a:pt x="1935" y="32195"/>
                </a:cubicBezTo>
                <a:cubicBezTo>
                  <a:pt x="0" y="32195"/>
                  <a:pt x="0" y="32195"/>
                  <a:pt x="0" y="29268"/>
                </a:cubicBezTo>
                <a:cubicBezTo>
                  <a:pt x="0" y="29268"/>
                  <a:pt x="0" y="29268"/>
                  <a:pt x="1935" y="29268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118064" y="29268"/>
                  <a:pt x="118064" y="29268"/>
                  <a:pt x="118064" y="29268"/>
                </a:cubicBezTo>
                <a:cubicBezTo>
                  <a:pt x="120000" y="29268"/>
                  <a:pt x="120000" y="29268"/>
                  <a:pt x="120000" y="29268"/>
                </a:cubicBezTo>
                <a:cubicBezTo>
                  <a:pt x="120000" y="32195"/>
                  <a:pt x="120000" y="32195"/>
                  <a:pt x="118064" y="32195"/>
                </a:cubicBezTo>
                <a:close/>
                <a:moveTo>
                  <a:pt x="92903" y="81951"/>
                </a:moveTo>
                <a:cubicBezTo>
                  <a:pt x="92903" y="90731"/>
                  <a:pt x="79354" y="99512"/>
                  <a:pt x="60000" y="99512"/>
                </a:cubicBezTo>
                <a:cubicBezTo>
                  <a:pt x="42580" y="99512"/>
                  <a:pt x="27096" y="90731"/>
                  <a:pt x="27096" y="81951"/>
                </a:cubicBezTo>
                <a:cubicBezTo>
                  <a:pt x="27096" y="55609"/>
                  <a:pt x="27096" y="55609"/>
                  <a:pt x="27096" y="55609"/>
                </a:cubicBezTo>
                <a:cubicBezTo>
                  <a:pt x="58064" y="70243"/>
                  <a:pt x="58064" y="70243"/>
                  <a:pt x="58064" y="70243"/>
                </a:cubicBezTo>
                <a:cubicBezTo>
                  <a:pt x="58064" y="70243"/>
                  <a:pt x="60000" y="70243"/>
                  <a:pt x="60000" y="70243"/>
                </a:cubicBezTo>
                <a:cubicBezTo>
                  <a:pt x="61935" y="70243"/>
                  <a:pt x="61935" y="70243"/>
                  <a:pt x="61935" y="70243"/>
                </a:cubicBezTo>
                <a:cubicBezTo>
                  <a:pt x="92903" y="55609"/>
                  <a:pt x="92903" y="55609"/>
                  <a:pt x="92903" y="55609"/>
                </a:cubicBezTo>
                <a:lnTo>
                  <a:pt x="92903" y="8195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673926" y="2557315"/>
            <a:ext cx="275400" cy="21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51" y="97297"/>
                </a:moveTo>
                <a:cubicBezTo>
                  <a:pt x="117551" y="110270"/>
                  <a:pt x="110204" y="120000"/>
                  <a:pt x="100408" y="120000"/>
                </a:cubicBezTo>
                <a:cubicBezTo>
                  <a:pt x="17142" y="120000"/>
                  <a:pt x="17142" y="120000"/>
                  <a:pt x="17142" y="120000"/>
                </a:cubicBezTo>
                <a:cubicBezTo>
                  <a:pt x="7346" y="120000"/>
                  <a:pt x="0" y="110270"/>
                  <a:pt x="0" y="97297"/>
                </a:cubicBezTo>
                <a:lnTo>
                  <a:pt x="117551" y="97297"/>
                </a:lnTo>
                <a:close/>
                <a:moveTo>
                  <a:pt x="95510" y="64864"/>
                </a:moveTo>
                <a:cubicBezTo>
                  <a:pt x="90612" y="64864"/>
                  <a:pt x="90612" y="64864"/>
                  <a:pt x="90612" y="64864"/>
                </a:cubicBezTo>
                <a:cubicBezTo>
                  <a:pt x="90612" y="68108"/>
                  <a:pt x="90612" y="68108"/>
                  <a:pt x="90612" y="68108"/>
                </a:cubicBezTo>
                <a:cubicBezTo>
                  <a:pt x="90612" y="77837"/>
                  <a:pt x="85714" y="87567"/>
                  <a:pt x="75918" y="87567"/>
                </a:cubicBezTo>
                <a:cubicBezTo>
                  <a:pt x="31836" y="87567"/>
                  <a:pt x="31836" y="87567"/>
                  <a:pt x="31836" y="87567"/>
                </a:cubicBezTo>
                <a:cubicBezTo>
                  <a:pt x="22040" y="87567"/>
                  <a:pt x="17142" y="77837"/>
                  <a:pt x="17142" y="68108"/>
                </a:cubicBezTo>
                <a:cubicBezTo>
                  <a:pt x="17142" y="3243"/>
                  <a:pt x="17142" y="3243"/>
                  <a:pt x="17142" y="3243"/>
                </a:cubicBezTo>
                <a:cubicBezTo>
                  <a:pt x="17142" y="0"/>
                  <a:pt x="17142" y="0"/>
                  <a:pt x="19591" y="0"/>
                </a:cubicBezTo>
                <a:cubicBezTo>
                  <a:pt x="95510" y="0"/>
                  <a:pt x="95510" y="0"/>
                  <a:pt x="95510" y="0"/>
                </a:cubicBezTo>
                <a:cubicBezTo>
                  <a:pt x="110204" y="0"/>
                  <a:pt x="119999" y="12972"/>
                  <a:pt x="119999" y="32432"/>
                </a:cubicBezTo>
                <a:cubicBezTo>
                  <a:pt x="119999" y="48648"/>
                  <a:pt x="110204" y="64864"/>
                  <a:pt x="95510" y="64864"/>
                </a:cubicBezTo>
                <a:close/>
                <a:moveTo>
                  <a:pt x="95510" y="16216"/>
                </a:moveTo>
                <a:cubicBezTo>
                  <a:pt x="90612" y="16216"/>
                  <a:pt x="90612" y="16216"/>
                  <a:pt x="90612" y="16216"/>
                </a:cubicBezTo>
                <a:cubicBezTo>
                  <a:pt x="90612" y="48648"/>
                  <a:pt x="90612" y="48648"/>
                  <a:pt x="90612" y="48648"/>
                </a:cubicBezTo>
                <a:cubicBezTo>
                  <a:pt x="95510" y="48648"/>
                  <a:pt x="95510" y="48648"/>
                  <a:pt x="95510" y="48648"/>
                </a:cubicBezTo>
                <a:cubicBezTo>
                  <a:pt x="102857" y="48648"/>
                  <a:pt x="107755" y="42162"/>
                  <a:pt x="107755" y="32432"/>
                </a:cubicBezTo>
                <a:cubicBezTo>
                  <a:pt x="107755" y="22702"/>
                  <a:pt x="102857" y="16216"/>
                  <a:pt x="95510" y="162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8363625" y="1874534"/>
            <a:ext cx="811554" cy="1701590"/>
            <a:chOff x="8363625" y="1874534"/>
            <a:chExt cx="811554" cy="1701590"/>
          </a:xfrm>
        </p:grpSpPr>
        <p:sp>
          <p:nvSpPr>
            <p:cNvPr id="245" name="Shape 245"/>
            <p:cNvSpPr txBox="1"/>
            <p:nvPr/>
          </p:nvSpPr>
          <p:spPr>
            <a:xfrm>
              <a:off x="8363625" y="1950725"/>
              <a:ext cx="630600" cy="162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01.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02.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03.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rPr lang="en-US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04.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8919122" y="1874534"/>
              <a:ext cx="1845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55" y="52682"/>
                  </a:moveTo>
                  <a:cubicBezTo>
                    <a:pt x="75555" y="114146"/>
                    <a:pt x="75555" y="114146"/>
                    <a:pt x="75555" y="114146"/>
                  </a:cubicBezTo>
                  <a:cubicBezTo>
                    <a:pt x="71111" y="117073"/>
                    <a:pt x="66666" y="120000"/>
                    <a:pt x="62222" y="120000"/>
                  </a:cubicBezTo>
                  <a:cubicBezTo>
                    <a:pt x="53333" y="120000"/>
                    <a:pt x="48888" y="117073"/>
                    <a:pt x="44444" y="114146"/>
                  </a:cubicBezTo>
                  <a:cubicBezTo>
                    <a:pt x="4444" y="52682"/>
                    <a:pt x="4444" y="52682"/>
                    <a:pt x="4444" y="52682"/>
                  </a:cubicBezTo>
                  <a:cubicBezTo>
                    <a:pt x="0" y="49756"/>
                    <a:pt x="0" y="43902"/>
                    <a:pt x="0" y="38048"/>
                  </a:cubicBezTo>
                  <a:cubicBezTo>
                    <a:pt x="0" y="17560"/>
                    <a:pt x="26666" y="0"/>
                    <a:pt x="62222" y="0"/>
                  </a:cubicBezTo>
                  <a:cubicBezTo>
                    <a:pt x="93333" y="0"/>
                    <a:pt x="120000" y="17560"/>
                    <a:pt x="120000" y="38048"/>
                  </a:cubicBezTo>
                  <a:cubicBezTo>
                    <a:pt x="120000" y="43902"/>
                    <a:pt x="120000" y="49756"/>
                    <a:pt x="115555" y="52682"/>
                  </a:cubicBezTo>
                  <a:close/>
                  <a:moveTo>
                    <a:pt x="62222" y="20487"/>
                  </a:moveTo>
                  <a:cubicBezTo>
                    <a:pt x="44444" y="20487"/>
                    <a:pt x="31111" y="29268"/>
                    <a:pt x="31111" y="38048"/>
                  </a:cubicBezTo>
                  <a:cubicBezTo>
                    <a:pt x="31111" y="49756"/>
                    <a:pt x="44444" y="58536"/>
                    <a:pt x="62222" y="58536"/>
                  </a:cubicBezTo>
                  <a:cubicBezTo>
                    <a:pt x="75555" y="58536"/>
                    <a:pt x="88888" y="49756"/>
                    <a:pt x="88888" y="38048"/>
                  </a:cubicBezTo>
                  <a:cubicBezTo>
                    <a:pt x="88888" y="29268"/>
                    <a:pt x="75555" y="20487"/>
                    <a:pt x="62222" y="2048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8887174" y="3212825"/>
              <a:ext cx="248400" cy="21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63157"/>
                    <a:pt x="117333" y="63157"/>
                    <a:pt x="114666" y="63157"/>
                  </a:cubicBezTo>
                  <a:cubicBezTo>
                    <a:pt x="40000" y="75789"/>
                    <a:pt x="40000" y="75789"/>
                    <a:pt x="40000" y="75789"/>
                  </a:cubicBezTo>
                  <a:cubicBezTo>
                    <a:pt x="40000" y="75789"/>
                    <a:pt x="40000" y="78947"/>
                    <a:pt x="40000" y="82105"/>
                  </a:cubicBezTo>
                  <a:cubicBezTo>
                    <a:pt x="40000" y="82105"/>
                    <a:pt x="40000" y="85263"/>
                    <a:pt x="40000" y="85263"/>
                  </a:cubicBezTo>
                  <a:cubicBezTo>
                    <a:pt x="104000" y="85263"/>
                    <a:pt x="104000" y="85263"/>
                    <a:pt x="104000" y="85263"/>
                  </a:cubicBezTo>
                  <a:cubicBezTo>
                    <a:pt x="106666" y="85263"/>
                    <a:pt x="109333" y="88421"/>
                    <a:pt x="109333" y="91578"/>
                  </a:cubicBezTo>
                  <a:cubicBezTo>
                    <a:pt x="109333" y="94736"/>
                    <a:pt x="106666" y="97894"/>
                    <a:pt x="104000" y="97894"/>
                  </a:cubicBezTo>
                  <a:cubicBezTo>
                    <a:pt x="32000" y="97894"/>
                    <a:pt x="32000" y="97894"/>
                    <a:pt x="32000" y="97894"/>
                  </a:cubicBezTo>
                  <a:cubicBezTo>
                    <a:pt x="29333" y="97894"/>
                    <a:pt x="26666" y="94736"/>
                    <a:pt x="26666" y="91578"/>
                  </a:cubicBezTo>
                  <a:cubicBezTo>
                    <a:pt x="26666" y="88421"/>
                    <a:pt x="32000" y="82105"/>
                    <a:pt x="32000" y="78947"/>
                  </a:cubicBezTo>
                  <a:cubicBezTo>
                    <a:pt x="18666" y="9473"/>
                    <a:pt x="18666" y="9473"/>
                    <a:pt x="18666" y="9473"/>
                  </a:cubicBezTo>
                  <a:cubicBezTo>
                    <a:pt x="5333" y="9473"/>
                    <a:pt x="5333" y="9473"/>
                    <a:pt x="5333" y="9473"/>
                  </a:cubicBezTo>
                  <a:cubicBezTo>
                    <a:pt x="2666" y="9473"/>
                    <a:pt x="0" y="9473"/>
                    <a:pt x="0" y="6315"/>
                  </a:cubicBezTo>
                  <a:cubicBezTo>
                    <a:pt x="0" y="3157"/>
                    <a:pt x="2666" y="0"/>
                    <a:pt x="5333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26666" y="0"/>
                    <a:pt x="26666" y="6315"/>
                    <a:pt x="29333" y="9473"/>
                  </a:cubicBezTo>
                  <a:cubicBezTo>
                    <a:pt x="114666" y="9473"/>
                    <a:pt x="114666" y="9473"/>
                    <a:pt x="114666" y="9473"/>
                  </a:cubicBezTo>
                  <a:cubicBezTo>
                    <a:pt x="117333" y="9473"/>
                    <a:pt x="120000" y="12631"/>
                    <a:pt x="120000" y="15789"/>
                  </a:cubicBezTo>
                  <a:lnTo>
                    <a:pt x="120000" y="60000"/>
                  </a:lnTo>
                  <a:close/>
                  <a:moveTo>
                    <a:pt x="37333" y="120000"/>
                  </a:moveTo>
                  <a:cubicBezTo>
                    <a:pt x="32000" y="120000"/>
                    <a:pt x="26666" y="113684"/>
                    <a:pt x="26666" y="107368"/>
                  </a:cubicBezTo>
                  <a:cubicBezTo>
                    <a:pt x="26666" y="101052"/>
                    <a:pt x="32000" y="97894"/>
                    <a:pt x="37333" y="97894"/>
                  </a:cubicBezTo>
                  <a:cubicBezTo>
                    <a:pt x="42666" y="97894"/>
                    <a:pt x="45333" y="101052"/>
                    <a:pt x="45333" y="107368"/>
                  </a:cubicBezTo>
                  <a:cubicBezTo>
                    <a:pt x="45333" y="113684"/>
                    <a:pt x="42666" y="120000"/>
                    <a:pt x="37333" y="120000"/>
                  </a:cubicBezTo>
                  <a:close/>
                  <a:moveTo>
                    <a:pt x="101333" y="120000"/>
                  </a:moveTo>
                  <a:cubicBezTo>
                    <a:pt x="96000" y="120000"/>
                    <a:pt x="90666" y="113684"/>
                    <a:pt x="90666" y="107368"/>
                  </a:cubicBezTo>
                  <a:cubicBezTo>
                    <a:pt x="90666" y="101052"/>
                    <a:pt x="96000" y="97894"/>
                    <a:pt x="101333" y="97894"/>
                  </a:cubicBezTo>
                  <a:cubicBezTo>
                    <a:pt x="106666" y="97894"/>
                    <a:pt x="109333" y="101052"/>
                    <a:pt x="109333" y="107368"/>
                  </a:cubicBezTo>
                  <a:cubicBezTo>
                    <a:pt x="109333" y="113684"/>
                    <a:pt x="106666" y="120000"/>
                    <a:pt x="101333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8873676" y="2346415"/>
              <a:ext cx="275400" cy="21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551" y="97297"/>
                  </a:moveTo>
                  <a:cubicBezTo>
                    <a:pt x="117551" y="110270"/>
                    <a:pt x="110204" y="120000"/>
                    <a:pt x="100408" y="120000"/>
                  </a:cubicBezTo>
                  <a:cubicBezTo>
                    <a:pt x="17142" y="120000"/>
                    <a:pt x="17142" y="120000"/>
                    <a:pt x="17142" y="120000"/>
                  </a:cubicBezTo>
                  <a:cubicBezTo>
                    <a:pt x="7346" y="120000"/>
                    <a:pt x="0" y="110270"/>
                    <a:pt x="0" y="97297"/>
                  </a:cubicBezTo>
                  <a:lnTo>
                    <a:pt x="117551" y="97297"/>
                  </a:lnTo>
                  <a:close/>
                  <a:moveTo>
                    <a:pt x="95510" y="64864"/>
                  </a:moveTo>
                  <a:cubicBezTo>
                    <a:pt x="90612" y="64864"/>
                    <a:pt x="90612" y="64864"/>
                    <a:pt x="90612" y="64864"/>
                  </a:cubicBezTo>
                  <a:cubicBezTo>
                    <a:pt x="90612" y="68108"/>
                    <a:pt x="90612" y="68108"/>
                    <a:pt x="90612" y="68108"/>
                  </a:cubicBezTo>
                  <a:cubicBezTo>
                    <a:pt x="90612" y="77837"/>
                    <a:pt x="85714" y="87567"/>
                    <a:pt x="75918" y="87567"/>
                  </a:cubicBezTo>
                  <a:cubicBezTo>
                    <a:pt x="31836" y="87567"/>
                    <a:pt x="31836" y="87567"/>
                    <a:pt x="31836" y="87567"/>
                  </a:cubicBezTo>
                  <a:cubicBezTo>
                    <a:pt x="22040" y="87567"/>
                    <a:pt x="17142" y="77837"/>
                    <a:pt x="17142" y="68108"/>
                  </a:cubicBezTo>
                  <a:cubicBezTo>
                    <a:pt x="17142" y="3243"/>
                    <a:pt x="17142" y="3243"/>
                    <a:pt x="17142" y="3243"/>
                  </a:cubicBezTo>
                  <a:cubicBezTo>
                    <a:pt x="17142" y="0"/>
                    <a:pt x="17142" y="0"/>
                    <a:pt x="19591" y="0"/>
                  </a:cubicBezTo>
                  <a:cubicBezTo>
                    <a:pt x="95510" y="0"/>
                    <a:pt x="95510" y="0"/>
                    <a:pt x="95510" y="0"/>
                  </a:cubicBezTo>
                  <a:cubicBezTo>
                    <a:pt x="110204" y="0"/>
                    <a:pt x="119999" y="12972"/>
                    <a:pt x="119999" y="32432"/>
                  </a:cubicBezTo>
                  <a:cubicBezTo>
                    <a:pt x="119999" y="48648"/>
                    <a:pt x="110204" y="64864"/>
                    <a:pt x="95510" y="64864"/>
                  </a:cubicBezTo>
                  <a:close/>
                  <a:moveTo>
                    <a:pt x="95510" y="16216"/>
                  </a:moveTo>
                  <a:cubicBezTo>
                    <a:pt x="90612" y="16216"/>
                    <a:pt x="90612" y="16216"/>
                    <a:pt x="90612" y="16216"/>
                  </a:cubicBezTo>
                  <a:cubicBezTo>
                    <a:pt x="90612" y="48648"/>
                    <a:pt x="90612" y="48648"/>
                    <a:pt x="90612" y="48648"/>
                  </a:cubicBezTo>
                  <a:cubicBezTo>
                    <a:pt x="95510" y="48648"/>
                    <a:pt x="95510" y="48648"/>
                    <a:pt x="95510" y="48648"/>
                  </a:cubicBezTo>
                  <a:cubicBezTo>
                    <a:pt x="102857" y="48648"/>
                    <a:pt x="107755" y="42162"/>
                    <a:pt x="107755" y="32432"/>
                  </a:cubicBezTo>
                  <a:cubicBezTo>
                    <a:pt x="107755" y="22702"/>
                    <a:pt x="102857" y="16216"/>
                    <a:pt x="95510" y="16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8847579" y="2776163"/>
              <a:ext cx="327600" cy="21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64" y="32195"/>
                  </a:moveTo>
                  <a:cubicBezTo>
                    <a:pt x="60000" y="61463"/>
                    <a:pt x="60000" y="61463"/>
                    <a:pt x="60000" y="61463"/>
                  </a:cubicBezTo>
                  <a:cubicBezTo>
                    <a:pt x="60000" y="61463"/>
                    <a:pt x="60000" y="61463"/>
                    <a:pt x="60000" y="61463"/>
                  </a:cubicBezTo>
                  <a:cubicBezTo>
                    <a:pt x="60000" y="61463"/>
                    <a:pt x="60000" y="61463"/>
                    <a:pt x="60000" y="61463"/>
                  </a:cubicBezTo>
                  <a:cubicBezTo>
                    <a:pt x="25161" y="43902"/>
                    <a:pt x="25161" y="43902"/>
                    <a:pt x="25161" y="43902"/>
                  </a:cubicBezTo>
                  <a:cubicBezTo>
                    <a:pt x="23225" y="46829"/>
                    <a:pt x="21290" y="55609"/>
                    <a:pt x="21290" y="67317"/>
                  </a:cubicBezTo>
                  <a:cubicBezTo>
                    <a:pt x="23225" y="67317"/>
                    <a:pt x="23225" y="73170"/>
                    <a:pt x="23225" y="76097"/>
                  </a:cubicBezTo>
                  <a:cubicBezTo>
                    <a:pt x="23225" y="79024"/>
                    <a:pt x="23225" y="81951"/>
                    <a:pt x="21290" y="84878"/>
                  </a:cubicBezTo>
                  <a:cubicBezTo>
                    <a:pt x="23225" y="117073"/>
                    <a:pt x="23225" y="117073"/>
                    <a:pt x="23225" y="117073"/>
                  </a:cubicBezTo>
                  <a:cubicBezTo>
                    <a:pt x="23225" y="120000"/>
                    <a:pt x="23225" y="120000"/>
                    <a:pt x="23225" y="120000"/>
                  </a:cubicBezTo>
                  <a:cubicBezTo>
                    <a:pt x="23225" y="120000"/>
                    <a:pt x="23225" y="120000"/>
                    <a:pt x="21290" y="120000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9677" y="120000"/>
                    <a:pt x="9677" y="120000"/>
                    <a:pt x="9677" y="117073"/>
                  </a:cubicBezTo>
                  <a:cubicBezTo>
                    <a:pt x="13548" y="84878"/>
                    <a:pt x="13548" y="84878"/>
                    <a:pt x="13548" y="84878"/>
                  </a:cubicBezTo>
                  <a:cubicBezTo>
                    <a:pt x="11612" y="81951"/>
                    <a:pt x="9677" y="79024"/>
                    <a:pt x="9677" y="76097"/>
                  </a:cubicBezTo>
                  <a:cubicBezTo>
                    <a:pt x="9677" y="73170"/>
                    <a:pt x="11612" y="67317"/>
                    <a:pt x="13548" y="67317"/>
                  </a:cubicBezTo>
                  <a:cubicBezTo>
                    <a:pt x="13548" y="58536"/>
                    <a:pt x="15483" y="46829"/>
                    <a:pt x="19354" y="40975"/>
                  </a:cubicBezTo>
                  <a:cubicBezTo>
                    <a:pt x="1935" y="32195"/>
                    <a:pt x="1935" y="32195"/>
                    <a:pt x="1935" y="32195"/>
                  </a:cubicBezTo>
                  <a:cubicBezTo>
                    <a:pt x="0" y="32195"/>
                    <a:pt x="0" y="32195"/>
                    <a:pt x="0" y="29268"/>
                  </a:cubicBezTo>
                  <a:cubicBezTo>
                    <a:pt x="0" y="29268"/>
                    <a:pt x="0" y="29268"/>
                    <a:pt x="1935" y="29268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118064" y="29268"/>
                    <a:pt x="118064" y="29268"/>
                    <a:pt x="118064" y="29268"/>
                  </a:cubicBezTo>
                  <a:cubicBezTo>
                    <a:pt x="120000" y="29268"/>
                    <a:pt x="120000" y="29268"/>
                    <a:pt x="120000" y="29268"/>
                  </a:cubicBezTo>
                  <a:cubicBezTo>
                    <a:pt x="120000" y="32195"/>
                    <a:pt x="120000" y="32195"/>
                    <a:pt x="118064" y="32195"/>
                  </a:cubicBezTo>
                  <a:close/>
                  <a:moveTo>
                    <a:pt x="92903" y="81951"/>
                  </a:moveTo>
                  <a:cubicBezTo>
                    <a:pt x="92903" y="90731"/>
                    <a:pt x="79354" y="99512"/>
                    <a:pt x="60000" y="99512"/>
                  </a:cubicBezTo>
                  <a:cubicBezTo>
                    <a:pt x="42580" y="99512"/>
                    <a:pt x="27096" y="90731"/>
                    <a:pt x="27096" y="81951"/>
                  </a:cubicBezTo>
                  <a:cubicBezTo>
                    <a:pt x="27096" y="55609"/>
                    <a:pt x="27096" y="55609"/>
                    <a:pt x="27096" y="55609"/>
                  </a:cubicBezTo>
                  <a:cubicBezTo>
                    <a:pt x="58064" y="70243"/>
                    <a:pt x="58064" y="70243"/>
                    <a:pt x="58064" y="70243"/>
                  </a:cubicBezTo>
                  <a:cubicBezTo>
                    <a:pt x="58064" y="70243"/>
                    <a:pt x="60000" y="70243"/>
                    <a:pt x="60000" y="70243"/>
                  </a:cubicBezTo>
                  <a:cubicBezTo>
                    <a:pt x="61935" y="70243"/>
                    <a:pt x="61935" y="70243"/>
                    <a:pt x="61935" y="70243"/>
                  </a:cubicBezTo>
                  <a:cubicBezTo>
                    <a:pt x="92903" y="55609"/>
                    <a:pt x="92903" y="55609"/>
                    <a:pt x="92903" y="55609"/>
                  </a:cubicBezTo>
                  <a:lnTo>
                    <a:pt x="92903" y="819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Nearby POI </a:t>
            </a:r>
            <a:r>
              <a:rPr lang="en-US" dirty="0">
                <a:solidFill>
                  <a:schemeClr val="accent1"/>
                </a:solidFill>
              </a:rPr>
              <a:t>recommendation </a:t>
            </a:r>
            <a:r>
              <a:rPr lang="en-US" dirty="0" smtClean="0">
                <a:solidFill>
                  <a:schemeClr val="accent1"/>
                </a:solidFill>
              </a:rPr>
              <a:t>task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 practice, users tend to visit nearby places</a:t>
            </a:r>
            <a:endParaRPr lang="en-US"/>
          </a:p>
        </p:txBody>
      </p:sp>
      <p:sp>
        <p:nvSpPr>
          <p:cNvPr id="211" name="Shape 211"/>
          <p:cNvSpPr txBox="1"/>
          <p:nvPr/>
        </p:nvSpPr>
        <p:spPr>
          <a:xfrm>
            <a:off x="1443921" y="2610425"/>
            <a:ext cx="9304158" cy="12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Akin to static pruning in search engines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3600" i="1" dirty="0">
              <a:solidFill>
                <a:srgbClr val="222222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Precompute scores at indexing time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Halt query processing at a given cutoff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3600" i="1" dirty="0">
              <a:solidFill>
                <a:srgbClr val="222222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In our setting, location is used for pruning</a:t>
            </a:r>
            <a:endParaRPr sz="1800" i="1" dirty="0">
              <a:solidFill>
                <a:srgbClr val="989898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Nearby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POIs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Rank-GeoFM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110358" y="78529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State-of-the-art POI recommenders perform expensive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Shape 140"/>
              <p:cNvSpPr txBox="1"/>
              <p:nvPr/>
            </p:nvSpPr>
            <p:spPr>
              <a:xfrm>
                <a:off x="312450" y="1305700"/>
                <a:ext cx="9093900" cy="538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repeat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(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𝑢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,ℓ)</m:t>
                    </m:r>
                  </m:oMath>
                </a14:m>
                <a:r>
                  <a:rPr lang="en-US" sz="2600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in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check-ins </a:t>
                </a:r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do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𝑛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=0</m:t>
                    </m:r>
                  </m:oMath>
                </a14:m>
                <a:endParaRPr lang="en-US" sz="2600" dirty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</a:t>
                </a:r>
                <a:r>
                  <a:rPr lang="en-US" sz="2600" i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compute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score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𝑢</m:t>
                        </m:r>
                        <m:r>
                          <a:rPr lang="en-US" sz="2600" i="1" dirty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ℓ</m:t>
                        </m:r>
                      </m:sub>
                    </m:sSub>
                  </m:oMath>
                </a14:m>
                <a:endParaRPr lang="en-US" sz="2600" i="1" dirty="0" smtClean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 repeat</a:t>
                </a:r>
                <a:endParaRPr lang="en-US" sz="2600" b="1" dirty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	</a:t>
                </a:r>
                <a:r>
                  <a:rPr lang="en-US" sz="2600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Sample 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a POI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ℓ′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∊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𝐶</m:t>
                    </m:r>
                    <m:r>
                      <m:rPr>
                        <m:nor/>
                      </m:rPr>
                      <a:rPr lang="en-US" sz="2600" b="1" i="1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rPr>
                      <m:t>⊂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 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𝐿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)</m:t>
                    </m:r>
                  </m:oMath>
                </a14:m>
                <a:endParaRPr lang="en-US" sz="2600" i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	</a:t>
                </a:r>
                <a:r>
                  <a:rPr lang="en-US" sz="2600" i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compute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score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𝑢</m:t>
                        </m:r>
                        <m:r>
                          <a:rPr lang="en-US" sz="2600" i="1" dirty="0">
                            <a:solidFill>
                              <a:srgbClr val="222222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  <a:sym typeface="Lato"/>
                          </a:rPr>
                          <m:t>ℓ′</m:t>
                        </m:r>
                      </m:sub>
                    </m:sSub>
                  </m:oMath>
                </a14:m>
                <a:endParaRPr lang="en-US" sz="2600" i="1" dirty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	</a:t>
                </a:r>
                <a:r>
                  <a:rPr lang="en-US" sz="2600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𝑛</m:t>
                    </m:r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=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𝑛</m:t>
                    </m:r>
                    <m:r>
                      <a:rPr lang="en-US" sz="2600" i="1" dirty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+1</m:t>
                    </m:r>
                  </m:oMath>
                </a14:m>
                <a:endParaRPr lang="en-US" sz="2600" dirty="0" smtClean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 until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ranking incompatibility 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== </a:t>
                </a:r>
                <a:r>
                  <a:rPr lang="en-US" sz="2600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1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𝑛</m:t>
                    </m:r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&gt;|</m:t>
                    </m:r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𝐶</m:t>
                    </m:r>
                    <m:r>
                      <a:rPr lang="en-US" sz="2600" i="1" dirty="0" smtClean="0">
                        <a:solidFill>
                          <a:srgbClr val="222222"/>
                        </a:solidFill>
                        <a:latin typeface="Cambria Math" charset="0"/>
                        <a:ea typeface="Calibri" charset="0"/>
                        <a:cs typeface="Calibri" charset="0"/>
                        <a:sym typeface="Lato"/>
                      </a:rPr>
                      <m:t>|</m:t>
                    </m:r>
                  </m:oMath>
                </a14:m>
                <a:endParaRPr lang="en-US" sz="2600" dirty="0" smtClean="0">
                  <a:solidFill>
                    <a:srgbClr val="222222"/>
                  </a:solidFill>
                  <a:latin typeface="Calibri" charset="0"/>
                  <a:ea typeface="Calibri" charset="0"/>
                  <a:cs typeface="Calibri" charset="0"/>
                  <a:sym typeface="Lato"/>
                </a:endParaRPr>
              </a:p>
              <a:p>
                <a:pPr lvl="0"/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     if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ranking incompatibility 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== 1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b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do</a:t>
                </a:r>
              </a:p>
              <a:p>
                <a:pPr lvl="0"/>
                <a:r>
                  <a:rPr lang="en-US" sz="2600" b="1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	</a:t>
                </a:r>
                <a:r>
                  <a:rPr lang="en-US" sz="2600" b="1" i="1" dirty="0" smtClean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     update </a:t>
                </a:r>
                <a:r>
                  <a:rPr lang="en-US" sz="2600" b="1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latent factors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until</a:t>
                </a:r>
                <a:r>
                  <a:rPr lang="en-US" sz="2600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 </a:t>
                </a:r>
                <a:r>
                  <a:rPr lang="en-US" sz="2600" i="1" dirty="0">
                    <a:solidFill>
                      <a:srgbClr val="22222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rPr>
                  <a:t>convergence</a:t>
                </a:r>
              </a:p>
            </p:txBody>
          </p:sp>
        </mc:Choice>
        <mc:Fallback xmlns="">
          <p:sp>
            <p:nvSpPr>
              <p:cNvPr id="140" name="Shap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0" y="1305700"/>
                <a:ext cx="9093900" cy="5380800"/>
              </a:xfrm>
              <a:prstGeom prst="rect">
                <a:avLst/>
              </a:prstGeom>
              <a:blipFill rotWithShape="0">
                <a:blip r:embed="rId3"/>
                <a:stretch>
                  <a:fillRect l="-1206" t="-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Shape 144"/>
          <p:cNvGrpSpPr/>
          <p:nvPr/>
        </p:nvGrpSpPr>
        <p:grpSpPr>
          <a:xfrm>
            <a:off x="5553510" y="3013144"/>
            <a:ext cx="4995221" cy="1206255"/>
            <a:chOff x="4608325" y="2757250"/>
            <a:chExt cx="4995221" cy="956694"/>
          </a:xfrm>
        </p:grpSpPr>
        <p:sp>
          <p:nvSpPr>
            <p:cNvPr id="19" name="Shape 145"/>
            <p:cNvSpPr/>
            <p:nvPr/>
          </p:nvSpPr>
          <p:spPr>
            <a:xfrm>
              <a:off x="4608325" y="3154568"/>
              <a:ext cx="1122300" cy="1819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999999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5637860" y="2757250"/>
              <a:ext cx="3965686" cy="956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Sampling POI </a:t>
              </a:r>
              <a:r>
                <a:rPr lang="en-US" sz="2400" b="1" dirty="0" smtClean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in the set of candidates</a:t>
              </a:r>
              <a:r>
                <a:rPr lang="en-US" sz="2400" b="1" dirty="0" smtClean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 until finding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US" sz="2400" b="1" dirty="0" smtClean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a </a:t>
              </a:r>
              <a:r>
                <a:rPr lang="en-US" sz="2400" b="1" dirty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ranking </a:t>
              </a:r>
              <a:r>
                <a:rPr lang="en-US" sz="2400" b="1" dirty="0" smtClean="0">
                  <a:solidFill>
                    <a:srgbClr val="999999"/>
                  </a:solidFill>
                  <a:latin typeface="Calibri" charset="0"/>
                  <a:ea typeface="Calibri" charset="0"/>
                  <a:cs typeface="Calibri" charset="0"/>
                  <a:sym typeface="Lato"/>
                </a:rPr>
                <a:t>incompatibility</a:t>
              </a:r>
              <a:endParaRPr lang="en-US" sz="2400" b="1" dirty="0">
                <a:solidFill>
                  <a:srgbClr val="999999"/>
                </a:solidFill>
                <a:latin typeface="Calibri" charset="0"/>
                <a:ea typeface="Calibri" charset="0"/>
                <a:cs typeface="Calibri" charset="0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In practice, users tend to visit nearby places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64600" y="2610425"/>
            <a:ext cx="10462800" cy="12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How would </a:t>
            </a:r>
            <a:r>
              <a:rPr lang="en-US" sz="36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location-based pruning impact POI recommendation </a:t>
            </a:r>
            <a:r>
              <a:rPr lang="en-US" sz="3600" b="1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effectiveness</a:t>
            </a:r>
            <a:r>
              <a:rPr lang="en-US" sz="36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 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and </a:t>
            </a:r>
            <a:r>
              <a:rPr lang="en-US" sz="3600" b="1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efficiency</a:t>
            </a:r>
            <a:r>
              <a:rPr lang="en-US" sz="36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?</a:t>
            </a:r>
            <a:endParaRPr lang="en-US" sz="3600" dirty="0">
              <a:solidFill>
                <a:srgbClr val="222222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Nearby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POIs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398" cy="508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 smtClean="0"/>
              <a:t>POI </a:t>
            </a:r>
            <a:r>
              <a:rPr lang="en-US" dirty="0" smtClean="0">
                <a:solidFill>
                  <a:schemeClr val="accent1"/>
                </a:solidFill>
              </a:rPr>
              <a:t>Recommendation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398" cy="2531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What is it for?</a:t>
            </a:r>
            <a:endParaRPr lang="en-US" dirty="0"/>
          </a:p>
        </p:txBody>
      </p:sp>
      <p:sp>
        <p:nvSpPr>
          <p:cNvPr id="39" name="Shape 39"/>
          <p:cNvSpPr txBox="1"/>
          <p:nvPr/>
        </p:nvSpPr>
        <p:spPr>
          <a:xfrm>
            <a:off x="864600" y="2610425"/>
            <a:ext cx="10462800" cy="12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Point-of-interest (POI) recommendation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helps users discover </a:t>
            </a:r>
            <a:r>
              <a:rPr lang="en-US" sz="3600" b="1" i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new interesting locations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Traditional vs Nearby</a:t>
            </a:r>
            <a:r>
              <a:rPr lang="en-US"/>
              <a:t> POI recommendation task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23900" y="1534150"/>
            <a:ext cx="4961952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</a:rPr>
              <a:t>Traditional</a:t>
            </a:r>
            <a:r>
              <a:rPr lang="en-US" sz="2400" dirty="0"/>
              <a:t> POI recommendation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123900" y="1534150"/>
            <a:ext cx="441209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</a:rPr>
              <a:t>Nearby</a:t>
            </a:r>
            <a:r>
              <a:rPr lang="en-US" sz="2400" dirty="0"/>
              <a:t> POI recommendation</a:t>
            </a:r>
          </a:p>
        </p:txBody>
      </p:sp>
      <p:graphicFrame>
        <p:nvGraphicFramePr>
          <p:cNvPr id="259" name="Shape 2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17843"/>
              </p:ext>
            </p:extLst>
          </p:nvPr>
        </p:nvGraphicFramePr>
        <p:xfrm>
          <a:off x="723900" y="2298200"/>
          <a:ext cx="10800000" cy="487650"/>
        </p:xfrm>
        <a:graphic>
          <a:graphicData uri="http://schemas.openxmlformats.org/drawingml/2006/table">
            <a:tbl>
              <a:tblPr>
                <a:noFill/>
                <a:tableStyleId>{71640B61-DE28-4F25-A620-F70698A01F32}</a:tableStyleId>
              </a:tblPr>
              <a:tblGrid>
                <a:gridCol w="5400000"/>
                <a:gridCol w="54000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It explores the whole city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It explores only a restricted area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Shape 2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070927"/>
              </p:ext>
            </p:extLst>
          </p:nvPr>
        </p:nvGraphicFramePr>
        <p:xfrm>
          <a:off x="723900" y="2980140"/>
          <a:ext cx="10800000" cy="487650"/>
        </p:xfrm>
        <a:graphic>
          <a:graphicData uri="http://schemas.openxmlformats.org/drawingml/2006/table">
            <a:tbl>
              <a:tblPr>
                <a:noFill/>
                <a:tableStyleId>{71640B61-DE28-4F25-A620-F70698A01F32}</a:tableStyleId>
              </a:tblPr>
              <a:tblGrid>
                <a:gridCol w="5400000"/>
                <a:gridCol w="54000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All POIs in the city are possible candidates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Only nearby POIs are candidates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Shape 2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806706"/>
              </p:ext>
            </p:extLst>
          </p:nvPr>
        </p:nvGraphicFramePr>
        <p:xfrm>
          <a:off x="723900" y="3662080"/>
          <a:ext cx="10800000" cy="516025"/>
        </p:xfrm>
        <a:graphic>
          <a:graphicData uri="http://schemas.openxmlformats.org/drawingml/2006/table">
            <a:tbl>
              <a:tblPr>
                <a:noFill/>
                <a:tableStyleId>{71640B61-DE28-4F25-A620-F70698A01F32}</a:tableStyleId>
              </a:tblPr>
              <a:tblGrid>
                <a:gridCol w="5400000"/>
                <a:gridCol w="5400000"/>
              </a:tblGrid>
              <a:tr h="516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 smtClean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Higher cost, potential noise</a:t>
                      </a:r>
                      <a:r>
                        <a:rPr lang="en-US" sz="2000" baseline="0" dirty="0" smtClean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 increase</a:t>
                      </a:r>
                      <a:endParaRPr lang="en-US" sz="2000" dirty="0">
                        <a:solidFill>
                          <a:srgbClr val="28324A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 smtClean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Lower cost, potential</a:t>
                      </a:r>
                      <a:r>
                        <a:rPr lang="en-US" sz="2000" baseline="0" dirty="0" smtClean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 signal decrease</a:t>
                      </a:r>
                      <a:endParaRPr lang="en-US" sz="2000" dirty="0">
                        <a:solidFill>
                          <a:srgbClr val="28324A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336545"/>
              </p:ext>
            </p:extLst>
          </p:nvPr>
        </p:nvGraphicFramePr>
        <p:xfrm>
          <a:off x="723900" y="4372395"/>
          <a:ext cx="10800000" cy="487650"/>
        </p:xfrm>
        <a:graphic>
          <a:graphicData uri="http://schemas.openxmlformats.org/drawingml/2006/table">
            <a:tbl>
              <a:tblPr>
                <a:noFill/>
                <a:tableStyleId>{71640B61-DE28-4F25-A620-F70698A01F32}</a:tableStyleId>
              </a:tblPr>
              <a:tblGrid>
                <a:gridCol w="5400000"/>
                <a:gridCol w="54000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Geography is a key signal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Geography is assumed by </a:t>
                      </a:r>
                      <a:r>
                        <a:rPr lang="en-US" sz="2000" dirty="0" smtClean="0">
                          <a:solidFill>
                            <a:srgbClr val="28324A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construction</a:t>
                      </a:r>
                      <a:endParaRPr lang="en-US" sz="2000" dirty="0">
                        <a:solidFill>
                          <a:srgbClr val="28324A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Nearby POI </a:t>
            </a:r>
            <a:r>
              <a:rPr lang="en-US" dirty="0">
                <a:solidFill>
                  <a:schemeClr val="accent1"/>
                </a:solidFill>
              </a:rPr>
              <a:t>recommendation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Traditional vs Nearby</a:t>
            </a:r>
            <a:r>
              <a:rPr lang="en-US"/>
              <a:t> POI recommendation task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l="28589" t="10477" r="41805" b="3707"/>
          <a:stretch/>
        </p:blipFill>
        <p:spPr>
          <a:xfrm>
            <a:off x="1724450" y="2290550"/>
            <a:ext cx="3056801" cy="39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 l="9517" r="22740" b="1176"/>
          <a:stretch/>
        </p:blipFill>
        <p:spPr>
          <a:xfrm>
            <a:off x="7036275" y="2269774"/>
            <a:ext cx="3056800" cy="37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5600664" y="3282308"/>
            <a:ext cx="327600" cy="44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50" y="50232"/>
                </a:moveTo>
                <a:cubicBezTo>
                  <a:pt x="86250" y="111627"/>
                  <a:pt x="86250" y="111627"/>
                  <a:pt x="86250" y="111627"/>
                </a:cubicBezTo>
                <a:cubicBezTo>
                  <a:pt x="86250" y="117209"/>
                  <a:pt x="78750" y="120000"/>
                  <a:pt x="75000" y="120000"/>
                </a:cubicBezTo>
                <a:cubicBezTo>
                  <a:pt x="67500" y="120000"/>
                  <a:pt x="63750" y="117209"/>
                  <a:pt x="63750" y="111627"/>
                </a:cubicBezTo>
                <a:cubicBezTo>
                  <a:pt x="63750" y="83720"/>
                  <a:pt x="63750" y="83720"/>
                  <a:pt x="63750" y="83720"/>
                </a:cubicBezTo>
                <a:cubicBezTo>
                  <a:pt x="56250" y="83720"/>
                  <a:pt x="56250" y="83720"/>
                  <a:pt x="56250" y="83720"/>
                </a:cubicBezTo>
                <a:cubicBezTo>
                  <a:pt x="56250" y="111627"/>
                  <a:pt x="56250" y="111627"/>
                  <a:pt x="56250" y="111627"/>
                </a:cubicBezTo>
                <a:cubicBezTo>
                  <a:pt x="56250" y="117209"/>
                  <a:pt x="52500" y="120000"/>
                  <a:pt x="45000" y="120000"/>
                </a:cubicBezTo>
                <a:cubicBezTo>
                  <a:pt x="37500" y="120000"/>
                  <a:pt x="33750" y="117209"/>
                  <a:pt x="33750" y="111627"/>
                </a:cubicBezTo>
                <a:cubicBezTo>
                  <a:pt x="33750" y="50232"/>
                  <a:pt x="33750" y="50232"/>
                  <a:pt x="33750" y="50232"/>
                </a:cubicBezTo>
                <a:cubicBezTo>
                  <a:pt x="3750" y="27906"/>
                  <a:pt x="3750" y="27906"/>
                  <a:pt x="3750" y="27906"/>
                </a:cubicBezTo>
                <a:cubicBezTo>
                  <a:pt x="0" y="25116"/>
                  <a:pt x="0" y="22325"/>
                  <a:pt x="3750" y="19534"/>
                </a:cubicBezTo>
                <a:cubicBezTo>
                  <a:pt x="7500" y="16744"/>
                  <a:pt x="15000" y="16744"/>
                  <a:pt x="18750" y="19534"/>
                </a:cubicBezTo>
                <a:cubicBezTo>
                  <a:pt x="41250" y="36279"/>
                  <a:pt x="41250" y="36279"/>
                  <a:pt x="41250" y="36279"/>
                </a:cubicBezTo>
                <a:cubicBezTo>
                  <a:pt x="78750" y="36279"/>
                  <a:pt x="78750" y="36279"/>
                  <a:pt x="78750" y="36279"/>
                </a:cubicBezTo>
                <a:cubicBezTo>
                  <a:pt x="101250" y="19534"/>
                  <a:pt x="101250" y="19534"/>
                  <a:pt x="101250" y="19534"/>
                </a:cubicBezTo>
                <a:cubicBezTo>
                  <a:pt x="105000" y="16744"/>
                  <a:pt x="112500" y="16744"/>
                  <a:pt x="116250" y="19534"/>
                </a:cubicBezTo>
                <a:cubicBezTo>
                  <a:pt x="120000" y="22325"/>
                  <a:pt x="120000" y="25116"/>
                  <a:pt x="116250" y="27906"/>
                </a:cubicBezTo>
                <a:lnTo>
                  <a:pt x="86250" y="50232"/>
                </a:lnTo>
                <a:close/>
                <a:moveTo>
                  <a:pt x="60000" y="33488"/>
                </a:moveTo>
                <a:cubicBezTo>
                  <a:pt x="48750" y="33488"/>
                  <a:pt x="37500" y="25116"/>
                  <a:pt x="37500" y="16744"/>
                </a:cubicBezTo>
                <a:cubicBezTo>
                  <a:pt x="37500" y="8372"/>
                  <a:pt x="48750" y="0"/>
                  <a:pt x="60000" y="0"/>
                </a:cubicBezTo>
                <a:cubicBezTo>
                  <a:pt x="71250" y="0"/>
                  <a:pt x="82500" y="8372"/>
                  <a:pt x="82500" y="16744"/>
                </a:cubicBezTo>
                <a:cubicBezTo>
                  <a:pt x="82500" y="25116"/>
                  <a:pt x="71250" y="33488"/>
                  <a:pt x="60000" y="334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Nearby POI </a:t>
            </a:r>
            <a:r>
              <a:rPr lang="en-US" dirty="0">
                <a:solidFill>
                  <a:schemeClr val="accent1"/>
                </a:solidFill>
              </a:rPr>
              <a:t>recommendation task</a:t>
            </a:r>
            <a:endParaRPr lang="en-US" dirty="0"/>
          </a:p>
        </p:txBody>
      </p:sp>
      <p:sp>
        <p:nvSpPr>
          <p:cNvPr id="11" name="Shape 257"/>
          <p:cNvSpPr txBox="1">
            <a:spLocks/>
          </p:cNvSpPr>
          <p:nvPr/>
        </p:nvSpPr>
        <p:spPr>
          <a:xfrm>
            <a:off x="723900" y="1534150"/>
            <a:ext cx="4961952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sz="3600" b="1" i="0" u="none" strike="noStrike" cap="none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SzPct val="25000"/>
              <a:buFont typeface="Arial"/>
              <a:buNone/>
            </a:pPr>
            <a:r>
              <a:rPr lang="en-US" sz="2400" smtClean="0">
                <a:solidFill>
                  <a:schemeClr val="accent1"/>
                </a:solidFill>
              </a:rPr>
              <a:t>Traditional</a:t>
            </a:r>
            <a:r>
              <a:rPr lang="en-US" sz="2400" smtClean="0"/>
              <a:t> POI recommendation</a:t>
            </a:r>
            <a:endParaRPr lang="en-US" sz="2400" dirty="0"/>
          </a:p>
        </p:txBody>
      </p:sp>
      <p:sp>
        <p:nvSpPr>
          <p:cNvPr id="12" name="Shape 258"/>
          <p:cNvSpPr txBox="1">
            <a:spLocks/>
          </p:cNvSpPr>
          <p:nvPr/>
        </p:nvSpPr>
        <p:spPr>
          <a:xfrm>
            <a:off x="6123900" y="1534150"/>
            <a:ext cx="441209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sz="3600" b="1" i="0" u="none" strike="noStrike" cap="none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SzPct val="25000"/>
              <a:buFont typeface="Arial"/>
              <a:buNone/>
            </a:pPr>
            <a:r>
              <a:rPr lang="en-US" sz="2400" smtClean="0">
                <a:solidFill>
                  <a:schemeClr val="accent1"/>
                </a:solidFill>
              </a:rPr>
              <a:t>Nearby</a:t>
            </a:r>
            <a:r>
              <a:rPr lang="en-US" sz="2400" smtClean="0"/>
              <a:t> POI recommendation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sz="1200" b="1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t="5573" b="3944"/>
          <a:stretch/>
        </p:blipFill>
        <p:spPr>
          <a:xfrm>
            <a:off x="1068950" y="1498650"/>
            <a:ext cx="10054099" cy="49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4751751" y="4637426"/>
            <a:ext cx="229500" cy="35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555" y="52682"/>
                </a:moveTo>
                <a:cubicBezTo>
                  <a:pt x="75555" y="114146"/>
                  <a:pt x="75555" y="114146"/>
                  <a:pt x="75555" y="114146"/>
                </a:cubicBezTo>
                <a:cubicBezTo>
                  <a:pt x="71111" y="117073"/>
                  <a:pt x="66666" y="120000"/>
                  <a:pt x="62222" y="120000"/>
                </a:cubicBezTo>
                <a:cubicBezTo>
                  <a:pt x="53333" y="120000"/>
                  <a:pt x="48888" y="117073"/>
                  <a:pt x="44444" y="114146"/>
                </a:cubicBezTo>
                <a:cubicBezTo>
                  <a:pt x="4444" y="52682"/>
                  <a:pt x="4444" y="52682"/>
                  <a:pt x="4444" y="52682"/>
                </a:cubicBezTo>
                <a:cubicBezTo>
                  <a:pt x="0" y="49756"/>
                  <a:pt x="0" y="43902"/>
                  <a:pt x="0" y="38048"/>
                </a:cubicBezTo>
                <a:cubicBezTo>
                  <a:pt x="0" y="17560"/>
                  <a:pt x="26666" y="0"/>
                  <a:pt x="62222" y="0"/>
                </a:cubicBezTo>
                <a:cubicBezTo>
                  <a:pt x="93333" y="0"/>
                  <a:pt x="120000" y="17560"/>
                  <a:pt x="120000" y="38048"/>
                </a:cubicBezTo>
                <a:cubicBezTo>
                  <a:pt x="120000" y="43902"/>
                  <a:pt x="120000" y="49756"/>
                  <a:pt x="115555" y="52682"/>
                </a:cubicBezTo>
                <a:close/>
                <a:moveTo>
                  <a:pt x="62222" y="20487"/>
                </a:moveTo>
                <a:cubicBezTo>
                  <a:pt x="44444" y="20487"/>
                  <a:pt x="31111" y="29268"/>
                  <a:pt x="31111" y="38048"/>
                </a:cubicBezTo>
                <a:cubicBezTo>
                  <a:pt x="31111" y="49756"/>
                  <a:pt x="44444" y="58536"/>
                  <a:pt x="62222" y="58536"/>
                </a:cubicBezTo>
                <a:cubicBezTo>
                  <a:pt x="75555" y="58536"/>
                  <a:pt x="88888" y="49756"/>
                  <a:pt x="88888" y="38048"/>
                </a:cubicBezTo>
                <a:cubicBezTo>
                  <a:pt x="88888" y="29268"/>
                  <a:pt x="75555" y="20487"/>
                  <a:pt x="62222" y="20487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830329" y="3393649"/>
            <a:ext cx="373800" cy="50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50" y="50232"/>
                </a:moveTo>
                <a:cubicBezTo>
                  <a:pt x="86250" y="111627"/>
                  <a:pt x="86250" y="111627"/>
                  <a:pt x="86250" y="111627"/>
                </a:cubicBezTo>
                <a:cubicBezTo>
                  <a:pt x="86250" y="117209"/>
                  <a:pt x="78750" y="120000"/>
                  <a:pt x="75000" y="120000"/>
                </a:cubicBezTo>
                <a:cubicBezTo>
                  <a:pt x="67500" y="120000"/>
                  <a:pt x="63750" y="117209"/>
                  <a:pt x="63750" y="111627"/>
                </a:cubicBezTo>
                <a:cubicBezTo>
                  <a:pt x="63750" y="83720"/>
                  <a:pt x="63750" y="83720"/>
                  <a:pt x="63750" y="83720"/>
                </a:cubicBezTo>
                <a:cubicBezTo>
                  <a:pt x="56250" y="83720"/>
                  <a:pt x="56250" y="83720"/>
                  <a:pt x="56250" y="83720"/>
                </a:cubicBezTo>
                <a:cubicBezTo>
                  <a:pt x="56250" y="111627"/>
                  <a:pt x="56250" y="111627"/>
                  <a:pt x="56250" y="111627"/>
                </a:cubicBezTo>
                <a:cubicBezTo>
                  <a:pt x="56250" y="117209"/>
                  <a:pt x="52500" y="120000"/>
                  <a:pt x="45000" y="120000"/>
                </a:cubicBezTo>
                <a:cubicBezTo>
                  <a:pt x="37500" y="120000"/>
                  <a:pt x="33750" y="117209"/>
                  <a:pt x="33750" y="111627"/>
                </a:cubicBezTo>
                <a:cubicBezTo>
                  <a:pt x="33750" y="50232"/>
                  <a:pt x="33750" y="50232"/>
                  <a:pt x="33750" y="50232"/>
                </a:cubicBezTo>
                <a:cubicBezTo>
                  <a:pt x="3750" y="27906"/>
                  <a:pt x="3750" y="27906"/>
                  <a:pt x="3750" y="27906"/>
                </a:cubicBezTo>
                <a:cubicBezTo>
                  <a:pt x="0" y="25116"/>
                  <a:pt x="0" y="22325"/>
                  <a:pt x="3750" y="19534"/>
                </a:cubicBezTo>
                <a:cubicBezTo>
                  <a:pt x="7500" y="16744"/>
                  <a:pt x="15000" y="16744"/>
                  <a:pt x="18750" y="19534"/>
                </a:cubicBezTo>
                <a:cubicBezTo>
                  <a:pt x="41250" y="36279"/>
                  <a:pt x="41250" y="36279"/>
                  <a:pt x="41250" y="36279"/>
                </a:cubicBezTo>
                <a:cubicBezTo>
                  <a:pt x="78750" y="36279"/>
                  <a:pt x="78750" y="36279"/>
                  <a:pt x="78750" y="36279"/>
                </a:cubicBezTo>
                <a:cubicBezTo>
                  <a:pt x="101250" y="19534"/>
                  <a:pt x="101250" y="19534"/>
                  <a:pt x="101250" y="19534"/>
                </a:cubicBezTo>
                <a:cubicBezTo>
                  <a:pt x="105000" y="16744"/>
                  <a:pt x="112500" y="16744"/>
                  <a:pt x="116250" y="19534"/>
                </a:cubicBezTo>
                <a:cubicBezTo>
                  <a:pt x="120000" y="22325"/>
                  <a:pt x="120000" y="25116"/>
                  <a:pt x="116250" y="27906"/>
                </a:cubicBezTo>
                <a:lnTo>
                  <a:pt x="86250" y="50232"/>
                </a:lnTo>
                <a:close/>
                <a:moveTo>
                  <a:pt x="60000" y="33488"/>
                </a:moveTo>
                <a:cubicBezTo>
                  <a:pt x="48750" y="33488"/>
                  <a:pt x="37500" y="25116"/>
                  <a:pt x="37500" y="16744"/>
                </a:cubicBezTo>
                <a:cubicBezTo>
                  <a:pt x="37500" y="8372"/>
                  <a:pt x="48750" y="0"/>
                  <a:pt x="60000" y="0"/>
                </a:cubicBezTo>
                <a:cubicBezTo>
                  <a:pt x="71250" y="0"/>
                  <a:pt x="82500" y="8372"/>
                  <a:pt x="82500" y="16744"/>
                </a:cubicBezTo>
                <a:cubicBezTo>
                  <a:pt x="82500" y="25116"/>
                  <a:pt x="71250" y="33488"/>
                  <a:pt x="60000" y="334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85" name="Shape 285"/>
          <p:cNvGrpSpPr/>
          <p:nvPr/>
        </p:nvGrpSpPr>
        <p:grpSpPr>
          <a:xfrm>
            <a:off x="5017225" y="1919321"/>
            <a:ext cx="1949350" cy="1848122"/>
            <a:chOff x="5017225" y="1867162"/>
            <a:chExt cx="1949350" cy="1900187"/>
          </a:xfrm>
        </p:grpSpPr>
        <p:cxnSp>
          <p:nvCxnSpPr>
            <p:cNvPr id="286" name="Shape 286"/>
            <p:cNvCxnSpPr/>
            <p:nvPr/>
          </p:nvCxnSpPr>
          <p:spPr>
            <a:xfrm>
              <a:off x="5017225" y="1867162"/>
              <a:ext cx="0" cy="1434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5238575" y="3767350"/>
              <a:ext cx="17280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88" name="Shape 288"/>
          <p:cNvSpPr txBox="1">
            <a:spLocks noGrp="1"/>
          </p:cNvSpPr>
          <p:nvPr>
            <p:ph type="body" idx="2"/>
          </p:nvPr>
        </p:nvSpPr>
        <p:spPr>
          <a:xfrm>
            <a:off x="5354950" y="3445250"/>
            <a:ext cx="14526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/>
              <a:t>500m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2"/>
          </p:nvPr>
        </p:nvSpPr>
        <p:spPr>
          <a:xfrm rot="5400000">
            <a:off x="4489450" y="2464550"/>
            <a:ext cx="14526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/>
              <a:t>500m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140200" y="5073450"/>
            <a:ext cx="14526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/>
              <a:t>Relevant POI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2"/>
          </p:nvPr>
        </p:nvSpPr>
        <p:spPr>
          <a:xfrm>
            <a:off x="4200525" y="3582775"/>
            <a:ext cx="7056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 dirty="0"/>
              <a:t>User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Nearby POI </a:t>
            </a:r>
            <a:r>
              <a:rPr lang="en-US" dirty="0">
                <a:solidFill>
                  <a:schemeClr val="accent1"/>
                </a:solidFill>
              </a:rPr>
              <a:t>recommendation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Dataset Characterization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1843800" y="1396400"/>
            <a:ext cx="8504400" cy="487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accent1"/>
                </a:solidFill>
              </a:rPr>
              <a:t>The New York City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0" dirty="0">
                <a:solidFill>
                  <a:srgbClr val="000000"/>
                </a:solidFill>
              </a:rPr>
              <a:t>Check-ins from July 2015 to July 2016 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-US" sz="1800" b="0" dirty="0" smtClean="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-US" sz="1800" b="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/>
              <a:t># Users 				</a:t>
            </a:r>
            <a:r>
              <a:rPr lang="en-US" sz="2400" b="0" dirty="0"/>
              <a:t>7,703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/>
              <a:t># Venues 				</a:t>
            </a:r>
            <a:r>
              <a:rPr lang="en-US" sz="2400" b="0" dirty="0"/>
              <a:t>8,575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/>
              <a:t># Check-ins			</a:t>
            </a:r>
            <a:r>
              <a:rPr lang="en-US" sz="2400" b="0" dirty="0"/>
              <a:t>110,000 </a:t>
            </a:r>
            <a:r>
              <a:rPr lang="en-US" sz="2400" b="0" dirty="0" smtClean="0"/>
              <a:t>unique </a:t>
            </a:r>
            <a:r>
              <a:rPr lang="en-US" sz="2400" b="0" dirty="0"/>
              <a:t>check-ins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/>
              <a:t>Sparsity</a:t>
            </a:r>
            <a:r>
              <a:rPr lang="en-US" sz="2400" b="0" dirty="0"/>
              <a:t> 			</a:t>
            </a:r>
            <a:r>
              <a:rPr lang="en-US" sz="2400" b="0" dirty="0" smtClean="0"/>
              <a:t>	99.971%</a:t>
            </a:r>
            <a:endParaRPr lang="en-US" sz="24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Evaluation </a:t>
            </a:r>
            <a:r>
              <a:rPr lang="en-US" dirty="0" smtClean="0"/>
              <a:t>Methodology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311"/>
          <p:cNvSpPr/>
          <p:nvPr/>
        </p:nvSpPr>
        <p:spPr>
          <a:xfrm>
            <a:off x="2442611" y="3232234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28575" cap="flat" cmpd="sng">
            <a:solidFill>
              <a:srgbClr val="3876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Dataset Characterization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Evaluation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5" name="Shape 310"/>
          <p:cNvSpPr/>
          <p:nvPr/>
        </p:nvSpPr>
        <p:spPr>
          <a:xfrm>
            <a:off x="1699113" y="3230012"/>
            <a:ext cx="8793775" cy="42669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July 2015 to June 2016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6" name="Shape 298"/>
          <p:cNvSpPr/>
          <p:nvPr/>
        </p:nvSpPr>
        <p:spPr>
          <a:xfrm>
            <a:off x="1556328" y="3098913"/>
            <a:ext cx="3808440" cy="66102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Shape 298"/>
          <p:cNvSpPr/>
          <p:nvPr/>
        </p:nvSpPr>
        <p:spPr>
          <a:xfrm>
            <a:off x="6861147" y="3098913"/>
            <a:ext cx="3736956" cy="66102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68" name="Shape 298"/>
          <p:cNvSpPr/>
          <p:nvPr/>
        </p:nvSpPr>
        <p:spPr>
          <a:xfrm>
            <a:off x="3098194" y="3098913"/>
            <a:ext cx="3736956" cy="66102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69" name="Shape 298"/>
          <p:cNvSpPr/>
          <p:nvPr/>
        </p:nvSpPr>
        <p:spPr>
          <a:xfrm>
            <a:off x="2353910" y="3098913"/>
            <a:ext cx="3736956" cy="66102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70" name="Shape 302"/>
          <p:cNvSpPr/>
          <p:nvPr/>
        </p:nvSpPr>
        <p:spPr>
          <a:xfrm>
            <a:off x="3710828" y="2232031"/>
            <a:ext cx="4770345" cy="6336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2"/>
              </a:buClr>
              <a:buSzPct val="25000"/>
            </a:pPr>
            <a:r>
              <a:rPr lang="en-US" sz="3200" b="1" dirty="0">
                <a:latin typeface="Calibri" charset="0"/>
                <a:ea typeface="Calibri" charset="0"/>
                <a:cs typeface="Calibri" charset="0"/>
                <a:sym typeface="Lato"/>
              </a:rPr>
              <a:t>New York City Collection</a:t>
            </a:r>
          </a:p>
        </p:txBody>
      </p:sp>
      <p:cxnSp>
        <p:nvCxnSpPr>
          <p:cNvPr id="71" name="Shape 303"/>
          <p:cNvCxnSpPr/>
          <p:nvPr/>
        </p:nvCxnSpPr>
        <p:spPr>
          <a:xfrm>
            <a:off x="6096000" y="2854155"/>
            <a:ext cx="0" cy="2447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72" name="Shape 304"/>
          <p:cNvGrpSpPr/>
          <p:nvPr/>
        </p:nvGrpSpPr>
        <p:grpSpPr>
          <a:xfrm>
            <a:off x="4569715" y="4097707"/>
            <a:ext cx="3048871" cy="653400"/>
            <a:chOff x="4710150" y="3799825"/>
            <a:chExt cx="2771700" cy="594000"/>
          </a:xfrm>
        </p:grpSpPr>
        <p:sp>
          <p:nvSpPr>
            <p:cNvPr id="73" name="Shape 305"/>
            <p:cNvSpPr/>
            <p:nvPr/>
          </p:nvSpPr>
          <p:spPr>
            <a:xfrm>
              <a:off x="4710150" y="3799825"/>
              <a:ext cx="2771700" cy="594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Shape 306"/>
            <p:cNvSpPr/>
            <p:nvPr/>
          </p:nvSpPr>
          <p:spPr>
            <a:xfrm>
              <a:off x="4801350" y="3902862"/>
              <a:ext cx="1322400" cy="3879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28575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75" name="Shape 307"/>
            <p:cNvSpPr/>
            <p:nvPr/>
          </p:nvSpPr>
          <p:spPr>
            <a:xfrm>
              <a:off x="6236650" y="3902862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3F3F3"/>
                  </a:solidFill>
                </a:rPr>
                <a:t>V</a:t>
              </a:r>
            </a:p>
          </p:txBody>
        </p:sp>
        <p:sp>
          <p:nvSpPr>
            <p:cNvPr id="76" name="Shape 308"/>
            <p:cNvSpPr/>
            <p:nvPr/>
          </p:nvSpPr>
          <p:spPr>
            <a:xfrm>
              <a:off x="6868250" y="3902862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28575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3F3F3"/>
                  </a:solidFill>
                </a:rPr>
                <a:t>T</a:t>
              </a:r>
            </a:p>
          </p:txBody>
        </p:sp>
      </p:grpSp>
      <p:grpSp>
        <p:nvGrpSpPr>
          <p:cNvPr id="77" name="Shape 309"/>
          <p:cNvGrpSpPr/>
          <p:nvPr/>
        </p:nvGrpSpPr>
        <p:grpSpPr>
          <a:xfrm>
            <a:off x="1695047" y="3230012"/>
            <a:ext cx="8793773" cy="426691"/>
            <a:chOff x="1618013" y="3160456"/>
            <a:chExt cx="7994337" cy="387900"/>
          </a:xfrm>
        </p:grpSpPr>
        <p:sp>
          <p:nvSpPr>
            <p:cNvPr id="78" name="Shape 310"/>
            <p:cNvSpPr/>
            <p:nvPr/>
          </p:nvSpPr>
          <p:spPr>
            <a:xfrm>
              <a:off x="1618013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9" name="Shape 311"/>
            <p:cNvSpPr/>
            <p:nvPr/>
          </p:nvSpPr>
          <p:spPr>
            <a:xfrm>
              <a:off x="2297616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80" name="Shape 312"/>
            <p:cNvSpPr/>
            <p:nvPr/>
          </p:nvSpPr>
          <p:spPr>
            <a:xfrm>
              <a:off x="3656823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81" name="Shape 313"/>
            <p:cNvSpPr/>
            <p:nvPr/>
          </p:nvSpPr>
          <p:spPr>
            <a:xfrm>
              <a:off x="2977220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82" name="Shape 314"/>
            <p:cNvSpPr/>
            <p:nvPr/>
          </p:nvSpPr>
          <p:spPr>
            <a:xfrm>
              <a:off x="4336427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83" name="Shape 315"/>
            <p:cNvSpPr/>
            <p:nvPr/>
          </p:nvSpPr>
          <p:spPr>
            <a:xfrm>
              <a:off x="5016030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84" name="Shape 316"/>
            <p:cNvSpPr/>
            <p:nvPr/>
          </p:nvSpPr>
          <p:spPr>
            <a:xfrm>
              <a:off x="6375237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85" name="Shape 317"/>
            <p:cNvSpPr/>
            <p:nvPr/>
          </p:nvSpPr>
          <p:spPr>
            <a:xfrm>
              <a:off x="5695634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86" name="Shape 318"/>
            <p:cNvSpPr/>
            <p:nvPr/>
          </p:nvSpPr>
          <p:spPr>
            <a:xfrm>
              <a:off x="7054840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9</a:t>
              </a:r>
            </a:p>
          </p:txBody>
        </p:sp>
        <p:sp>
          <p:nvSpPr>
            <p:cNvPr id="87" name="Shape 319"/>
            <p:cNvSpPr/>
            <p:nvPr/>
          </p:nvSpPr>
          <p:spPr>
            <a:xfrm>
              <a:off x="7734444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88" name="Shape 320"/>
            <p:cNvSpPr/>
            <p:nvPr/>
          </p:nvSpPr>
          <p:spPr>
            <a:xfrm>
              <a:off x="9093650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12</a:t>
              </a:r>
            </a:p>
          </p:txBody>
        </p:sp>
        <p:sp>
          <p:nvSpPr>
            <p:cNvPr id="89" name="Shape 321"/>
            <p:cNvSpPr/>
            <p:nvPr/>
          </p:nvSpPr>
          <p:spPr>
            <a:xfrm>
              <a:off x="8414047" y="3160456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11</a:t>
              </a:r>
            </a:p>
          </p:txBody>
        </p:sp>
      </p:grpSp>
      <p:cxnSp>
        <p:nvCxnSpPr>
          <p:cNvPr id="90" name="Shape 322"/>
          <p:cNvCxnSpPr/>
          <p:nvPr/>
        </p:nvCxnSpPr>
        <p:spPr>
          <a:xfrm>
            <a:off x="6624716" y="367304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91" name="Shape 353"/>
          <p:cNvGrpSpPr/>
          <p:nvPr/>
        </p:nvGrpSpPr>
        <p:grpSpPr>
          <a:xfrm>
            <a:off x="4672071" y="4211047"/>
            <a:ext cx="2844160" cy="426691"/>
            <a:chOff x="4801350" y="3902862"/>
            <a:chExt cx="2585600" cy="387900"/>
          </a:xfrm>
        </p:grpSpPr>
        <p:sp>
          <p:nvSpPr>
            <p:cNvPr id="92" name="Shape 354"/>
            <p:cNvSpPr/>
            <p:nvPr/>
          </p:nvSpPr>
          <p:spPr>
            <a:xfrm>
              <a:off x="4801350" y="3902862"/>
              <a:ext cx="1322400" cy="3879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28575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30k</a:t>
              </a:r>
            </a:p>
          </p:txBody>
        </p:sp>
        <p:sp>
          <p:nvSpPr>
            <p:cNvPr id="93" name="Shape 355"/>
            <p:cNvSpPr/>
            <p:nvPr/>
          </p:nvSpPr>
          <p:spPr>
            <a:xfrm>
              <a:off x="6236650" y="3902862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3F3F3"/>
                  </a:solidFill>
                </a:rPr>
                <a:t>5k</a:t>
              </a:r>
            </a:p>
          </p:txBody>
        </p:sp>
        <p:sp>
          <p:nvSpPr>
            <p:cNvPr id="94" name="Shape 356"/>
            <p:cNvSpPr/>
            <p:nvPr/>
          </p:nvSpPr>
          <p:spPr>
            <a:xfrm>
              <a:off x="6868250" y="3902862"/>
              <a:ext cx="518700" cy="3879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28575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3F3F3"/>
                  </a:solidFill>
                </a:rPr>
                <a:t>5k</a:t>
              </a:r>
            </a:p>
          </p:txBody>
        </p:sp>
      </p:grpSp>
      <p:sp>
        <p:nvSpPr>
          <p:cNvPr id="95" name="Shape 357"/>
          <p:cNvSpPr/>
          <p:nvPr/>
        </p:nvSpPr>
        <p:spPr>
          <a:xfrm>
            <a:off x="6178293" y="4127115"/>
            <a:ext cx="1411384" cy="58245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400"/>
          </a:p>
        </p:txBody>
      </p:sp>
      <p:sp>
        <p:nvSpPr>
          <p:cNvPr id="96" name="Shape 358"/>
          <p:cNvSpPr txBox="1"/>
          <p:nvPr/>
        </p:nvSpPr>
        <p:spPr>
          <a:xfrm>
            <a:off x="5897575" y="4793497"/>
            <a:ext cx="2092100" cy="426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Lato"/>
              </a:rPr>
              <a:t>only </a:t>
            </a:r>
            <a:r>
              <a:rPr lang="en-US" sz="2400" b="1" dirty="0">
                <a:latin typeface="Calibri" charset="0"/>
                <a:ea typeface="Calibri" charset="0"/>
                <a:cs typeface="Calibri" charset="0"/>
                <a:sym typeface="Lato"/>
              </a:rPr>
              <a:t>new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  <a:sym typeface="Lato"/>
              </a:rPr>
              <a:t>POIs</a:t>
            </a:r>
          </a:p>
        </p:txBody>
      </p:sp>
      <p:sp>
        <p:nvSpPr>
          <p:cNvPr id="97" name="Shape 311"/>
          <p:cNvSpPr/>
          <p:nvPr/>
        </p:nvSpPr>
        <p:spPr>
          <a:xfrm>
            <a:off x="2442611" y="3232234"/>
            <a:ext cx="570571" cy="42669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8" name="Shape 312"/>
          <p:cNvSpPr/>
          <p:nvPr/>
        </p:nvSpPr>
        <p:spPr>
          <a:xfrm>
            <a:off x="3937739" y="3228689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9" name="Shape 310"/>
          <p:cNvSpPr/>
          <p:nvPr/>
        </p:nvSpPr>
        <p:spPr>
          <a:xfrm>
            <a:off x="1695047" y="3226296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28575" cap="flat" cmpd="sng">
            <a:solidFill>
              <a:srgbClr val="3876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0" name="Shape 310"/>
          <p:cNvSpPr/>
          <p:nvPr/>
        </p:nvSpPr>
        <p:spPr>
          <a:xfrm>
            <a:off x="1695047" y="3232234"/>
            <a:ext cx="570571" cy="42669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1" name="Shape 315"/>
          <p:cNvSpPr/>
          <p:nvPr/>
        </p:nvSpPr>
        <p:spPr>
          <a:xfrm>
            <a:off x="5432867" y="3228689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3" name="Shape 312"/>
          <p:cNvSpPr/>
          <p:nvPr/>
        </p:nvSpPr>
        <p:spPr>
          <a:xfrm>
            <a:off x="3937739" y="3228689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28575" cap="flat" cmpd="sng">
            <a:solidFill>
              <a:srgbClr val="3876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4" name="Shape 313"/>
          <p:cNvSpPr/>
          <p:nvPr/>
        </p:nvSpPr>
        <p:spPr>
          <a:xfrm>
            <a:off x="3190175" y="3226296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28575" cap="flat" cmpd="sng">
            <a:solidFill>
              <a:srgbClr val="3876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5" name="Shape 314"/>
          <p:cNvSpPr/>
          <p:nvPr/>
        </p:nvSpPr>
        <p:spPr>
          <a:xfrm>
            <a:off x="4685303" y="3228689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28575" cap="flat" cmpd="sng">
            <a:solidFill>
              <a:srgbClr val="38761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6" name="Shape 314"/>
          <p:cNvSpPr/>
          <p:nvPr/>
        </p:nvSpPr>
        <p:spPr>
          <a:xfrm>
            <a:off x="4685304" y="3228689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CD0B00"/>
          </a:solidFill>
          <a:ln w="28575" cap="flat" cmpd="sng">
            <a:solidFill>
              <a:srgbClr val="980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7" name="Shape 317"/>
          <p:cNvSpPr/>
          <p:nvPr/>
        </p:nvSpPr>
        <p:spPr>
          <a:xfrm>
            <a:off x="6180432" y="3229603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CD0B00"/>
          </a:solidFill>
          <a:ln w="28575" cap="flat" cmpd="sng">
            <a:solidFill>
              <a:srgbClr val="980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7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927995" y="3230013"/>
            <a:ext cx="3560827" cy="426691"/>
            <a:chOff x="4799459" y="2272063"/>
            <a:chExt cx="2670620" cy="320018"/>
          </a:xfrm>
        </p:grpSpPr>
        <p:sp>
          <p:nvSpPr>
            <p:cNvPr id="109" name="Shape 321"/>
            <p:cNvSpPr/>
            <p:nvPr/>
          </p:nvSpPr>
          <p:spPr>
            <a:xfrm>
              <a:off x="6481477" y="2272063"/>
              <a:ext cx="427928" cy="320018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11</a:t>
              </a:r>
            </a:p>
          </p:txBody>
        </p:sp>
        <p:sp>
          <p:nvSpPr>
            <p:cNvPr id="110" name="Shape 316"/>
            <p:cNvSpPr/>
            <p:nvPr/>
          </p:nvSpPr>
          <p:spPr>
            <a:xfrm>
              <a:off x="4799459" y="2272063"/>
              <a:ext cx="427928" cy="32001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28575" cap="flat" cmpd="sng">
              <a:solidFill>
                <a:srgbClr val="3876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111" name="Shape 318"/>
            <p:cNvSpPr/>
            <p:nvPr/>
          </p:nvSpPr>
          <p:spPr>
            <a:xfrm>
              <a:off x="5360132" y="2272063"/>
              <a:ext cx="427928" cy="32001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28575" cap="flat" cmpd="sng">
              <a:solidFill>
                <a:srgbClr val="3876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9</a:t>
              </a:r>
            </a:p>
          </p:txBody>
        </p:sp>
        <p:sp>
          <p:nvSpPr>
            <p:cNvPr id="112" name="Shape 319"/>
            <p:cNvSpPr/>
            <p:nvPr/>
          </p:nvSpPr>
          <p:spPr>
            <a:xfrm>
              <a:off x="5920805" y="2272063"/>
              <a:ext cx="427928" cy="32001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28575" cap="flat" cmpd="sng">
              <a:solidFill>
                <a:srgbClr val="3876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10</a:t>
              </a:r>
            </a:p>
          </p:txBody>
        </p:sp>
        <p:sp>
          <p:nvSpPr>
            <p:cNvPr id="113" name="Shape 320"/>
            <p:cNvSpPr/>
            <p:nvPr/>
          </p:nvSpPr>
          <p:spPr>
            <a:xfrm>
              <a:off x="7042151" y="2272063"/>
              <a:ext cx="427928" cy="320018"/>
            </a:xfrm>
            <a:prstGeom prst="roundRect">
              <a:avLst>
                <a:gd name="adj" fmla="val 16667"/>
              </a:avLst>
            </a:prstGeom>
            <a:solidFill>
              <a:srgbClr val="CD0B00"/>
            </a:solidFill>
            <a:ln w="28575" cap="flat" cmpd="sng">
              <a:solidFill>
                <a:srgbClr val="980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sp>
        <p:nvSpPr>
          <p:cNvPr id="114" name="Shape 314"/>
          <p:cNvSpPr/>
          <p:nvPr/>
        </p:nvSpPr>
        <p:spPr>
          <a:xfrm>
            <a:off x="4685303" y="3228689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5" name="Shape 315"/>
          <p:cNvSpPr/>
          <p:nvPr/>
        </p:nvSpPr>
        <p:spPr>
          <a:xfrm>
            <a:off x="5432868" y="3228689"/>
            <a:ext cx="570571" cy="426691"/>
          </a:xfrm>
          <a:prstGeom prst="roundRect">
            <a:avLst>
              <a:gd name="adj" fmla="val 16667"/>
            </a:avLst>
          </a:prstGeom>
          <a:solidFill>
            <a:srgbClr val="CD0B00"/>
          </a:solidFill>
          <a:ln w="28575" cap="flat" cmpd="sng">
            <a:solidFill>
              <a:srgbClr val="980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3190173" y="3228689"/>
            <a:ext cx="3560827" cy="426691"/>
            <a:chOff x="1996094" y="1364885"/>
            <a:chExt cx="2670620" cy="320018"/>
          </a:xfrm>
          <a:solidFill>
            <a:schemeClr val="bg1">
              <a:lumMod val="65000"/>
            </a:schemeClr>
          </a:solidFill>
        </p:grpSpPr>
        <p:sp>
          <p:nvSpPr>
            <p:cNvPr id="117" name="Shape 312"/>
            <p:cNvSpPr/>
            <p:nvPr/>
          </p:nvSpPr>
          <p:spPr>
            <a:xfrm>
              <a:off x="2556767" y="1364885"/>
              <a:ext cx="427928" cy="320018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18" name="Shape 313"/>
            <p:cNvSpPr/>
            <p:nvPr/>
          </p:nvSpPr>
          <p:spPr>
            <a:xfrm>
              <a:off x="1996094" y="1364885"/>
              <a:ext cx="427928" cy="320018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19" name="Shape 314"/>
            <p:cNvSpPr/>
            <p:nvPr/>
          </p:nvSpPr>
          <p:spPr>
            <a:xfrm>
              <a:off x="3117440" y="1364885"/>
              <a:ext cx="427928" cy="320018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20" name="Shape 315"/>
            <p:cNvSpPr/>
            <p:nvPr/>
          </p:nvSpPr>
          <p:spPr>
            <a:xfrm>
              <a:off x="3678113" y="1364885"/>
              <a:ext cx="427928" cy="320018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121" name="Shape 317"/>
            <p:cNvSpPr/>
            <p:nvPr/>
          </p:nvSpPr>
          <p:spPr>
            <a:xfrm>
              <a:off x="4238786" y="1364885"/>
              <a:ext cx="427928" cy="320018"/>
            </a:xfrm>
            <a:prstGeom prst="roundRect">
              <a:avLst>
                <a:gd name="adj" fmla="val 16667"/>
              </a:avLst>
            </a:prstGeom>
            <a:grp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cxnSp>
        <p:nvCxnSpPr>
          <p:cNvPr id="122" name="Elbow Connector 121"/>
          <p:cNvCxnSpPr/>
          <p:nvPr/>
        </p:nvCxnSpPr>
        <p:spPr>
          <a:xfrm rot="16200000" flipH="1">
            <a:off x="4608466" y="2612020"/>
            <a:ext cx="337769" cy="2633603"/>
          </a:xfrm>
          <a:prstGeom prst="bentConnector3">
            <a:avLst>
              <a:gd name="adj1" fmla="val 33958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6200000" flipH="1">
            <a:off x="5361528" y="3365082"/>
            <a:ext cx="337769" cy="11274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23" idx="2"/>
          </p:cNvCxnSpPr>
          <p:nvPr/>
        </p:nvCxnSpPr>
        <p:spPr>
          <a:xfrm rot="5400000">
            <a:off x="7243005" y="2611084"/>
            <a:ext cx="337769" cy="26354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>
            <a:off x="4989386" y="2992940"/>
            <a:ext cx="337769" cy="18717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repeatCount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8" grpId="1" animBg="1"/>
      <p:bldP spid="69" grpId="0" animBg="1"/>
      <p:bldP spid="69" grpId="1" animBg="1"/>
      <p:bldP spid="95" grpId="0" animBg="1"/>
      <p:bldP spid="96" grpId="0"/>
      <p:bldP spid="97" grpId="0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7" grpId="1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63547" y="3490667"/>
            <a:ext cx="5962295" cy="1141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1" name="Shape 371"/>
          <p:cNvGraphicFramePr/>
          <p:nvPr>
            <p:extLst>
              <p:ext uri="{D42A27DB-BD31-4B8C-83A1-F6EECF244321}">
                <p14:modId xmlns:p14="http://schemas.microsoft.com/office/powerpoint/2010/main" val="1200494034"/>
              </p:ext>
            </p:extLst>
          </p:nvPr>
        </p:nvGraphicFramePr>
        <p:xfrm>
          <a:off x="996951" y="2179380"/>
          <a:ext cx="10198099" cy="3124050"/>
        </p:xfrm>
        <a:graphic>
          <a:graphicData uri="http://schemas.openxmlformats.org/drawingml/2006/table">
            <a:tbl>
              <a:tblPr>
                <a:noFill/>
                <a:tableStyleId>{71640B61-DE28-4F25-A620-F70698A01F32}</a:tableStyleId>
              </a:tblPr>
              <a:tblGrid>
                <a:gridCol w="3708974"/>
                <a:gridCol w="1983568"/>
                <a:gridCol w="2125464"/>
                <a:gridCol w="2380093"/>
              </a:tblGrid>
              <a:tr h="450650"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900" b="1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Mean Reciprocal Rank</a:t>
                      </a:r>
                      <a:endParaRPr lang="en-US" sz="29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4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900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9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500 m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9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1 km</a:t>
                      </a: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900" b="1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Traditional</a:t>
                      </a:r>
                      <a:endParaRPr lang="en-US" sz="22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9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Rank-</a:t>
                      </a:r>
                      <a:r>
                        <a:rPr lang="en-US" sz="2900" b="1" dirty="0" err="1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GeoFM</a:t>
                      </a:r>
                      <a:endParaRPr lang="en-US" sz="29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9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0.1066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9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0.0440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9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0.0182</a:t>
                      </a:r>
                      <a:endParaRPr lang="en-US" sz="2900" b="1" dirty="0">
                        <a:solidFill>
                          <a:srgbClr val="00B050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9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Nearby Rank-</a:t>
                      </a:r>
                      <a:r>
                        <a:rPr lang="en-US" sz="2900" b="1" dirty="0" err="1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GeoFM</a:t>
                      </a:r>
                      <a:endParaRPr lang="en-US" sz="29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9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0.1063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s-IS" sz="2900" b="0" i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0.0432</a:t>
                      </a:r>
                      <a:endParaRPr lang="en-US" sz="2900" b="1" i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is-IS" sz="2900" b="0" i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0.0171</a:t>
                      </a:r>
                      <a:endParaRPr lang="en-US" sz="2900" b="1" i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 sz="29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900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900" b="1" i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2900" b="1" i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5" name="Shape 375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 performance comparison of different algorithms for the Nearby POI Recommendation task in the New York City collection.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 smtClean="0"/>
              <a:t>Effectiveness (pruned training)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744" y="4918709"/>
            <a:ext cx="112445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200"/>
              </a:spcAft>
              <a:buSzPct val="120000"/>
              <a:buFont typeface="Arial" charset="0"/>
              <a:buChar char="•"/>
            </a:pPr>
            <a:r>
              <a:rPr lang="en-US" sz="2400" dirty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Pruning the training by Nearby POIs does not affect the accuracy of the </a:t>
            </a:r>
            <a:r>
              <a:rPr lang="en-US" sz="2400" dirty="0" smtClean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Rank-</a:t>
            </a:r>
            <a:r>
              <a:rPr lang="en-US" sz="2400" dirty="0" err="1" smtClean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GeoFM</a:t>
            </a:r>
            <a:endParaRPr lang="en-US" sz="2400" dirty="0" smtClean="0">
              <a:solidFill>
                <a:srgbClr val="BA2229"/>
              </a:solidFill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marL="342900" lvl="0" indent="-342900">
              <a:spcAft>
                <a:spcPts val="1200"/>
              </a:spcAft>
              <a:buSzPct val="120000"/>
              <a:buFont typeface="Arial" charset="0"/>
              <a:buChar char="•"/>
            </a:pPr>
            <a:r>
              <a:rPr lang="en-US" sz="2400" dirty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The small reduction in the accuracy of the Nearby Rank-</a:t>
            </a:r>
            <a:r>
              <a:rPr lang="en-US" sz="2400" dirty="0" err="1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GeoFM</a:t>
            </a:r>
            <a:r>
              <a:rPr lang="en-US" sz="2400" dirty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may be due to the random initialization of </a:t>
            </a:r>
            <a:r>
              <a:rPr lang="en-US" sz="2400" dirty="0" smtClean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the latent </a:t>
            </a:r>
            <a:r>
              <a:rPr lang="en-US" sz="2400" dirty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factors</a:t>
            </a:r>
            <a:r>
              <a:rPr lang="en-US" sz="2400" dirty="0" smtClean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 performance comparison of different algorithms for the Nearby POI Recommendation task in the New York City collection.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" y="1223631"/>
            <a:ext cx="7553495" cy="55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4779528" y="1591985"/>
            <a:ext cx="1918552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C0000"/>
                </a:solidFill>
              </a:rPr>
              <a:t>4h 53m 25s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5620823" y="5525122"/>
            <a:ext cx="177459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BF9000"/>
                </a:solidFill>
              </a:rPr>
              <a:t>3h 47m 31s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 smtClean="0"/>
              <a:t>Efficiency (pruned training)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5434" y="4151248"/>
            <a:ext cx="6849979" cy="1443790"/>
          </a:xfrm>
          <a:prstGeom prst="rect">
            <a:avLst/>
          </a:prstGeom>
          <a:noFill/>
          <a:ln w="57150">
            <a:solidFill>
              <a:srgbClr val="BA2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383"/>
              <p:cNvSpPr txBox="1">
                <a:spLocks/>
              </p:cNvSpPr>
              <p:nvPr/>
            </p:nvSpPr>
            <p:spPr>
              <a:xfrm>
                <a:off x="7257327" y="1591985"/>
                <a:ext cx="4934673" cy="3122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Font typeface="Arial"/>
                  <a:buChar char="●"/>
                  <a:defRPr sz="3600" b="1" i="0" u="none" strike="noStrike" cap="none">
                    <a:solidFill>
                      <a:schemeClr val="dk2"/>
                    </a:solidFill>
                    <a:latin typeface="Calibri" charset="0"/>
                    <a:ea typeface="Calibri" charset="0"/>
                    <a:cs typeface="Calibri" charset="0"/>
                    <a:sym typeface="Lato"/>
                  </a:defRPr>
                </a:lvl1pPr>
                <a:lvl2pPr marL="457200" marR="0" lvl="1" indent="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914400" marR="0" lvl="2" indent="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371600" marR="0" lvl="3" indent="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1828800" marR="0" lvl="4" indent="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514600" marR="0" lvl="5" indent="-1143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2971800" marR="0" lvl="6" indent="-1143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429000" marR="0" lvl="7" indent="-1143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3886200" marR="0" lvl="8" indent="-1143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342900" indent="-342900">
                  <a:spcBef>
                    <a:spcPts val="0"/>
                  </a:spcBef>
                  <a:buSzPct val="100000"/>
                </a:pPr>
                <a:r>
                  <a:rPr lang="en-US" sz="2400" b="0" dirty="0" smtClean="0">
                    <a:solidFill>
                      <a:schemeClr val="tx1"/>
                    </a:solidFill>
                  </a:rPr>
                  <a:t>The training time for each iteration is reduced from</a:t>
                </a:r>
              </a:p>
              <a:p>
                <a:pPr>
                  <a:spcBef>
                    <a:spcPts val="0"/>
                  </a:spcBef>
                  <a:buSzPct val="100000"/>
                  <a:buNone/>
                </a:pPr>
                <a:r>
                  <a:rPr lang="en-US" sz="2400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&lt;|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0" dirty="0" smtClean="0">
                    <a:solidFill>
                      <a:schemeClr val="tx1"/>
                    </a:solidFill>
                  </a:rPr>
                  <a:t>to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&lt;|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|≪|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ts val="0"/>
                  </a:spcBef>
                  <a:buSzPct val="100000"/>
                </a:pPr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ts val="0"/>
                  </a:spcBef>
                  <a:buSzPct val="100000"/>
                </a:pPr>
                <a:r>
                  <a:rPr lang="en-US" sz="2400" b="0" dirty="0" smtClean="0">
                    <a:solidFill>
                      <a:schemeClr val="tx1"/>
                    </a:solidFill>
                  </a:rPr>
                  <a:t>Nearby Rank-</a:t>
                </a:r>
                <a:r>
                  <a:rPr lang="en-US" sz="2400" b="0" dirty="0" err="1" smtClean="0">
                    <a:solidFill>
                      <a:schemeClr val="tx1"/>
                    </a:solidFill>
                  </a:rPr>
                  <a:t>GeoFM</a:t>
                </a:r>
                <a:r>
                  <a:rPr lang="en-US" sz="2400" b="0" dirty="0" smtClean="0">
                    <a:solidFill>
                      <a:schemeClr val="tx1"/>
                    </a:solidFill>
                  </a:rPr>
                  <a:t> (500m) reduces training time by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22.45%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Shape 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327" y="1591985"/>
                <a:ext cx="4934673" cy="3122969"/>
              </a:xfrm>
              <a:prstGeom prst="rect">
                <a:avLst/>
              </a:prstGeom>
              <a:blipFill rotWithShape="0">
                <a:blip r:embed="rId4"/>
                <a:stretch>
                  <a:fillRect l="-1731" t="-2734" r="-19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371"/>
          <p:cNvGraphicFramePr/>
          <p:nvPr>
            <p:extLst>
              <p:ext uri="{D42A27DB-BD31-4B8C-83A1-F6EECF244321}">
                <p14:modId xmlns:p14="http://schemas.microsoft.com/office/powerpoint/2010/main" val="777592150"/>
              </p:ext>
            </p:extLst>
          </p:nvPr>
        </p:nvGraphicFramePr>
        <p:xfrm>
          <a:off x="442274" y="1281382"/>
          <a:ext cx="7651598" cy="4854828"/>
        </p:xfrm>
        <a:graphic>
          <a:graphicData uri="http://schemas.openxmlformats.org/drawingml/2006/table">
            <a:tbl>
              <a:tblPr>
                <a:noFill/>
                <a:tableStyleId>{71640B61-DE28-4F25-A620-F70698A01F32}</a:tableStyleId>
              </a:tblPr>
              <a:tblGrid>
                <a:gridCol w="2049135"/>
                <a:gridCol w="1073426"/>
                <a:gridCol w="1651789"/>
                <a:gridCol w="1357321"/>
                <a:gridCol w="1519927"/>
              </a:tblGrid>
              <a:tr h="5263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100" b="1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Mean Reciprocal Rank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30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#</a:t>
                      </a:r>
                    </a:p>
                  </a:txBody>
                  <a:tcPr marL="105250" marR="105250" marT="105250" marB="105250" anchor="ctr">
                    <a:lnL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traditional</a:t>
                      </a:r>
                    </a:p>
                  </a:txBody>
                  <a:tcPr marL="105250" marR="105250" marT="105250" marB="105250">
                    <a:lnL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1 km</a:t>
                      </a:r>
                    </a:p>
                  </a:txBody>
                  <a:tcPr marL="105250" marR="105250" marT="105250" marB="105250">
                    <a:lnL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500 m</a:t>
                      </a:r>
                    </a:p>
                  </a:txBody>
                  <a:tcPr marL="105250" marR="105250" marT="105250" marB="105250">
                    <a:lnL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3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Most Popular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1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0.0845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0.1202</a:t>
                      </a: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0.2365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3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BPRMF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2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0.0825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0.1126</a:t>
                      </a: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0.2228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3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WRMF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3</a:t>
                      </a:r>
                      <a:endParaRPr lang="en-US" sz="2100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0.0254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0.0604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▼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1</a:t>
                      </a: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0.1341</a:t>
                      </a: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3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Rank-</a:t>
                      </a:r>
                      <a:r>
                        <a:rPr lang="en-US" sz="2100" b="1" dirty="0" err="1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GeoFM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4</a:t>
                      </a:r>
                      <a:endParaRPr lang="en-US" sz="2100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0.0182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0.0440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▼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2</a:t>
                      </a: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0.1066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3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 err="1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UserCF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5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0.0169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0.0559</a:t>
                      </a: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0.1259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5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WBPRMF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6</a:t>
                      </a:r>
                      <a:endParaRPr lang="en-US" sz="2100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0.0157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0.0652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▲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3</a:t>
                      </a:r>
                    </a:p>
                  </a:txBody>
                  <a:tcPr marL="105250" marR="105250" marT="105250" marB="10525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0.1552</a:t>
                      </a: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30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100" b="1" dirty="0" err="1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ItemCF</a:t>
                      </a:r>
                      <a:endParaRPr lang="en-US" sz="2100" b="1" dirty="0">
                        <a:solidFill>
                          <a:schemeClr val="bg2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10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7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0.0025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 smtClean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0.0323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  <a:sym typeface="Lato"/>
                      </a:endParaRPr>
                    </a:p>
                  </a:txBody>
                  <a:tcPr marL="105250" marR="105250" marT="105250" marB="10525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Lato"/>
                        </a:rPr>
                        <a:t>0.0889</a:t>
                      </a:r>
                    </a:p>
                  </a:txBody>
                  <a:tcPr marL="105250" marR="105250" marT="105250" marB="1052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2" name="Shape 392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 performance comparison of different algorithms for the Nearby POI Recommendation task in the New York City collection.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Effectiveness (pruned </a:t>
            </a:r>
            <a:r>
              <a:rPr lang="en-US" dirty="0" smtClean="0"/>
              <a:t>test)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93872" y="2909232"/>
            <a:ext cx="3488732" cy="1200329"/>
          </a:xfrm>
          <a:prstGeom prst="rect">
            <a:avLst/>
          </a:prstGeom>
          <a:noFill/>
          <a:ln w="38100">
            <a:solidFill>
              <a:srgbClr val="BA22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</a:rPr>
              <a:t>Rank-</a:t>
            </a:r>
            <a:r>
              <a:rPr lang="en-US" sz="2400" dirty="0" err="1" smtClean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</a:rPr>
              <a:t>GeoFM</a:t>
            </a:r>
            <a:r>
              <a:rPr lang="en-US" sz="2400" dirty="0" smtClean="0">
                <a:solidFill>
                  <a:srgbClr val="BA2229"/>
                </a:solidFill>
                <a:latin typeface="Calibri" charset="0"/>
                <a:ea typeface="Calibri" charset="0"/>
                <a:cs typeface="Calibri" charset="0"/>
              </a:rPr>
              <a:t> demoted 2 positions when geography is built-in via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/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5407" y="1391998"/>
            <a:ext cx="10337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We proposed to build geography into POI recommendation</a:t>
            </a:r>
          </a:p>
          <a:p>
            <a:pPr marL="222250" lvl="0" indent="-222250">
              <a:buFont typeface="Arial" charset="0"/>
              <a:buChar char="•"/>
            </a:pP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Location-based static pruning</a:t>
            </a:r>
          </a:p>
          <a:p>
            <a:pPr marL="222250" lvl="1" indent="-222250">
              <a:buFont typeface="Arial" charset="0"/>
              <a:buChar char="•"/>
            </a:pPr>
            <a:endParaRPr lang="en-US" sz="3200" dirty="0" smtClean="0">
              <a:latin typeface="Calibri" charset="0"/>
              <a:ea typeface="Calibri" charset="0"/>
              <a:cs typeface="Calibri" charset="0"/>
              <a:sym typeface="Lato"/>
            </a:endParaRPr>
          </a:p>
          <a:p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Improved efficiency of Rank-</a:t>
            </a:r>
            <a:r>
              <a:rPr lang="en-US" sz="3200" dirty="0" err="1" smtClean="0">
                <a:latin typeface="Calibri" charset="0"/>
                <a:ea typeface="Calibri" charset="0"/>
                <a:cs typeface="Calibri" charset="0"/>
                <a:sym typeface="Lato"/>
              </a:rPr>
              <a:t>GeoFM</a:t>
            </a:r>
            <a:endParaRPr lang="en-US" sz="3200" dirty="0"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marL="222250" lvl="1" indent="-222250">
              <a:buFont typeface="Arial" charset="0"/>
              <a:buChar char="•"/>
            </a:pP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Faster learning for Rank-</a:t>
            </a:r>
            <a:r>
              <a:rPr lang="en-US" sz="3200" dirty="0" err="1" smtClean="0">
                <a:latin typeface="Calibri" charset="0"/>
                <a:ea typeface="Calibri" charset="0"/>
                <a:cs typeface="Calibri" charset="0"/>
                <a:sym typeface="Lato"/>
              </a:rPr>
              <a:t>GeoFM</a:t>
            </a:r>
            <a:endParaRPr lang="en-US" sz="3200" dirty="0" smtClean="0"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marL="222250" lvl="1" indent="-222250">
              <a:buFont typeface="Arial" charset="0"/>
              <a:buChar char="•"/>
            </a:pP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Faster prediction for Rank-</a:t>
            </a:r>
            <a:r>
              <a:rPr lang="en-US" sz="3200" dirty="0" err="1" smtClean="0">
                <a:latin typeface="Calibri" charset="0"/>
                <a:ea typeface="Calibri" charset="0"/>
                <a:cs typeface="Calibri" charset="0"/>
                <a:sym typeface="Lato"/>
              </a:rPr>
              <a:t>GeoFM</a:t>
            </a:r>
            <a:endParaRPr lang="en-US" sz="3200" dirty="0" smtClean="0"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marL="222250" lvl="1" indent="-222250">
              <a:buFont typeface="Arial" charset="0"/>
              <a:buChar char="•"/>
            </a:pP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Unchanged accuracy</a:t>
            </a:r>
          </a:p>
          <a:p>
            <a:pPr marL="222250" lvl="1" indent="-222250">
              <a:buFont typeface="Arial" charset="0"/>
              <a:buChar char="•"/>
            </a:pPr>
            <a:endParaRPr lang="en-US" sz="3200" dirty="0" smtClean="0"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1"/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Decoupled geography from other effects</a:t>
            </a:r>
            <a:endParaRPr lang="en-US" sz="3200" dirty="0"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marL="222250" indent="-222250">
              <a:buFont typeface="Arial" charset="0"/>
              <a:buChar char="•"/>
            </a:pP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Rank-</a:t>
            </a:r>
            <a:r>
              <a:rPr lang="en-US" sz="3200" dirty="0" err="1" smtClean="0">
                <a:latin typeface="Calibri" charset="0"/>
                <a:ea typeface="Calibri" charset="0"/>
                <a:cs typeface="Calibri" charset="0"/>
                <a:sym typeface="Lato"/>
              </a:rPr>
              <a:t>GeoFM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 penalized </a:t>
            </a:r>
            <a:r>
              <a:rPr lang="en-US" sz="3200" dirty="0" err="1" smtClean="0">
                <a:latin typeface="Calibri" charset="0"/>
                <a:ea typeface="Calibri" charset="0"/>
                <a:cs typeface="Calibri" charset="0"/>
                <a:sym typeface="Lato"/>
              </a:rPr>
              <a:t>viz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 other methods</a:t>
            </a:r>
          </a:p>
        </p:txBody>
      </p:sp>
    </p:spTree>
    <p:extLst>
      <p:ext uri="{BB962C8B-B14F-4D97-AF65-F5344CB8AC3E}">
        <p14:creationId xmlns:p14="http://schemas.microsoft.com/office/powerpoint/2010/main" val="7431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5407" y="1391998"/>
            <a:ext cx="10337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Deeper breakdown analyses</a:t>
            </a:r>
          </a:p>
          <a:p>
            <a:pPr marL="222250" lvl="0" indent="-222250">
              <a:buFont typeface="Arial" charset="0"/>
              <a:buChar char="•"/>
            </a:pP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Sparsity levels (user and item)</a:t>
            </a:r>
          </a:p>
          <a:p>
            <a:pPr marL="222250" lvl="0" indent="-222250">
              <a:buFont typeface="Arial" charset="0"/>
              <a:buChar char="•"/>
            </a:pP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Neighborhood density / diversity / popularity</a:t>
            </a:r>
          </a:p>
          <a:p>
            <a:pPr lvl="0"/>
            <a:endParaRPr lang="en-US" sz="3200" dirty="0" smtClean="0"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  <a:sym typeface="Lato"/>
              </a:rPr>
              <a:t>Further analyses</a:t>
            </a:r>
          </a:p>
          <a:p>
            <a:pPr marL="222250" indent="-222250">
              <a:buFont typeface="Arial" charset="0"/>
              <a:buChar char="•"/>
            </a:pPr>
            <a:r>
              <a:rPr lang="en-US" sz="3200" dirty="0">
                <a:latin typeface="Calibri" charset="0"/>
                <a:ea typeface="Calibri" charset="0"/>
                <a:cs typeface="Calibri" charset="0"/>
                <a:sym typeface="Lato"/>
              </a:rPr>
              <a:t>Pruning radius</a:t>
            </a:r>
          </a:p>
          <a:p>
            <a:pPr marL="222250" indent="-222250">
              <a:buFont typeface="Arial" charset="0"/>
              <a:buChar char="•"/>
            </a:pPr>
            <a:r>
              <a:rPr lang="en-US" sz="3200" dirty="0">
                <a:latin typeface="Calibri" charset="0"/>
                <a:ea typeface="Calibri" charset="0"/>
                <a:cs typeface="Calibri" charset="0"/>
                <a:sym typeface="Lato"/>
              </a:rPr>
              <a:t>Role of other contexts</a:t>
            </a:r>
          </a:p>
          <a:p>
            <a:pPr lvl="0"/>
            <a:endParaRPr lang="en-US" sz="3200" dirty="0"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/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Improved recommenders</a:t>
            </a:r>
          </a:p>
          <a:p>
            <a:pPr marL="222250" lvl="0" indent="-222250">
              <a:buFont typeface="Arial" charset="0"/>
              <a:buChar char="•"/>
            </a:pPr>
            <a:r>
              <a:rPr lang="en-US" sz="3200" dirty="0" smtClean="0">
                <a:latin typeface="Calibri" charset="0"/>
                <a:ea typeface="Calibri" charset="0"/>
                <a:cs typeface="Calibri" charset="0"/>
                <a:sym typeface="Lato"/>
              </a:rPr>
              <a:t>Adaptive pruning (optimal radius per user / location)</a:t>
            </a:r>
          </a:p>
        </p:txBody>
      </p:sp>
    </p:spTree>
    <p:extLst>
      <p:ext uri="{BB962C8B-B14F-4D97-AF65-F5344CB8AC3E}">
        <p14:creationId xmlns:p14="http://schemas.microsoft.com/office/powerpoint/2010/main" val="17714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POI </a:t>
            </a:r>
            <a:r>
              <a:rPr lang="en-US" dirty="0">
                <a:solidFill>
                  <a:schemeClr val="accent1"/>
                </a:solidFill>
              </a:rPr>
              <a:t>Recommendation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Location-based Social Networks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81076" y="2917569"/>
            <a:ext cx="9029848" cy="1090549"/>
            <a:chOff x="567800" y="2917569"/>
            <a:chExt cx="9029848" cy="1090549"/>
          </a:xfrm>
        </p:grpSpPr>
        <p:pic>
          <p:nvPicPr>
            <p:cNvPr id="47" name="Shape 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56271" y="2927143"/>
              <a:ext cx="1904700" cy="107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Shape 48"/>
            <p:cNvPicPr preferRelativeResize="0"/>
            <p:nvPr/>
          </p:nvPicPr>
          <p:blipFill rotWithShape="1">
            <a:blip r:embed="rId4">
              <a:alphaModFix/>
            </a:blip>
            <a:srcRect t="75032"/>
            <a:stretch/>
          </p:blipFill>
          <p:spPr>
            <a:xfrm>
              <a:off x="567800" y="3359492"/>
              <a:ext cx="2694518" cy="40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07099" y="2917569"/>
              <a:ext cx="1090549" cy="1090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Shape 5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08445" y="2975706"/>
              <a:ext cx="2001699" cy="974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80965" y="4514170"/>
            <a:ext cx="5040000" cy="2056844"/>
          </a:xfrm>
        </p:spPr>
        <p:txBody>
          <a:bodyPr>
            <a:noAutofit/>
          </a:bodyPr>
          <a:lstStyle/>
          <a:p>
            <a:pPr lvl="0" algn="r"/>
            <a:r>
              <a:rPr lang="en" sz="2800" smtClean="0">
                <a:latin typeface="Calibri" charset="0"/>
                <a:ea typeface="Calibri" charset="0"/>
                <a:cs typeface="Calibri" charset="0"/>
              </a:rPr>
              <a:t>Jordan Silva </a:t>
            </a:r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800" smtClean="0">
                <a:latin typeface="Calibri" charset="0"/>
                <a:ea typeface="Calibri" charset="0"/>
                <a:cs typeface="Calibri" charset="0"/>
              </a:rPr>
            </a:br>
            <a:r>
              <a:rPr lang="en" sz="2800" u="sng" smtClean="0">
                <a:latin typeface="Calibri" charset="0"/>
                <a:ea typeface="Calibri" charset="0"/>
                <a:cs typeface="Calibri" charset="0"/>
              </a:rPr>
              <a:t>Rodrygo L. T. Santos</a:t>
            </a:r>
            <a:endParaRPr lang="en-US" sz="2800" u="sng" smtClean="0">
              <a:latin typeface="Calibri" charset="0"/>
              <a:ea typeface="Calibri" charset="0"/>
              <a:cs typeface="Calibri" charset="0"/>
            </a:endParaRPr>
          </a:p>
          <a:p>
            <a:pPr lvl="0" algn="r"/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Nivio Ziviani</a:t>
            </a:r>
            <a:endParaRPr lang="en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171035" y="4514170"/>
            <a:ext cx="5040000" cy="2056844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219075" indent="-219075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Font typeface=".AppleSystemUIFont" charset="-120"/>
              <a:buChar char="◦"/>
              <a:tabLst/>
              <a:defRPr sz="270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39354" indent="-191691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Font typeface=".AppleSystemUIFont" charset="-120"/>
              <a:buChar char="•"/>
              <a:tabLst/>
              <a:defRPr sz="240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</a:rPr>
              <a:t>jordan@dcc.ufmg.br</a:t>
            </a:r>
            <a:r>
              <a:rPr lang="en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u="sng" dirty="0" err="1">
                <a:solidFill>
                  <a:srgbClr val="000000"/>
                </a:solidFill>
              </a:rPr>
              <a:t>rodrygo@dcc.ufmg.br</a:t>
            </a:r>
            <a:endParaRPr lang="en-US" sz="2800" u="sng" dirty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0000"/>
                </a:solidFill>
              </a:rPr>
              <a:t>nivio@dcc.ufmg.br</a:t>
            </a:r>
            <a:endParaRPr lang="en" sz="2800" dirty="0">
              <a:solidFill>
                <a:srgbClr val="000000"/>
              </a:solidFill>
            </a:endParaRPr>
          </a:p>
        </p:txBody>
      </p:sp>
      <p:sp>
        <p:nvSpPr>
          <p:cNvPr id="7" name="Shape 31"/>
          <p:cNvSpPr/>
          <p:nvPr/>
        </p:nvSpPr>
        <p:spPr>
          <a:xfrm>
            <a:off x="2324250" y="2002300"/>
            <a:ext cx="7543500" cy="2055000"/>
          </a:xfrm>
          <a:prstGeom prst="rect">
            <a:avLst/>
          </a:prstGeom>
          <a:solidFill>
            <a:srgbClr val="BA222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NEARBY PLACES</a:t>
            </a:r>
          </a:p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ON LOCATION-BASED PRUNING FOR </a:t>
            </a:r>
          </a:p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POINT-OF-INTEREST RECOMMENDATION</a:t>
            </a:r>
            <a:endParaRPr lang="en-US" sz="2600" b="1" dirty="0">
              <a:solidFill>
                <a:schemeClr val="lt1"/>
              </a:solidFill>
              <a:latin typeface="Calibri" charset="0"/>
              <a:ea typeface="Calibri" charset="0"/>
              <a:cs typeface="Calibri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 smtClean="0"/>
              <a:t>POI </a:t>
            </a:r>
            <a:r>
              <a:rPr lang="en-US" dirty="0" smtClean="0">
                <a:solidFill>
                  <a:schemeClr val="accent1"/>
                </a:solidFill>
              </a:rPr>
              <a:t>Recommendation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Intelligent Personal Assistant</a:t>
            </a:r>
            <a:endParaRPr lang="en-US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887" y="1739074"/>
            <a:ext cx="6650224" cy="37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1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POI </a:t>
            </a:r>
            <a:r>
              <a:rPr lang="en-US" smtClean="0">
                <a:solidFill>
                  <a:schemeClr val="accent1"/>
                </a:solidFill>
              </a:rPr>
              <a:t>Recommendation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Smart Cities</a:t>
            </a:r>
            <a:endParaRPr lang="en-US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0455"/>
            <a:ext cx="12192000" cy="517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pittsburgh_map1600.png"/>
          <p:cNvPicPr preferRelativeResize="0"/>
          <p:nvPr/>
        </p:nvPicPr>
        <p:blipFill rotWithShape="1">
          <a:blip r:embed="rId3">
            <a:alphaModFix/>
          </a:blip>
          <a:srcRect l="12689" t="12951" r="12442" b="12654"/>
          <a:stretch/>
        </p:blipFill>
        <p:spPr>
          <a:xfrm>
            <a:off x="4300100" y="1874525"/>
            <a:ext cx="3603224" cy="35805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POI </a:t>
            </a:r>
            <a:r>
              <a:rPr lang="en-US" dirty="0">
                <a:solidFill>
                  <a:schemeClr val="accent1"/>
                </a:solidFill>
              </a:rPr>
              <a:t>Recommendation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Traditional evaluation framework</a:t>
            </a:r>
          </a:p>
        </p:txBody>
      </p:sp>
      <p:sp>
        <p:nvSpPr>
          <p:cNvPr id="72" name="Shape 72"/>
          <p:cNvSpPr/>
          <p:nvPr/>
        </p:nvSpPr>
        <p:spPr>
          <a:xfrm>
            <a:off x="5047289" y="2400183"/>
            <a:ext cx="327600" cy="44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50" y="50232"/>
                </a:moveTo>
                <a:cubicBezTo>
                  <a:pt x="86250" y="111627"/>
                  <a:pt x="86250" y="111627"/>
                  <a:pt x="86250" y="111627"/>
                </a:cubicBezTo>
                <a:cubicBezTo>
                  <a:pt x="86250" y="117209"/>
                  <a:pt x="78750" y="120000"/>
                  <a:pt x="75000" y="120000"/>
                </a:cubicBezTo>
                <a:cubicBezTo>
                  <a:pt x="67500" y="120000"/>
                  <a:pt x="63750" y="117209"/>
                  <a:pt x="63750" y="111627"/>
                </a:cubicBezTo>
                <a:cubicBezTo>
                  <a:pt x="63750" y="83720"/>
                  <a:pt x="63750" y="83720"/>
                  <a:pt x="63750" y="83720"/>
                </a:cubicBezTo>
                <a:cubicBezTo>
                  <a:pt x="56250" y="83720"/>
                  <a:pt x="56250" y="83720"/>
                  <a:pt x="56250" y="83720"/>
                </a:cubicBezTo>
                <a:cubicBezTo>
                  <a:pt x="56250" y="111627"/>
                  <a:pt x="56250" y="111627"/>
                  <a:pt x="56250" y="111627"/>
                </a:cubicBezTo>
                <a:cubicBezTo>
                  <a:pt x="56250" y="117209"/>
                  <a:pt x="52500" y="120000"/>
                  <a:pt x="45000" y="120000"/>
                </a:cubicBezTo>
                <a:cubicBezTo>
                  <a:pt x="37500" y="120000"/>
                  <a:pt x="33750" y="117209"/>
                  <a:pt x="33750" y="111627"/>
                </a:cubicBezTo>
                <a:cubicBezTo>
                  <a:pt x="33750" y="50232"/>
                  <a:pt x="33750" y="50232"/>
                  <a:pt x="33750" y="50232"/>
                </a:cubicBezTo>
                <a:cubicBezTo>
                  <a:pt x="3750" y="27906"/>
                  <a:pt x="3750" y="27906"/>
                  <a:pt x="3750" y="27906"/>
                </a:cubicBezTo>
                <a:cubicBezTo>
                  <a:pt x="0" y="25116"/>
                  <a:pt x="0" y="22325"/>
                  <a:pt x="3750" y="19534"/>
                </a:cubicBezTo>
                <a:cubicBezTo>
                  <a:pt x="7500" y="16744"/>
                  <a:pt x="15000" y="16744"/>
                  <a:pt x="18750" y="19534"/>
                </a:cubicBezTo>
                <a:cubicBezTo>
                  <a:pt x="41250" y="36279"/>
                  <a:pt x="41250" y="36279"/>
                  <a:pt x="41250" y="36279"/>
                </a:cubicBezTo>
                <a:cubicBezTo>
                  <a:pt x="78750" y="36279"/>
                  <a:pt x="78750" y="36279"/>
                  <a:pt x="78750" y="36279"/>
                </a:cubicBezTo>
                <a:cubicBezTo>
                  <a:pt x="101250" y="19534"/>
                  <a:pt x="101250" y="19534"/>
                  <a:pt x="101250" y="19534"/>
                </a:cubicBezTo>
                <a:cubicBezTo>
                  <a:pt x="105000" y="16744"/>
                  <a:pt x="112500" y="16744"/>
                  <a:pt x="116250" y="19534"/>
                </a:cubicBezTo>
                <a:cubicBezTo>
                  <a:pt x="120000" y="22325"/>
                  <a:pt x="120000" y="25116"/>
                  <a:pt x="116250" y="27906"/>
                </a:cubicBezTo>
                <a:lnTo>
                  <a:pt x="86250" y="50232"/>
                </a:lnTo>
                <a:close/>
                <a:moveTo>
                  <a:pt x="60000" y="33488"/>
                </a:moveTo>
                <a:cubicBezTo>
                  <a:pt x="48750" y="33488"/>
                  <a:pt x="37500" y="25116"/>
                  <a:pt x="37500" y="16744"/>
                </a:cubicBezTo>
                <a:cubicBezTo>
                  <a:pt x="37500" y="8372"/>
                  <a:pt x="48750" y="0"/>
                  <a:pt x="60000" y="0"/>
                </a:cubicBezTo>
                <a:cubicBezTo>
                  <a:pt x="71250" y="0"/>
                  <a:pt x="82500" y="8372"/>
                  <a:pt x="82500" y="16744"/>
                </a:cubicBezTo>
                <a:cubicBezTo>
                  <a:pt x="82500" y="25116"/>
                  <a:pt x="71250" y="33488"/>
                  <a:pt x="60000" y="334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019575" y="4290069"/>
            <a:ext cx="275400" cy="23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63157"/>
                  <a:pt x="117333" y="63157"/>
                  <a:pt x="114666" y="63157"/>
                </a:cubicBezTo>
                <a:cubicBezTo>
                  <a:pt x="40000" y="75789"/>
                  <a:pt x="40000" y="75789"/>
                  <a:pt x="40000" y="75789"/>
                </a:cubicBezTo>
                <a:cubicBezTo>
                  <a:pt x="40000" y="75789"/>
                  <a:pt x="40000" y="78947"/>
                  <a:pt x="40000" y="82105"/>
                </a:cubicBezTo>
                <a:cubicBezTo>
                  <a:pt x="40000" y="82105"/>
                  <a:pt x="40000" y="85263"/>
                  <a:pt x="40000" y="85263"/>
                </a:cubicBezTo>
                <a:cubicBezTo>
                  <a:pt x="104000" y="85263"/>
                  <a:pt x="104000" y="85263"/>
                  <a:pt x="104000" y="85263"/>
                </a:cubicBezTo>
                <a:cubicBezTo>
                  <a:pt x="106666" y="85263"/>
                  <a:pt x="109333" y="88421"/>
                  <a:pt x="109333" y="91578"/>
                </a:cubicBezTo>
                <a:cubicBezTo>
                  <a:pt x="109333" y="94736"/>
                  <a:pt x="106666" y="97894"/>
                  <a:pt x="104000" y="97894"/>
                </a:cubicBezTo>
                <a:cubicBezTo>
                  <a:pt x="32000" y="97894"/>
                  <a:pt x="32000" y="97894"/>
                  <a:pt x="32000" y="97894"/>
                </a:cubicBezTo>
                <a:cubicBezTo>
                  <a:pt x="29333" y="97894"/>
                  <a:pt x="26666" y="94736"/>
                  <a:pt x="26666" y="91578"/>
                </a:cubicBezTo>
                <a:cubicBezTo>
                  <a:pt x="26666" y="88421"/>
                  <a:pt x="32000" y="82105"/>
                  <a:pt x="32000" y="78947"/>
                </a:cubicBezTo>
                <a:cubicBezTo>
                  <a:pt x="18666" y="9473"/>
                  <a:pt x="18666" y="9473"/>
                  <a:pt x="18666" y="9473"/>
                </a:cubicBezTo>
                <a:cubicBezTo>
                  <a:pt x="5333" y="9473"/>
                  <a:pt x="5333" y="9473"/>
                  <a:pt x="5333" y="9473"/>
                </a:cubicBezTo>
                <a:cubicBezTo>
                  <a:pt x="2666" y="9473"/>
                  <a:pt x="0" y="9473"/>
                  <a:pt x="0" y="6315"/>
                </a:cubicBezTo>
                <a:cubicBezTo>
                  <a:pt x="0" y="3157"/>
                  <a:pt x="2666" y="0"/>
                  <a:pt x="5333" y="0"/>
                </a:cubicBezTo>
                <a:cubicBezTo>
                  <a:pt x="24000" y="0"/>
                  <a:pt x="24000" y="0"/>
                  <a:pt x="24000" y="0"/>
                </a:cubicBezTo>
                <a:cubicBezTo>
                  <a:pt x="26666" y="0"/>
                  <a:pt x="26666" y="6315"/>
                  <a:pt x="29333" y="9473"/>
                </a:cubicBezTo>
                <a:cubicBezTo>
                  <a:pt x="114666" y="9473"/>
                  <a:pt x="114666" y="9473"/>
                  <a:pt x="114666" y="9473"/>
                </a:cubicBezTo>
                <a:cubicBezTo>
                  <a:pt x="117333" y="9473"/>
                  <a:pt x="120000" y="12631"/>
                  <a:pt x="120000" y="15789"/>
                </a:cubicBezTo>
                <a:lnTo>
                  <a:pt x="120000" y="60000"/>
                </a:lnTo>
                <a:close/>
                <a:moveTo>
                  <a:pt x="37333" y="120000"/>
                </a:moveTo>
                <a:cubicBezTo>
                  <a:pt x="32000" y="120000"/>
                  <a:pt x="26666" y="113684"/>
                  <a:pt x="26666" y="107368"/>
                </a:cubicBezTo>
                <a:cubicBezTo>
                  <a:pt x="26666" y="101052"/>
                  <a:pt x="32000" y="97894"/>
                  <a:pt x="37333" y="97894"/>
                </a:cubicBezTo>
                <a:cubicBezTo>
                  <a:pt x="42666" y="97894"/>
                  <a:pt x="45333" y="101052"/>
                  <a:pt x="45333" y="107368"/>
                </a:cubicBezTo>
                <a:cubicBezTo>
                  <a:pt x="45333" y="113684"/>
                  <a:pt x="42666" y="120000"/>
                  <a:pt x="37333" y="120000"/>
                </a:cubicBezTo>
                <a:close/>
                <a:moveTo>
                  <a:pt x="101333" y="120000"/>
                </a:moveTo>
                <a:cubicBezTo>
                  <a:pt x="96000" y="120000"/>
                  <a:pt x="90666" y="113684"/>
                  <a:pt x="90666" y="107368"/>
                </a:cubicBezTo>
                <a:cubicBezTo>
                  <a:pt x="90666" y="101052"/>
                  <a:pt x="96000" y="97894"/>
                  <a:pt x="101333" y="97894"/>
                </a:cubicBezTo>
                <a:cubicBezTo>
                  <a:pt x="106666" y="97894"/>
                  <a:pt x="109333" y="101052"/>
                  <a:pt x="109333" y="107368"/>
                </a:cubicBezTo>
                <a:cubicBezTo>
                  <a:pt x="109333" y="113684"/>
                  <a:pt x="106666" y="120000"/>
                  <a:pt x="101333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5673926" y="2557315"/>
            <a:ext cx="275400" cy="21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51" y="97297"/>
                </a:moveTo>
                <a:cubicBezTo>
                  <a:pt x="117551" y="110270"/>
                  <a:pt x="110204" y="120000"/>
                  <a:pt x="100408" y="120000"/>
                </a:cubicBezTo>
                <a:cubicBezTo>
                  <a:pt x="17142" y="120000"/>
                  <a:pt x="17142" y="120000"/>
                  <a:pt x="17142" y="120000"/>
                </a:cubicBezTo>
                <a:cubicBezTo>
                  <a:pt x="7346" y="120000"/>
                  <a:pt x="0" y="110270"/>
                  <a:pt x="0" y="97297"/>
                </a:cubicBezTo>
                <a:lnTo>
                  <a:pt x="117551" y="97297"/>
                </a:lnTo>
                <a:close/>
                <a:moveTo>
                  <a:pt x="95510" y="64864"/>
                </a:moveTo>
                <a:cubicBezTo>
                  <a:pt x="90612" y="64864"/>
                  <a:pt x="90612" y="64864"/>
                  <a:pt x="90612" y="64864"/>
                </a:cubicBezTo>
                <a:cubicBezTo>
                  <a:pt x="90612" y="68108"/>
                  <a:pt x="90612" y="68108"/>
                  <a:pt x="90612" y="68108"/>
                </a:cubicBezTo>
                <a:cubicBezTo>
                  <a:pt x="90612" y="77837"/>
                  <a:pt x="85714" y="87567"/>
                  <a:pt x="75918" y="87567"/>
                </a:cubicBezTo>
                <a:cubicBezTo>
                  <a:pt x="31836" y="87567"/>
                  <a:pt x="31836" y="87567"/>
                  <a:pt x="31836" y="87567"/>
                </a:cubicBezTo>
                <a:cubicBezTo>
                  <a:pt x="22040" y="87567"/>
                  <a:pt x="17142" y="77837"/>
                  <a:pt x="17142" y="68108"/>
                </a:cubicBezTo>
                <a:cubicBezTo>
                  <a:pt x="17142" y="3243"/>
                  <a:pt x="17142" y="3243"/>
                  <a:pt x="17142" y="3243"/>
                </a:cubicBezTo>
                <a:cubicBezTo>
                  <a:pt x="17142" y="0"/>
                  <a:pt x="17142" y="0"/>
                  <a:pt x="19591" y="0"/>
                </a:cubicBezTo>
                <a:cubicBezTo>
                  <a:pt x="95510" y="0"/>
                  <a:pt x="95510" y="0"/>
                  <a:pt x="95510" y="0"/>
                </a:cubicBezTo>
                <a:cubicBezTo>
                  <a:pt x="110204" y="0"/>
                  <a:pt x="119999" y="12972"/>
                  <a:pt x="119999" y="32432"/>
                </a:cubicBezTo>
                <a:cubicBezTo>
                  <a:pt x="119999" y="48648"/>
                  <a:pt x="110204" y="64864"/>
                  <a:pt x="95510" y="64864"/>
                </a:cubicBezTo>
                <a:close/>
                <a:moveTo>
                  <a:pt x="95510" y="16216"/>
                </a:moveTo>
                <a:cubicBezTo>
                  <a:pt x="90612" y="16216"/>
                  <a:pt x="90612" y="16216"/>
                  <a:pt x="90612" y="16216"/>
                </a:cubicBezTo>
                <a:cubicBezTo>
                  <a:pt x="90612" y="48648"/>
                  <a:pt x="90612" y="48648"/>
                  <a:pt x="90612" y="48648"/>
                </a:cubicBezTo>
                <a:cubicBezTo>
                  <a:pt x="95510" y="48648"/>
                  <a:pt x="95510" y="48648"/>
                  <a:pt x="95510" y="48648"/>
                </a:cubicBezTo>
                <a:cubicBezTo>
                  <a:pt x="102857" y="48648"/>
                  <a:pt x="107755" y="42162"/>
                  <a:pt x="107755" y="32432"/>
                </a:cubicBezTo>
                <a:cubicBezTo>
                  <a:pt x="107755" y="22702"/>
                  <a:pt x="102857" y="16216"/>
                  <a:pt x="95510" y="162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047304" y="4207002"/>
            <a:ext cx="184500" cy="23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684" y="47500"/>
                </a:moveTo>
                <a:cubicBezTo>
                  <a:pt x="53684" y="52500"/>
                  <a:pt x="50526" y="57500"/>
                  <a:pt x="44210" y="60000"/>
                </a:cubicBezTo>
                <a:cubicBezTo>
                  <a:pt x="44210" y="110000"/>
                  <a:pt x="44210" y="110000"/>
                  <a:pt x="44210" y="110000"/>
                </a:cubicBezTo>
                <a:cubicBezTo>
                  <a:pt x="44210" y="115000"/>
                  <a:pt x="37894" y="120000"/>
                  <a:pt x="31578" y="120000"/>
                </a:cubicBezTo>
                <a:cubicBezTo>
                  <a:pt x="22105" y="120000"/>
                  <a:pt x="22105" y="120000"/>
                  <a:pt x="22105" y="120000"/>
                </a:cubicBezTo>
                <a:cubicBezTo>
                  <a:pt x="15789" y="120000"/>
                  <a:pt x="12631" y="115000"/>
                  <a:pt x="12631" y="110000"/>
                </a:cubicBezTo>
                <a:cubicBezTo>
                  <a:pt x="12631" y="60000"/>
                  <a:pt x="12631" y="60000"/>
                  <a:pt x="12631" y="60000"/>
                </a:cubicBezTo>
                <a:cubicBezTo>
                  <a:pt x="6315" y="57500"/>
                  <a:pt x="0" y="52500"/>
                  <a:pt x="0" y="47500"/>
                </a:cubicBezTo>
                <a:cubicBezTo>
                  <a:pt x="0" y="5000"/>
                  <a:pt x="0" y="5000"/>
                  <a:pt x="0" y="5000"/>
                </a:cubicBezTo>
                <a:cubicBezTo>
                  <a:pt x="0" y="2500"/>
                  <a:pt x="3157" y="0"/>
                  <a:pt x="6315" y="0"/>
                </a:cubicBezTo>
                <a:cubicBezTo>
                  <a:pt x="9473" y="0"/>
                  <a:pt x="12631" y="2500"/>
                  <a:pt x="12631" y="5000"/>
                </a:cubicBezTo>
                <a:cubicBezTo>
                  <a:pt x="12631" y="32500"/>
                  <a:pt x="12631" y="32500"/>
                  <a:pt x="12631" y="32500"/>
                </a:cubicBezTo>
                <a:cubicBezTo>
                  <a:pt x="12631" y="35000"/>
                  <a:pt x="12631" y="35000"/>
                  <a:pt x="15789" y="35000"/>
                </a:cubicBezTo>
                <a:cubicBezTo>
                  <a:pt x="18947" y="35000"/>
                  <a:pt x="22105" y="35000"/>
                  <a:pt x="22105" y="32500"/>
                </a:cubicBezTo>
                <a:cubicBezTo>
                  <a:pt x="22105" y="5000"/>
                  <a:pt x="22105" y="5000"/>
                  <a:pt x="22105" y="5000"/>
                </a:cubicBezTo>
                <a:cubicBezTo>
                  <a:pt x="22105" y="2500"/>
                  <a:pt x="25263" y="0"/>
                  <a:pt x="28421" y="0"/>
                </a:cubicBezTo>
                <a:cubicBezTo>
                  <a:pt x="31578" y="0"/>
                  <a:pt x="31578" y="2500"/>
                  <a:pt x="31578" y="5000"/>
                </a:cubicBezTo>
                <a:cubicBezTo>
                  <a:pt x="31578" y="32500"/>
                  <a:pt x="31578" y="32500"/>
                  <a:pt x="31578" y="32500"/>
                </a:cubicBezTo>
                <a:cubicBezTo>
                  <a:pt x="31578" y="35000"/>
                  <a:pt x="34736" y="35000"/>
                  <a:pt x="37894" y="35000"/>
                </a:cubicBezTo>
                <a:cubicBezTo>
                  <a:pt x="41052" y="35000"/>
                  <a:pt x="44210" y="35000"/>
                  <a:pt x="44210" y="32500"/>
                </a:cubicBezTo>
                <a:cubicBezTo>
                  <a:pt x="44210" y="5000"/>
                  <a:pt x="44210" y="5000"/>
                  <a:pt x="44210" y="5000"/>
                </a:cubicBezTo>
                <a:cubicBezTo>
                  <a:pt x="44210" y="2500"/>
                  <a:pt x="47368" y="0"/>
                  <a:pt x="50526" y="0"/>
                </a:cubicBezTo>
                <a:cubicBezTo>
                  <a:pt x="53684" y="0"/>
                  <a:pt x="53684" y="2500"/>
                  <a:pt x="53684" y="5000"/>
                </a:cubicBezTo>
                <a:lnTo>
                  <a:pt x="53684" y="47500"/>
                </a:lnTo>
                <a:close/>
                <a:moveTo>
                  <a:pt x="120000" y="110000"/>
                </a:moveTo>
                <a:cubicBezTo>
                  <a:pt x="120000" y="115000"/>
                  <a:pt x="113684" y="120000"/>
                  <a:pt x="107368" y="120000"/>
                </a:cubicBezTo>
                <a:cubicBezTo>
                  <a:pt x="97894" y="120000"/>
                  <a:pt x="97894" y="120000"/>
                  <a:pt x="97894" y="120000"/>
                </a:cubicBezTo>
                <a:cubicBezTo>
                  <a:pt x="91578" y="120000"/>
                  <a:pt x="88421" y="115000"/>
                  <a:pt x="88421" y="110000"/>
                </a:cubicBezTo>
                <a:cubicBezTo>
                  <a:pt x="88421" y="77500"/>
                  <a:pt x="88421" y="77500"/>
                  <a:pt x="88421" y="77500"/>
                </a:cubicBezTo>
                <a:cubicBezTo>
                  <a:pt x="69473" y="77500"/>
                  <a:pt x="69473" y="77500"/>
                  <a:pt x="69473" y="77500"/>
                </a:cubicBezTo>
                <a:cubicBezTo>
                  <a:pt x="66315" y="77500"/>
                  <a:pt x="66315" y="75000"/>
                  <a:pt x="66315" y="75000"/>
                </a:cubicBezTo>
                <a:cubicBezTo>
                  <a:pt x="66315" y="20000"/>
                  <a:pt x="66315" y="20000"/>
                  <a:pt x="66315" y="20000"/>
                </a:cubicBezTo>
                <a:cubicBezTo>
                  <a:pt x="66315" y="10000"/>
                  <a:pt x="78947" y="0"/>
                  <a:pt x="91578" y="0"/>
                </a:cubicBezTo>
                <a:cubicBezTo>
                  <a:pt x="113684" y="0"/>
                  <a:pt x="113684" y="0"/>
                  <a:pt x="113684" y="0"/>
                </a:cubicBezTo>
                <a:cubicBezTo>
                  <a:pt x="116842" y="0"/>
                  <a:pt x="120000" y="2500"/>
                  <a:pt x="120000" y="5000"/>
                </a:cubicBezTo>
                <a:lnTo>
                  <a:pt x="120000" y="110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6470215" y="2832514"/>
            <a:ext cx="275400" cy="4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555" y="52682"/>
                </a:moveTo>
                <a:cubicBezTo>
                  <a:pt x="75555" y="114146"/>
                  <a:pt x="75555" y="114146"/>
                  <a:pt x="75555" y="114146"/>
                </a:cubicBezTo>
                <a:cubicBezTo>
                  <a:pt x="71111" y="117073"/>
                  <a:pt x="66666" y="120000"/>
                  <a:pt x="62222" y="120000"/>
                </a:cubicBezTo>
                <a:cubicBezTo>
                  <a:pt x="53333" y="120000"/>
                  <a:pt x="48888" y="117073"/>
                  <a:pt x="44444" y="114146"/>
                </a:cubicBezTo>
                <a:cubicBezTo>
                  <a:pt x="4444" y="52682"/>
                  <a:pt x="4444" y="52682"/>
                  <a:pt x="4444" y="52682"/>
                </a:cubicBezTo>
                <a:cubicBezTo>
                  <a:pt x="0" y="49756"/>
                  <a:pt x="0" y="43902"/>
                  <a:pt x="0" y="38048"/>
                </a:cubicBezTo>
                <a:cubicBezTo>
                  <a:pt x="0" y="17560"/>
                  <a:pt x="26666" y="0"/>
                  <a:pt x="62222" y="0"/>
                </a:cubicBezTo>
                <a:cubicBezTo>
                  <a:pt x="93333" y="0"/>
                  <a:pt x="120000" y="17560"/>
                  <a:pt x="120000" y="38048"/>
                </a:cubicBezTo>
                <a:cubicBezTo>
                  <a:pt x="120000" y="43902"/>
                  <a:pt x="120000" y="49756"/>
                  <a:pt x="115555" y="52682"/>
                </a:cubicBezTo>
                <a:close/>
                <a:moveTo>
                  <a:pt x="62222" y="20487"/>
                </a:moveTo>
                <a:cubicBezTo>
                  <a:pt x="44444" y="20487"/>
                  <a:pt x="31111" y="29268"/>
                  <a:pt x="31111" y="38048"/>
                </a:cubicBezTo>
                <a:cubicBezTo>
                  <a:pt x="31111" y="49756"/>
                  <a:pt x="44444" y="58536"/>
                  <a:pt x="62222" y="58536"/>
                </a:cubicBezTo>
                <a:cubicBezTo>
                  <a:pt x="75555" y="58536"/>
                  <a:pt x="88888" y="49756"/>
                  <a:pt x="88888" y="38048"/>
                </a:cubicBezTo>
                <a:cubicBezTo>
                  <a:pt x="88888" y="29268"/>
                  <a:pt x="75555" y="20487"/>
                  <a:pt x="62222" y="2048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628151" y="4433940"/>
            <a:ext cx="275400" cy="21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51" y="97297"/>
                </a:moveTo>
                <a:cubicBezTo>
                  <a:pt x="117551" y="110270"/>
                  <a:pt x="110204" y="120000"/>
                  <a:pt x="100408" y="120000"/>
                </a:cubicBezTo>
                <a:cubicBezTo>
                  <a:pt x="17142" y="120000"/>
                  <a:pt x="17142" y="120000"/>
                  <a:pt x="17142" y="120000"/>
                </a:cubicBezTo>
                <a:cubicBezTo>
                  <a:pt x="7346" y="120000"/>
                  <a:pt x="0" y="110270"/>
                  <a:pt x="0" y="97297"/>
                </a:cubicBezTo>
                <a:lnTo>
                  <a:pt x="117551" y="97297"/>
                </a:lnTo>
                <a:close/>
                <a:moveTo>
                  <a:pt x="95510" y="64864"/>
                </a:moveTo>
                <a:cubicBezTo>
                  <a:pt x="90612" y="64864"/>
                  <a:pt x="90612" y="64864"/>
                  <a:pt x="90612" y="64864"/>
                </a:cubicBezTo>
                <a:cubicBezTo>
                  <a:pt x="90612" y="68108"/>
                  <a:pt x="90612" y="68108"/>
                  <a:pt x="90612" y="68108"/>
                </a:cubicBezTo>
                <a:cubicBezTo>
                  <a:pt x="90612" y="77837"/>
                  <a:pt x="85714" y="87567"/>
                  <a:pt x="75918" y="87567"/>
                </a:cubicBezTo>
                <a:cubicBezTo>
                  <a:pt x="31836" y="87567"/>
                  <a:pt x="31836" y="87567"/>
                  <a:pt x="31836" y="87567"/>
                </a:cubicBezTo>
                <a:cubicBezTo>
                  <a:pt x="22040" y="87567"/>
                  <a:pt x="17142" y="77837"/>
                  <a:pt x="17142" y="68108"/>
                </a:cubicBezTo>
                <a:cubicBezTo>
                  <a:pt x="17142" y="3243"/>
                  <a:pt x="17142" y="3243"/>
                  <a:pt x="17142" y="3243"/>
                </a:cubicBezTo>
                <a:cubicBezTo>
                  <a:pt x="17142" y="0"/>
                  <a:pt x="17142" y="0"/>
                  <a:pt x="19591" y="0"/>
                </a:cubicBezTo>
                <a:cubicBezTo>
                  <a:pt x="95510" y="0"/>
                  <a:pt x="95510" y="0"/>
                  <a:pt x="95510" y="0"/>
                </a:cubicBezTo>
                <a:cubicBezTo>
                  <a:pt x="110204" y="0"/>
                  <a:pt x="119999" y="12972"/>
                  <a:pt x="119999" y="32432"/>
                </a:cubicBezTo>
                <a:cubicBezTo>
                  <a:pt x="119999" y="48648"/>
                  <a:pt x="110204" y="64864"/>
                  <a:pt x="95510" y="64864"/>
                </a:cubicBezTo>
                <a:close/>
                <a:moveTo>
                  <a:pt x="95510" y="16216"/>
                </a:moveTo>
                <a:cubicBezTo>
                  <a:pt x="90612" y="16216"/>
                  <a:pt x="90612" y="16216"/>
                  <a:pt x="90612" y="16216"/>
                </a:cubicBezTo>
                <a:cubicBezTo>
                  <a:pt x="90612" y="48648"/>
                  <a:pt x="90612" y="48648"/>
                  <a:pt x="90612" y="48648"/>
                </a:cubicBezTo>
                <a:cubicBezTo>
                  <a:pt x="95510" y="48648"/>
                  <a:pt x="95510" y="48648"/>
                  <a:pt x="95510" y="48648"/>
                </a:cubicBezTo>
                <a:cubicBezTo>
                  <a:pt x="102857" y="48648"/>
                  <a:pt x="107755" y="42162"/>
                  <a:pt x="107755" y="32432"/>
                </a:cubicBezTo>
                <a:cubicBezTo>
                  <a:pt x="107755" y="22702"/>
                  <a:pt x="102857" y="16216"/>
                  <a:pt x="95510" y="162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7438979" y="3209738"/>
            <a:ext cx="327600" cy="21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64" y="32195"/>
                </a:moveTo>
                <a:cubicBezTo>
                  <a:pt x="60000" y="61463"/>
                  <a:pt x="60000" y="61463"/>
                  <a:pt x="60000" y="61463"/>
                </a:cubicBezTo>
                <a:cubicBezTo>
                  <a:pt x="60000" y="61463"/>
                  <a:pt x="60000" y="61463"/>
                  <a:pt x="60000" y="61463"/>
                </a:cubicBezTo>
                <a:cubicBezTo>
                  <a:pt x="60000" y="61463"/>
                  <a:pt x="60000" y="61463"/>
                  <a:pt x="60000" y="61463"/>
                </a:cubicBezTo>
                <a:cubicBezTo>
                  <a:pt x="25161" y="43902"/>
                  <a:pt x="25161" y="43902"/>
                  <a:pt x="25161" y="43902"/>
                </a:cubicBezTo>
                <a:cubicBezTo>
                  <a:pt x="23225" y="46829"/>
                  <a:pt x="21290" y="55609"/>
                  <a:pt x="21290" y="67317"/>
                </a:cubicBezTo>
                <a:cubicBezTo>
                  <a:pt x="23225" y="67317"/>
                  <a:pt x="23225" y="73170"/>
                  <a:pt x="23225" y="76097"/>
                </a:cubicBezTo>
                <a:cubicBezTo>
                  <a:pt x="23225" y="79024"/>
                  <a:pt x="23225" y="81951"/>
                  <a:pt x="21290" y="84878"/>
                </a:cubicBezTo>
                <a:cubicBezTo>
                  <a:pt x="23225" y="117073"/>
                  <a:pt x="23225" y="117073"/>
                  <a:pt x="23225" y="117073"/>
                </a:cubicBezTo>
                <a:cubicBezTo>
                  <a:pt x="23225" y="120000"/>
                  <a:pt x="23225" y="120000"/>
                  <a:pt x="23225" y="120000"/>
                </a:cubicBezTo>
                <a:cubicBezTo>
                  <a:pt x="23225" y="120000"/>
                  <a:pt x="23225" y="120000"/>
                  <a:pt x="21290" y="120000"/>
                </a:cubicBezTo>
                <a:cubicBezTo>
                  <a:pt x="11612" y="120000"/>
                  <a:pt x="11612" y="120000"/>
                  <a:pt x="11612" y="120000"/>
                </a:cubicBezTo>
                <a:cubicBezTo>
                  <a:pt x="11612" y="120000"/>
                  <a:pt x="11612" y="120000"/>
                  <a:pt x="11612" y="120000"/>
                </a:cubicBezTo>
                <a:cubicBezTo>
                  <a:pt x="9677" y="120000"/>
                  <a:pt x="9677" y="120000"/>
                  <a:pt x="9677" y="117073"/>
                </a:cubicBezTo>
                <a:cubicBezTo>
                  <a:pt x="13548" y="84878"/>
                  <a:pt x="13548" y="84878"/>
                  <a:pt x="13548" y="84878"/>
                </a:cubicBezTo>
                <a:cubicBezTo>
                  <a:pt x="11612" y="81951"/>
                  <a:pt x="9677" y="79024"/>
                  <a:pt x="9677" y="76097"/>
                </a:cubicBezTo>
                <a:cubicBezTo>
                  <a:pt x="9677" y="73170"/>
                  <a:pt x="11612" y="67317"/>
                  <a:pt x="13548" y="67317"/>
                </a:cubicBezTo>
                <a:cubicBezTo>
                  <a:pt x="13548" y="58536"/>
                  <a:pt x="15483" y="46829"/>
                  <a:pt x="19354" y="40975"/>
                </a:cubicBezTo>
                <a:cubicBezTo>
                  <a:pt x="1935" y="32195"/>
                  <a:pt x="1935" y="32195"/>
                  <a:pt x="1935" y="32195"/>
                </a:cubicBezTo>
                <a:cubicBezTo>
                  <a:pt x="0" y="32195"/>
                  <a:pt x="0" y="32195"/>
                  <a:pt x="0" y="29268"/>
                </a:cubicBezTo>
                <a:cubicBezTo>
                  <a:pt x="0" y="29268"/>
                  <a:pt x="0" y="29268"/>
                  <a:pt x="1935" y="29268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118064" y="29268"/>
                  <a:pt x="118064" y="29268"/>
                  <a:pt x="118064" y="29268"/>
                </a:cubicBezTo>
                <a:cubicBezTo>
                  <a:pt x="120000" y="29268"/>
                  <a:pt x="120000" y="29268"/>
                  <a:pt x="120000" y="29268"/>
                </a:cubicBezTo>
                <a:cubicBezTo>
                  <a:pt x="120000" y="32195"/>
                  <a:pt x="120000" y="32195"/>
                  <a:pt x="118064" y="32195"/>
                </a:cubicBezTo>
                <a:close/>
                <a:moveTo>
                  <a:pt x="92903" y="81951"/>
                </a:moveTo>
                <a:cubicBezTo>
                  <a:pt x="92903" y="90731"/>
                  <a:pt x="79354" y="99512"/>
                  <a:pt x="60000" y="99512"/>
                </a:cubicBezTo>
                <a:cubicBezTo>
                  <a:pt x="42580" y="99512"/>
                  <a:pt x="27096" y="90731"/>
                  <a:pt x="27096" y="81951"/>
                </a:cubicBezTo>
                <a:cubicBezTo>
                  <a:pt x="27096" y="55609"/>
                  <a:pt x="27096" y="55609"/>
                  <a:pt x="27096" y="55609"/>
                </a:cubicBezTo>
                <a:cubicBezTo>
                  <a:pt x="58064" y="70243"/>
                  <a:pt x="58064" y="70243"/>
                  <a:pt x="58064" y="70243"/>
                </a:cubicBezTo>
                <a:cubicBezTo>
                  <a:pt x="58064" y="70243"/>
                  <a:pt x="60000" y="70243"/>
                  <a:pt x="60000" y="70243"/>
                </a:cubicBezTo>
                <a:cubicBezTo>
                  <a:pt x="61935" y="70243"/>
                  <a:pt x="61935" y="70243"/>
                  <a:pt x="61935" y="70243"/>
                </a:cubicBezTo>
                <a:cubicBezTo>
                  <a:pt x="92903" y="55609"/>
                  <a:pt x="92903" y="55609"/>
                  <a:pt x="92903" y="55609"/>
                </a:cubicBezTo>
                <a:lnTo>
                  <a:pt x="92903" y="8195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7647303" y="3348725"/>
            <a:ext cx="1268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>
                <a:latin typeface="Lato"/>
                <a:ea typeface="Lato"/>
                <a:cs typeface="Lato"/>
                <a:sym typeface="Lato"/>
              </a:rPr>
              <a:t>=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363625" y="1798325"/>
            <a:ext cx="630600" cy="365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01.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02.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03.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04.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10.</a:t>
            </a:r>
          </a:p>
        </p:txBody>
      </p:sp>
      <p:sp>
        <p:nvSpPr>
          <p:cNvPr id="81" name="Shape 81"/>
          <p:cNvSpPr/>
          <p:nvPr/>
        </p:nvSpPr>
        <p:spPr>
          <a:xfrm>
            <a:off x="8919122" y="1874534"/>
            <a:ext cx="184500" cy="28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555" y="52682"/>
                </a:moveTo>
                <a:cubicBezTo>
                  <a:pt x="75555" y="114146"/>
                  <a:pt x="75555" y="114146"/>
                  <a:pt x="75555" y="114146"/>
                </a:cubicBezTo>
                <a:cubicBezTo>
                  <a:pt x="71111" y="117073"/>
                  <a:pt x="66666" y="120000"/>
                  <a:pt x="62222" y="120000"/>
                </a:cubicBezTo>
                <a:cubicBezTo>
                  <a:pt x="53333" y="120000"/>
                  <a:pt x="48888" y="117073"/>
                  <a:pt x="44444" y="114146"/>
                </a:cubicBezTo>
                <a:cubicBezTo>
                  <a:pt x="4444" y="52682"/>
                  <a:pt x="4444" y="52682"/>
                  <a:pt x="4444" y="52682"/>
                </a:cubicBezTo>
                <a:cubicBezTo>
                  <a:pt x="0" y="49756"/>
                  <a:pt x="0" y="43902"/>
                  <a:pt x="0" y="38048"/>
                </a:cubicBezTo>
                <a:cubicBezTo>
                  <a:pt x="0" y="17560"/>
                  <a:pt x="26666" y="0"/>
                  <a:pt x="62222" y="0"/>
                </a:cubicBezTo>
                <a:cubicBezTo>
                  <a:pt x="93333" y="0"/>
                  <a:pt x="120000" y="17560"/>
                  <a:pt x="120000" y="38048"/>
                </a:cubicBezTo>
                <a:cubicBezTo>
                  <a:pt x="120000" y="43902"/>
                  <a:pt x="120000" y="49756"/>
                  <a:pt x="115555" y="52682"/>
                </a:cubicBezTo>
                <a:close/>
                <a:moveTo>
                  <a:pt x="62222" y="20487"/>
                </a:moveTo>
                <a:cubicBezTo>
                  <a:pt x="44444" y="20487"/>
                  <a:pt x="31111" y="29268"/>
                  <a:pt x="31111" y="38048"/>
                </a:cubicBezTo>
                <a:cubicBezTo>
                  <a:pt x="31111" y="49756"/>
                  <a:pt x="44444" y="58536"/>
                  <a:pt x="62222" y="58536"/>
                </a:cubicBezTo>
                <a:cubicBezTo>
                  <a:pt x="75555" y="58536"/>
                  <a:pt x="88888" y="49756"/>
                  <a:pt x="88888" y="38048"/>
                </a:cubicBezTo>
                <a:cubicBezTo>
                  <a:pt x="88888" y="29268"/>
                  <a:pt x="75555" y="20487"/>
                  <a:pt x="62222" y="2048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8847579" y="4118438"/>
            <a:ext cx="327600" cy="21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64" y="32195"/>
                </a:moveTo>
                <a:cubicBezTo>
                  <a:pt x="60000" y="61463"/>
                  <a:pt x="60000" y="61463"/>
                  <a:pt x="60000" y="61463"/>
                </a:cubicBezTo>
                <a:cubicBezTo>
                  <a:pt x="60000" y="61463"/>
                  <a:pt x="60000" y="61463"/>
                  <a:pt x="60000" y="61463"/>
                </a:cubicBezTo>
                <a:cubicBezTo>
                  <a:pt x="60000" y="61463"/>
                  <a:pt x="60000" y="61463"/>
                  <a:pt x="60000" y="61463"/>
                </a:cubicBezTo>
                <a:cubicBezTo>
                  <a:pt x="25161" y="43902"/>
                  <a:pt x="25161" y="43902"/>
                  <a:pt x="25161" y="43902"/>
                </a:cubicBezTo>
                <a:cubicBezTo>
                  <a:pt x="23225" y="46829"/>
                  <a:pt x="21290" y="55609"/>
                  <a:pt x="21290" y="67317"/>
                </a:cubicBezTo>
                <a:cubicBezTo>
                  <a:pt x="23225" y="67317"/>
                  <a:pt x="23225" y="73170"/>
                  <a:pt x="23225" y="76097"/>
                </a:cubicBezTo>
                <a:cubicBezTo>
                  <a:pt x="23225" y="79024"/>
                  <a:pt x="23225" y="81951"/>
                  <a:pt x="21290" y="84878"/>
                </a:cubicBezTo>
                <a:cubicBezTo>
                  <a:pt x="23225" y="117073"/>
                  <a:pt x="23225" y="117073"/>
                  <a:pt x="23225" y="117073"/>
                </a:cubicBezTo>
                <a:cubicBezTo>
                  <a:pt x="23225" y="120000"/>
                  <a:pt x="23225" y="120000"/>
                  <a:pt x="23225" y="120000"/>
                </a:cubicBezTo>
                <a:cubicBezTo>
                  <a:pt x="23225" y="120000"/>
                  <a:pt x="23225" y="120000"/>
                  <a:pt x="21290" y="120000"/>
                </a:cubicBezTo>
                <a:cubicBezTo>
                  <a:pt x="11612" y="120000"/>
                  <a:pt x="11612" y="120000"/>
                  <a:pt x="11612" y="120000"/>
                </a:cubicBezTo>
                <a:cubicBezTo>
                  <a:pt x="11612" y="120000"/>
                  <a:pt x="11612" y="120000"/>
                  <a:pt x="11612" y="120000"/>
                </a:cubicBezTo>
                <a:cubicBezTo>
                  <a:pt x="9677" y="120000"/>
                  <a:pt x="9677" y="120000"/>
                  <a:pt x="9677" y="117073"/>
                </a:cubicBezTo>
                <a:cubicBezTo>
                  <a:pt x="13548" y="84878"/>
                  <a:pt x="13548" y="84878"/>
                  <a:pt x="13548" y="84878"/>
                </a:cubicBezTo>
                <a:cubicBezTo>
                  <a:pt x="11612" y="81951"/>
                  <a:pt x="9677" y="79024"/>
                  <a:pt x="9677" y="76097"/>
                </a:cubicBezTo>
                <a:cubicBezTo>
                  <a:pt x="9677" y="73170"/>
                  <a:pt x="11612" y="67317"/>
                  <a:pt x="13548" y="67317"/>
                </a:cubicBezTo>
                <a:cubicBezTo>
                  <a:pt x="13548" y="58536"/>
                  <a:pt x="15483" y="46829"/>
                  <a:pt x="19354" y="40975"/>
                </a:cubicBezTo>
                <a:cubicBezTo>
                  <a:pt x="1935" y="32195"/>
                  <a:pt x="1935" y="32195"/>
                  <a:pt x="1935" y="32195"/>
                </a:cubicBezTo>
                <a:cubicBezTo>
                  <a:pt x="0" y="32195"/>
                  <a:pt x="0" y="32195"/>
                  <a:pt x="0" y="29268"/>
                </a:cubicBezTo>
                <a:cubicBezTo>
                  <a:pt x="0" y="29268"/>
                  <a:pt x="0" y="29268"/>
                  <a:pt x="1935" y="29268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118064" y="29268"/>
                  <a:pt x="118064" y="29268"/>
                  <a:pt x="118064" y="29268"/>
                </a:cubicBezTo>
                <a:cubicBezTo>
                  <a:pt x="120000" y="29268"/>
                  <a:pt x="120000" y="29268"/>
                  <a:pt x="120000" y="29268"/>
                </a:cubicBezTo>
                <a:cubicBezTo>
                  <a:pt x="120000" y="32195"/>
                  <a:pt x="120000" y="32195"/>
                  <a:pt x="118064" y="32195"/>
                </a:cubicBezTo>
                <a:close/>
                <a:moveTo>
                  <a:pt x="92903" y="81951"/>
                </a:moveTo>
                <a:cubicBezTo>
                  <a:pt x="92903" y="90731"/>
                  <a:pt x="79354" y="99512"/>
                  <a:pt x="60000" y="99512"/>
                </a:cubicBezTo>
                <a:cubicBezTo>
                  <a:pt x="42580" y="99512"/>
                  <a:pt x="27096" y="90731"/>
                  <a:pt x="27096" y="81951"/>
                </a:cubicBezTo>
                <a:cubicBezTo>
                  <a:pt x="27096" y="55609"/>
                  <a:pt x="27096" y="55609"/>
                  <a:pt x="27096" y="55609"/>
                </a:cubicBezTo>
                <a:cubicBezTo>
                  <a:pt x="58064" y="70243"/>
                  <a:pt x="58064" y="70243"/>
                  <a:pt x="58064" y="70243"/>
                </a:cubicBezTo>
                <a:cubicBezTo>
                  <a:pt x="58064" y="70243"/>
                  <a:pt x="60000" y="70243"/>
                  <a:pt x="60000" y="70243"/>
                </a:cubicBezTo>
                <a:cubicBezTo>
                  <a:pt x="61935" y="70243"/>
                  <a:pt x="61935" y="70243"/>
                  <a:pt x="61935" y="70243"/>
                </a:cubicBezTo>
                <a:cubicBezTo>
                  <a:pt x="92903" y="55609"/>
                  <a:pt x="92903" y="55609"/>
                  <a:pt x="92903" y="55609"/>
                </a:cubicBezTo>
                <a:lnTo>
                  <a:pt x="92903" y="8195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8887174" y="3212825"/>
            <a:ext cx="248400" cy="21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63157"/>
                  <a:pt x="117333" y="63157"/>
                  <a:pt x="114666" y="63157"/>
                </a:cubicBezTo>
                <a:cubicBezTo>
                  <a:pt x="40000" y="75789"/>
                  <a:pt x="40000" y="75789"/>
                  <a:pt x="40000" y="75789"/>
                </a:cubicBezTo>
                <a:cubicBezTo>
                  <a:pt x="40000" y="75789"/>
                  <a:pt x="40000" y="78947"/>
                  <a:pt x="40000" y="82105"/>
                </a:cubicBezTo>
                <a:cubicBezTo>
                  <a:pt x="40000" y="82105"/>
                  <a:pt x="40000" y="85263"/>
                  <a:pt x="40000" y="85263"/>
                </a:cubicBezTo>
                <a:cubicBezTo>
                  <a:pt x="104000" y="85263"/>
                  <a:pt x="104000" y="85263"/>
                  <a:pt x="104000" y="85263"/>
                </a:cubicBezTo>
                <a:cubicBezTo>
                  <a:pt x="106666" y="85263"/>
                  <a:pt x="109333" y="88421"/>
                  <a:pt x="109333" y="91578"/>
                </a:cubicBezTo>
                <a:cubicBezTo>
                  <a:pt x="109333" y="94736"/>
                  <a:pt x="106666" y="97894"/>
                  <a:pt x="104000" y="97894"/>
                </a:cubicBezTo>
                <a:cubicBezTo>
                  <a:pt x="32000" y="97894"/>
                  <a:pt x="32000" y="97894"/>
                  <a:pt x="32000" y="97894"/>
                </a:cubicBezTo>
                <a:cubicBezTo>
                  <a:pt x="29333" y="97894"/>
                  <a:pt x="26666" y="94736"/>
                  <a:pt x="26666" y="91578"/>
                </a:cubicBezTo>
                <a:cubicBezTo>
                  <a:pt x="26666" y="88421"/>
                  <a:pt x="32000" y="82105"/>
                  <a:pt x="32000" y="78947"/>
                </a:cubicBezTo>
                <a:cubicBezTo>
                  <a:pt x="18666" y="9473"/>
                  <a:pt x="18666" y="9473"/>
                  <a:pt x="18666" y="9473"/>
                </a:cubicBezTo>
                <a:cubicBezTo>
                  <a:pt x="5333" y="9473"/>
                  <a:pt x="5333" y="9473"/>
                  <a:pt x="5333" y="9473"/>
                </a:cubicBezTo>
                <a:cubicBezTo>
                  <a:pt x="2666" y="9473"/>
                  <a:pt x="0" y="9473"/>
                  <a:pt x="0" y="6315"/>
                </a:cubicBezTo>
                <a:cubicBezTo>
                  <a:pt x="0" y="3157"/>
                  <a:pt x="2666" y="0"/>
                  <a:pt x="5333" y="0"/>
                </a:cubicBezTo>
                <a:cubicBezTo>
                  <a:pt x="24000" y="0"/>
                  <a:pt x="24000" y="0"/>
                  <a:pt x="24000" y="0"/>
                </a:cubicBezTo>
                <a:cubicBezTo>
                  <a:pt x="26666" y="0"/>
                  <a:pt x="26666" y="6315"/>
                  <a:pt x="29333" y="9473"/>
                </a:cubicBezTo>
                <a:cubicBezTo>
                  <a:pt x="114666" y="9473"/>
                  <a:pt x="114666" y="9473"/>
                  <a:pt x="114666" y="9473"/>
                </a:cubicBezTo>
                <a:cubicBezTo>
                  <a:pt x="117333" y="9473"/>
                  <a:pt x="120000" y="12631"/>
                  <a:pt x="120000" y="15789"/>
                </a:cubicBezTo>
                <a:lnTo>
                  <a:pt x="120000" y="60000"/>
                </a:lnTo>
                <a:close/>
                <a:moveTo>
                  <a:pt x="37333" y="120000"/>
                </a:moveTo>
                <a:cubicBezTo>
                  <a:pt x="32000" y="120000"/>
                  <a:pt x="26666" y="113684"/>
                  <a:pt x="26666" y="107368"/>
                </a:cubicBezTo>
                <a:cubicBezTo>
                  <a:pt x="26666" y="101052"/>
                  <a:pt x="32000" y="97894"/>
                  <a:pt x="37333" y="97894"/>
                </a:cubicBezTo>
                <a:cubicBezTo>
                  <a:pt x="42666" y="97894"/>
                  <a:pt x="45333" y="101052"/>
                  <a:pt x="45333" y="107368"/>
                </a:cubicBezTo>
                <a:cubicBezTo>
                  <a:pt x="45333" y="113684"/>
                  <a:pt x="42666" y="120000"/>
                  <a:pt x="37333" y="120000"/>
                </a:cubicBezTo>
                <a:close/>
                <a:moveTo>
                  <a:pt x="101333" y="120000"/>
                </a:moveTo>
                <a:cubicBezTo>
                  <a:pt x="96000" y="120000"/>
                  <a:pt x="90666" y="113684"/>
                  <a:pt x="90666" y="107368"/>
                </a:cubicBezTo>
                <a:cubicBezTo>
                  <a:pt x="90666" y="101052"/>
                  <a:pt x="96000" y="97894"/>
                  <a:pt x="101333" y="97894"/>
                </a:cubicBezTo>
                <a:cubicBezTo>
                  <a:pt x="106666" y="97894"/>
                  <a:pt x="109333" y="101052"/>
                  <a:pt x="109333" y="107368"/>
                </a:cubicBezTo>
                <a:cubicBezTo>
                  <a:pt x="109333" y="113684"/>
                  <a:pt x="106666" y="120000"/>
                  <a:pt x="101333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8873676" y="2346415"/>
            <a:ext cx="275400" cy="21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51" y="97297"/>
                </a:moveTo>
                <a:cubicBezTo>
                  <a:pt x="117551" y="110270"/>
                  <a:pt x="110204" y="120000"/>
                  <a:pt x="100408" y="120000"/>
                </a:cubicBezTo>
                <a:cubicBezTo>
                  <a:pt x="17142" y="120000"/>
                  <a:pt x="17142" y="120000"/>
                  <a:pt x="17142" y="120000"/>
                </a:cubicBezTo>
                <a:cubicBezTo>
                  <a:pt x="7346" y="120000"/>
                  <a:pt x="0" y="110270"/>
                  <a:pt x="0" y="97297"/>
                </a:cubicBezTo>
                <a:lnTo>
                  <a:pt x="117551" y="97297"/>
                </a:lnTo>
                <a:close/>
                <a:moveTo>
                  <a:pt x="95510" y="64864"/>
                </a:moveTo>
                <a:cubicBezTo>
                  <a:pt x="90612" y="64864"/>
                  <a:pt x="90612" y="64864"/>
                  <a:pt x="90612" y="64864"/>
                </a:cubicBezTo>
                <a:cubicBezTo>
                  <a:pt x="90612" y="68108"/>
                  <a:pt x="90612" y="68108"/>
                  <a:pt x="90612" y="68108"/>
                </a:cubicBezTo>
                <a:cubicBezTo>
                  <a:pt x="90612" y="77837"/>
                  <a:pt x="85714" y="87567"/>
                  <a:pt x="75918" y="87567"/>
                </a:cubicBezTo>
                <a:cubicBezTo>
                  <a:pt x="31836" y="87567"/>
                  <a:pt x="31836" y="87567"/>
                  <a:pt x="31836" y="87567"/>
                </a:cubicBezTo>
                <a:cubicBezTo>
                  <a:pt x="22040" y="87567"/>
                  <a:pt x="17142" y="77837"/>
                  <a:pt x="17142" y="68108"/>
                </a:cubicBezTo>
                <a:cubicBezTo>
                  <a:pt x="17142" y="3243"/>
                  <a:pt x="17142" y="3243"/>
                  <a:pt x="17142" y="3243"/>
                </a:cubicBezTo>
                <a:cubicBezTo>
                  <a:pt x="17142" y="0"/>
                  <a:pt x="17142" y="0"/>
                  <a:pt x="19591" y="0"/>
                </a:cubicBezTo>
                <a:cubicBezTo>
                  <a:pt x="95510" y="0"/>
                  <a:pt x="95510" y="0"/>
                  <a:pt x="95510" y="0"/>
                </a:cubicBezTo>
                <a:cubicBezTo>
                  <a:pt x="110204" y="0"/>
                  <a:pt x="119999" y="12972"/>
                  <a:pt x="119999" y="32432"/>
                </a:cubicBezTo>
                <a:cubicBezTo>
                  <a:pt x="119999" y="48648"/>
                  <a:pt x="110204" y="64864"/>
                  <a:pt x="95510" y="64864"/>
                </a:cubicBezTo>
                <a:close/>
                <a:moveTo>
                  <a:pt x="95510" y="16216"/>
                </a:moveTo>
                <a:cubicBezTo>
                  <a:pt x="90612" y="16216"/>
                  <a:pt x="90612" y="16216"/>
                  <a:pt x="90612" y="16216"/>
                </a:cubicBezTo>
                <a:cubicBezTo>
                  <a:pt x="90612" y="48648"/>
                  <a:pt x="90612" y="48648"/>
                  <a:pt x="90612" y="48648"/>
                </a:cubicBezTo>
                <a:cubicBezTo>
                  <a:pt x="95510" y="48648"/>
                  <a:pt x="95510" y="48648"/>
                  <a:pt x="95510" y="48648"/>
                </a:cubicBezTo>
                <a:cubicBezTo>
                  <a:pt x="102857" y="48648"/>
                  <a:pt x="107755" y="42162"/>
                  <a:pt x="107755" y="32432"/>
                </a:cubicBezTo>
                <a:cubicBezTo>
                  <a:pt x="107755" y="22702"/>
                  <a:pt x="102857" y="16216"/>
                  <a:pt x="95510" y="162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919125" y="2768225"/>
            <a:ext cx="184500" cy="23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684" y="47500"/>
                </a:moveTo>
                <a:cubicBezTo>
                  <a:pt x="53684" y="52500"/>
                  <a:pt x="50526" y="57500"/>
                  <a:pt x="44210" y="60000"/>
                </a:cubicBezTo>
                <a:cubicBezTo>
                  <a:pt x="44210" y="110000"/>
                  <a:pt x="44210" y="110000"/>
                  <a:pt x="44210" y="110000"/>
                </a:cubicBezTo>
                <a:cubicBezTo>
                  <a:pt x="44210" y="115000"/>
                  <a:pt x="37894" y="120000"/>
                  <a:pt x="31578" y="120000"/>
                </a:cubicBezTo>
                <a:cubicBezTo>
                  <a:pt x="22105" y="120000"/>
                  <a:pt x="22105" y="120000"/>
                  <a:pt x="22105" y="120000"/>
                </a:cubicBezTo>
                <a:cubicBezTo>
                  <a:pt x="15789" y="120000"/>
                  <a:pt x="12631" y="115000"/>
                  <a:pt x="12631" y="110000"/>
                </a:cubicBezTo>
                <a:cubicBezTo>
                  <a:pt x="12631" y="60000"/>
                  <a:pt x="12631" y="60000"/>
                  <a:pt x="12631" y="60000"/>
                </a:cubicBezTo>
                <a:cubicBezTo>
                  <a:pt x="6315" y="57500"/>
                  <a:pt x="0" y="52500"/>
                  <a:pt x="0" y="47500"/>
                </a:cubicBezTo>
                <a:cubicBezTo>
                  <a:pt x="0" y="5000"/>
                  <a:pt x="0" y="5000"/>
                  <a:pt x="0" y="5000"/>
                </a:cubicBezTo>
                <a:cubicBezTo>
                  <a:pt x="0" y="2500"/>
                  <a:pt x="3157" y="0"/>
                  <a:pt x="6315" y="0"/>
                </a:cubicBezTo>
                <a:cubicBezTo>
                  <a:pt x="9473" y="0"/>
                  <a:pt x="12631" y="2500"/>
                  <a:pt x="12631" y="5000"/>
                </a:cubicBezTo>
                <a:cubicBezTo>
                  <a:pt x="12631" y="32500"/>
                  <a:pt x="12631" y="32500"/>
                  <a:pt x="12631" y="32500"/>
                </a:cubicBezTo>
                <a:cubicBezTo>
                  <a:pt x="12631" y="35000"/>
                  <a:pt x="12631" y="35000"/>
                  <a:pt x="15789" y="35000"/>
                </a:cubicBezTo>
                <a:cubicBezTo>
                  <a:pt x="18947" y="35000"/>
                  <a:pt x="22105" y="35000"/>
                  <a:pt x="22105" y="32500"/>
                </a:cubicBezTo>
                <a:cubicBezTo>
                  <a:pt x="22105" y="5000"/>
                  <a:pt x="22105" y="5000"/>
                  <a:pt x="22105" y="5000"/>
                </a:cubicBezTo>
                <a:cubicBezTo>
                  <a:pt x="22105" y="2500"/>
                  <a:pt x="25263" y="0"/>
                  <a:pt x="28421" y="0"/>
                </a:cubicBezTo>
                <a:cubicBezTo>
                  <a:pt x="31578" y="0"/>
                  <a:pt x="31578" y="2500"/>
                  <a:pt x="31578" y="5000"/>
                </a:cubicBezTo>
                <a:cubicBezTo>
                  <a:pt x="31578" y="32500"/>
                  <a:pt x="31578" y="32500"/>
                  <a:pt x="31578" y="32500"/>
                </a:cubicBezTo>
                <a:cubicBezTo>
                  <a:pt x="31578" y="35000"/>
                  <a:pt x="34736" y="35000"/>
                  <a:pt x="37894" y="35000"/>
                </a:cubicBezTo>
                <a:cubicBezTo>
                  <a:pt x="41052" y="35000"/>
                  <a:pt x="44210" y="35000"/>
                  <a:pt x="44210" y="32500"/>
                </a:cubicBezTo>
                <a:cubicBezTo>
                  <a:pt x="44210" y="5000"/>
                  <a:pt x="44210" y="5000"/>
                  <a:pt x="44210" y="5000"/>
                </a:cubicBezTo>
                <a:cubicBezTo>
                  <a:pt x="44210" y="2500"/>
                  <a:pt x="47368" y="0"/>
                  <a:pt x="50526" y="0"/>
                </a:cubicBezTo>
                <a:cubicBezTo>
                  <a:pt x="53684" y="0"/>
                  <a:pt x="53684" y="2500"/>
                  <a:pt x="53684" y="5000"/>
                </a:cubicBezTo>
                <a:lnTo>
                  <a:pt x="53684" y="47500"/>
                </a:lnTo>
                <a:close/>
                <a:moveTo>
                  <a:pt x="120000" y="110000"/>
                </a:moveTo>
                <a:cubicBezTo>
                  <a:pt x="120000" y="115000"/>
                  <a:pt x="113684" y="120000"/>
                  <a:pt x="107368" y="120000"/>
                </a:cubicBezTo>
                <a:cubicBezTo>
                  <a:pt x="97894" y="120000"/>
                  <a:pt x="97894" y="120000"/>
                  <a:pt x="97894" y="120000"/>
                </a:cubicBezTo>
                <a:cubicBezTo>
                  <a:pt x="91578" y="120000"/>
                  <a:pt x="88421" y="115000"/>
                  <a:pt x="88421" y="110000"/>
                </a:cubicBezTo>
                <a:cubicBezTo>
                  <a:pt x="88421" y="77500"/>
                  <a:pt x="88421" y="77500"/>
                  <a:pt x="88421" y="77500"/>
                </a:cubicBezTo>
                <a:cubicBezTo>
                  <a:pt x="69473" y="77500"/>
                  <a:pt x="69473" y="77500"/>
                  <a:pt x="69473" y="77500"/>
                </a:cubicBezTo>
                <a:cubicBezTo>
                  <a:pt x="66315" y="77500"/>
                  <a:pt x="66315" y="75000"/>
                  <a:pt x="66315" y="75000"/>
                </a:cubicBezTo>
                <a:cubicBezTo>
                  <a:pt x="66315" y="20000"/>
                  <a:pt x="66315" y="20000"/>
                  <a:pt x="66315" y="20000"/>
                </a:cubicBezTo>
                <a:cubicBezTo>
                  <a:pt x="66315" y="10000"/>
                  <a:pt x="78947" y="0"/>
                  <a:pt x="91578" y="0"/>
                </a:cubicBezTo>
                <a:cubicBezTo>
                  <a:pt x="113684" y="0"/>
                  <a:pt x="113684" y="0"/>
                  <a:pt x="113684" y="0"/>
                </a:cubicBezTo>
                <a:cubicBezTo>
                  <a:pt x="116842" y="0"/>
                  <a:pt x="120000" y="2500"/>
                  <a:pt x="120000" y="5000"/>
                </a:cubicBezTo>
                <a:lnTo>
                  <a:pt x="120000" y="110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8873676" y="4933190"/>
            <a:ext cx="275400" cy="21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51" y="97297"/>
                </a:moveTo>
                <a:cubicBezTo>
                  <a:pt x="117551" y="110270"/>
                  <a:pt x="110204" y="120000"/>
                  <a:pt x="100408" y="120000"/>
                </a:cubicBezTo>
                <a:cubicBezTo>
                  <a:pt x="17142" y="120000"/>
                  <a:pt x="17142" y="120000"/>
                  <a:pt x="17142" y="120000"/>
                </a:cubicBezTo>
                <a:cubicBezTo>
                  <a:pt x="7346" y="120000"/>
                  <a:pt x="0" y="110270"/>
                  <a:pt x="0" y="97297"/>
                </a:cubicBezTo>
                <a:lnTo>
                  <a:pt x="117551" y="97297"/>
                </a:lnTo>
                <a:close/>
                <a:moveTo>
                  <a:pt x="95510" y="64864"/>
                </a:moveTo>
                <a:cubicBezTo>
                  <a:pt x="90612" y="64864"/>
                  <a:pt x="90612" y="64864"/>
                  <a:pt x="90612" y="64864"/>
                </a:cubicBezTo>
                <a:cubicBezTo>
                  <a:pt x="90612" y="68108"/>
                  <a:pt x="90612" y="68108"/>
                  <a:pt x="90612" y="68108"/>
                </a:cubicBezTo>
                <a:cubicBezTo>
                  <a:pt x="90612" y="77837"/>
                  <a:pt x="85714" y="87567"/>
                  <a:pt x="75918" y="87567"/>
                </a:cubicBezTo>
                <a:cubicBezTo>
                  <a:pt x="31836" y="87567"/>
                  <a:pt x="31836" y="87567"/>
                  <a:pt x="31836" y="87567"/>
                </a:cubicBezTo>
                <a:cubicBezTo>
                  <a:pt x="22040" y="87567"/>
                  <a:pt x="17142" y="77837"/>
                  <a:pt x="17142" y="68108"/>
                </a:cubicBezTo>
                <a:cubicBezTo>
                  <a:pt x="17142" y="3243"/>
                  <a:pt x="17142" y="3243"/>
                  <a:pt x="17142" y="3243"/>
                </a:cubicBezTo>
                <a:cubicBezTo>
                  <a:pt x="17142" y="0"/>
                  <a:pt x="17142" y="0"/>
                  <a:pt x="19591" y="0"/>
                </a:cubicBezTo>
                <a:cubicBezTo>
                  <a:pt x="95510" y="0"/>
                  <a:pt x="95510" y="0"/>
                  <a:pt x="95510" y="0"/>
                </a:cubicBezTo>
                <a:cubicBezTo>
                  <a:pt x="110204" y="0"/>
                  <a:pt x="119999" y="12972"/>
                  <a:pt x="119999" y="32432"/>
                </a:cubicBezTo>
                <a:cubicBezTo>
                  <a:pt x="119999" y="48648"/>
                  <a:pt x="110204" y="64864"/>
                  <a:pt x="95510" y="64864"/>
                </a:cubicBezTo>
                <a:close/>
                <a:moveTo>
                  <a:pt x="95510" y="16216"/>
                </a:moveTo>
                <a:cubicBezTo>
                  <a:pt x="90612" y="16216"/>
                  <a:pt x="90612" y="16216"/>
                  <a:pt x="90612" y="16216"/>
                </a:cubicBezTo>
                <a:cubicBezTo>
                  <a:pt x="90612" y="48648"/>
                  <a:pt x="90612" y="48648"/>
                  <a:pt x="90612" y="48648"/>
                </a:cubicBezTo>
                <a:cubicBezTo>
                  <a:pt x="95510" y="48648"/>
                  <a:pt x="95510" y="48648"/>
                  <a:pt x="95510" y="48648"/>
                </a:cubicBezTo>
                <a:cubicBezTo>
                  <a:pt x="102857" y="48648"/>
                  <a:pt x="107755" y="42162"/>
                  <a:pt x="107755" y="32432"/>
                </a:cubicBezTo>
                <a:cubicBezTo>
                  <a:pt x="107755" y="22702"/>
                  <a:pt x="102857" y="16216"/>
                  <a:pt x="95510" y="162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 smtClean="0"/>
              <a:t>POI Recommender</a:t>
            </a:r>
            <a:r>
              <a:rPr lang="en-US" dirty="0" smtClean="0">
                <a:solidFill>
                  <a:schemeClr val="accent1"/>
                </a:solidFill>
              </a:rPr>
              <a:t> Methods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mtClean="0"/>
              <a:t>State-of-the-art POI recommenders perform expensive computations</a:t>
            </a:r>
            <a:endParaRPr lang="en-US" dirty="0"/>
          </a:p>
        </p:txBody>
      </p:sp>
      <p:sp>
        <p:nvSpPr>
          <p:cNvPr id="93" name="Shape 93"/>
          <p:cNvSpPr txBox="1"/>
          <p:nvPr/>
        </p:nvSpPr>
        <p:spPr>
          <a:xfrm>
            <a:off x="269850" y="1715550"/>
            <a:ext cx="11652300" cy="418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k-Nearest Neighbors</a:t>
            </a:r>
          </a:p>
          <a:p>
            <a:pPr lvl="0" indent="457200">
              <a:lnSpc>
                <a:spcPct val="90000"/>
              </a:lnSpc>
              <a:buClr>
                <a:schemeClr val="dk2"/>
              </a:buClr>
              <a:buSzPct val="25000"/>
            </a:pP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User-based 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Collaborative Filtering (UserKNN) </a:t>
            </a:r>
            <a:r>
              <a:rPr lang="en-US" sz="18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[Ricci </a:t>
            </a:r>
            <a:r>
              <a:rPr lang="en-US" sz="1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et al. 2010</a:t>
            </a:r>
            <a:r>
              <a:rPr lang="en-US" sz="18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]</a:t>
            </a:r>
            <a:endParaRPr lang="en-US" sz="2400" dirty="0" smtClean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 indent="457200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Item-based Collaborative Filtering (ItemKNN) </a:t>
            </a:r>
            <a:r>
              <a:rPr lang="en-US" sz="18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[</a:t>
            </a:r>
            <a:r>
              <a:rPr lang="en-US" sz="18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Sarwar</a:t>
            </a:r>
            <a:r>
              <a:rPr lang="en-US" sz="18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 et al. 2011</a:t>
            </a:r>
            <a:r>
              <a:rPr lang="en-US" sz="18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Matrix Factorization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sz="2400" dirty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Bayesian Personalized Ranking from Implicit Feedback (BPRMF)</a:t>
            </a:r>
            <a:r>
              <a:rPr lang="en-US" sz="1800" dirty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[</a:t>
            </a:r>
            <a:r>
              <a:rPr lang="en-US" sz="1800" dirty="0" err="1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Rendle</a:t>
            </a:r>
            <a:r>
              <a:rPr lang="en-US" sz="1800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</a:t>
            </a:r>
            <a:r>
              <a:rPr lang="en-US" sz="1800" dirty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et al. 2009]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State-of-the-Art POI Recommendation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Rank-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GeoFM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 [</a:t>
            </a:r>
            <a:r>
              <a:rPr lang="en-US" sz="18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Li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Calibri" charset="0"/>
                <a:ea typeface="Calibri" charset="0"/>
                <a:cs typeface="Calibri" charset="0"/>
                <a:sym typeface="Lato"/>
              </a:rPr>
              <a:t>et al. 2015]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Rank-GeoFM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State-of-the-art POI recommenders perform expensive computations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4375" y="2457750"/>
            <a:ext cx="11003250" cy="19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RankGeoFM</a:t>
            </a:r>
            <a:r>
              <a:rPr lang="en-US" sz="3600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</a:t>
            </a:r>
            <a:r>
              <a:rPr lang="en-US" sz="3600" dirty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is a ranking-based MF model that learns </a:t>
            </a:r>
            <a:r>
              <a:rPr lang="en-US" sz="3600" b="1" dirty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users’ preference</a:t>
            </a:r>
            <a:r>
              <a:rPr lang="en-US" sz="3600" dirty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rankings for POIs and includes the </a:t>
            </a:r>
            <a:r>
              <a:rPr lang="en-US" sz="3600" b="1" dirty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geographical influence</a:t>
            </a:r>
            <a:r>
              <a:rPr lang="en-US" sz="3600" dirty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of neighboring POIs.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263450" y="1979175"/>
            <a:ext cx="6226500" cy="1941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5" name="Shape 125"/>
          <p:cNvCxnSpPr>
            <a:stCxn id="126" idx="0"/>
            <a:endCxn id="127" idx="2"/>
          </p:cNvCxnSpPr>
          <p:nvPr/>
        </p:nvCxnSpPr>
        <p:spPr>
          <a:xfrm rot="10800000">
            <a:off x="8041650" y="3848400"/>
            <a:ext cx="0" cy="5223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27" name="Shape 127"/>
          <p:cNvSpPr/>
          <p:nvPr/>
        </p:nvSpPr>
        <p:spPr>
          <a:xfrm>
            <a:off x="7351350" y="3170775"/>
            <a:ext cx="1380600" cy="677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187950" y="1979175"/>
            <a:ext cx="2492400" cy="1246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10358" y="276496"/>
            <a:ext cx="10058400" cy="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Rank-GeoFM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110358" y="785947"/>
            <a:ext cx="10058400" cy="25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State-of-the-art POI recommenders perform expensive computations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687400" y="1337775"/>
            <a:ext cx="3493500" cy="6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i="1" dirty="0">
                <a:solidFill>
                  <a:srgbClr val="3D85C6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user preference score</a:t>
            </a:r>
          </a:p>
        </p:txBody>
      </p:sp>
      <p:sp>
        <p:nvSpPr>
          <p:cNvPr id="132" name="Shape 132"/>
          <p:cNvSpPr/>
          <p:nvPr/>
        </p:nvSpPr>
        <p:spPr>
          <a:xfrm>
            <a:off x="8731975" y="2379225"/>
            <a:ext cx="1227600" cy="6777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3" name="Shape 133"/>
          <p:cNvCxnSpPr>
            <a:stCxn id="134" idx="0"/>
            <a:endCxn id="132" idx="2"/>
          </p:cNvCxnSpPr>
          <p:nvPr/>
        </p:nvCxnSpPr>
        <p:spPr>
          <a:xfrm rot="10800000">
            <a:off x="9345775" y="3056925"/>
            <a:ext cx="0" cy="24420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35" name="Shape 135"/>
          <p:cNvSpPr txBox="1"/>
          <p:nvPr/>
        </p:nvSpPr>
        <p:spPr>
          <a:xfrm>
            <a:off x="6025600" y="1337775"/>
            <a:ext cx="4702200" cy="6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i="1">
                <a:solidFill>
                  <a:srgbClr val="6AA84F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geographical influence score</a:t>
            </a:r>
          </a:p>
        </p:txBody>
      </p:sp>
      <p:sp>
        <p:nvSpPr>
          <p:cNvPr id="136" name="Shape 136"/>
          <p:cNvSpPr/>
          <p:nvPr/>
        </p:nvSpPr>
        <p:spPr>
          <a:xfrm>
            <a:off x="5263450" y="1989550"/>
            <a:ext cx="1151400" cy="117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99" y="2065324"/>
            <a:ext cx="10734400" cy="174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6050700" y="4370700"/>
            <a:ext cx="3981900" cy="6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i="1">
                <a:solidFill>
                  <a:srgbClr val="990000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neighboring POIs of ℓ</a:t>
            </a:r>
          </a:p>
        </p:txBody>
      </p:sp>
      <p:cxnSp>
        <p:nvCxnSpPr>
          <p:cNvPr id="138" name="Shape 138"/>
          <p:cNvCxnSpPr>
            <a:stCxn id="139" idx="0"/>
          </p:cNvCxnSpPr>
          <p:nvPr/>
        </p:nvCxnSpPr>
        <p:spPr>
          <a:xfrm rot="10800000" flipH="1">
            <a:off x="3715700" y="3126000"/>
            <a:ext cx="1632000" cy="12447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34" name="Shape 134"/>
          <p:cNvSpPr txBox="1"/>
          <p:nvPr/>
        </p:nvSpPr>
        <p:spPr>
          <a:xfrm>
            <a:off x="7121725" y="5498925"/>
            <a:ext cx="4448100" cy="11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i="1">
                <a:solidFill>
                  <a:srgbClr val="BF9000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distance-based weight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000" i="1">
                <a:solidFill>
                  <a:srgbClr val="BF9000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assigned to POI ℓ</a:t>
            </a:r>
            <a:r>
              <a:rPr lang="en-US" sz="1200" i="1">
                <a:solidFill>
                  <a:srgbClr val="BF9000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 </a:t>
            </a:r>
            <a:r>
              <a:rPr lang="en-US" sz="3000" i="1">
                <a:solidFill>
                  <a:srgbClr val="BF9000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*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687400" y="4370700"/>
            <a:ext cx="4056600" cy="16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i="1">
                <a:solidFill>
                  <a:srgbClr val="3C78D8"/>
                </a:solidFill>
                <a:latin typeface="Calibri" charset="0"/>
                <a:ea typeface="Calibri" charset="0"/>
                <a:cs typeface="Calibri" charset="0"/>
                <a:sym typeface="Lato"/>
              </a:rPr>
              <a:t>latent factor to model the interaction between users and POIs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1156</Words>
  <Application>Microsoft Macintosh PowerPoint</Application>
  <PresentationFormat>Widescreen</PresentationFormat>
  <Paragraphs>338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Cambria Math</vt:lpstr>
      <vt:lpstr>Lato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Jordan Silva</cp:lastModifiedBy>
  <cp:revision>136</cp:revision>
  <dcterms:modified xsi:type="dcterms:W3CDTF">2017-08-30T22:48:08Z</dcterms:modified>
</cp:coreProperties>
</file>