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04" r:id="rId3"/>
    <p:sldId id="305" r:id="rId4"/>
    <p:sldId id="307" r:id="rId5"/>
    <p:sldId id="308" r:id="rId6"/>
    <p:sldId id="309" r:id="rId7"/>
    <p:sldId id="311" r:id="rId8"/>
    <p:sldId id="312" r:id="rId9"/>
    <p:sldId id="313" r:id="rId10"/>
    <p:sldId id="266" r:id="rId11"/>
    <p:sldId id="314" r:id="rId12"/>
    <p:sldId id="268" r:id="rId13"/>
    <p:sldId id="315" r:id="rId14"/>
    <p:sldId id="267" r:id="rId15"/>
    <p:sldId id="298" r:id="rId16"/>
    <p:sldId id="299" r:id="rId17"/>
    <p:sldId id="300" r:id="rId18"/>
    <p:sldId id="301" r:id="rId19"/>
    <p:sldId id="302" r:id="rId20"/>
    <p:sldId id="303" r:id="rId21"/>
    <p:sldId id="289" r:id="rId22"/>
    <p:sldId id="290" r:id="rId23"/>
    <p:sldId id="291" r:id="rId24"/>
    <p:sldId id="292" r:id="rId25"/>
    <p:sldId id="293" r:id="rId26"/>
    <p:sldId id="294" r:id="rId27"/>
    <p:sldId id="296" r:id="rId28"/>
    <p:sldId id="297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4660"/>
  </p:normalViewPr>
  <p:slideViewPr>
    <p:cSldViewPr snapToObjects="1">
      <p:cViewPr varScale="1">
        <p:scale>
          <a:sx n="116" d="100"/>
          <a:sy n="116" d="100"/>
        </p:scale>
        <p:origin x="10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47A65-92B2-4B60-AF3D-D3DAD1300DC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CDF5-29C1-423E-9478-EE6275DB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5F2C9-0569-4A14-979D-E9F185C475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5F2C9-0569-4A14-979D-E9F185C475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268413" cy="274638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F73D2-8F1D-FC49-9E0D-A27D063E4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D3F5-43E1-C44B-9761-CB8DEAE52552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1B5B-3641-7A45-BB18-0C5B4A28F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534400" cy="1470025"/>
          </a:xfrm>
        </p:spPr>
        <p:txBody>
          <a:bodyPr/>
          <a:lstStyle/>
          <a:p>
            <a:pPr algn="l"/>
            <a:r>
              <a:rPr lang="en-US" b="1" dirty="0"/>
              <a:t>Basis Expansions and Generalized Additive Models (1)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2200" y="3124200"/>
            <a:ext cx="5105400" cy="19050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Regression and shrinkage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Basis expansion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Piecewise polynomials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Goals in model building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68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reality, there’s not enough data. How do people deal with the issue?</a:t>
            </a:r>
          </a:p>
          <a:p>
            <a:endParaRPr lang="en-US" sz="3200" dirty="0"/>
          </a:p>
          <a:p>
            <a:r>
              <a:rPr lang="en-US" sz="3200" dirty="0"/>
              <a:t>Eliminate validation set.</a:t>
            </a:r>
          </a:p>
          <a:p>
            <a:r>
              <a:rPr lang="en-US" sz="3200" dirty="0"/>
              <a:t>Draw validation set from training set.</a:t>
            </a:r>
          </a:p>
          <a:p>
            <a:r>
              <a:rPr lang="en-US" sz="3200" dirty="0"/>
              <a:t>Try to achieve generalization error and model selection. (AIC, BIC, cross-validation ……)</a:t>
            </a:r>
          </a:p>
          <a:p>
            <a:endParaRPr lang="en-US" sz="3200" dirty="0"/>
          </a:p>
          <a:p>
            <a:r>
              <a:rPr lang="en-US" sz="3200" dirty="0"/>
              <a:t>Sometimes, even omit the test set and final estimation of prediction error; publish the result and leave testing to later studies.</a:t>
            </a:r>
          </a:p>
        </p:txBody>
      </p:sp>
    </p:spTree>
    <p:extLst>
      <p:ext uri="{BB962C8B-B14F-4D97-AF65-F5344CB8AC3E}">
        <p14:creationId xmlns:p14="http://schemas.microsoft.com/office/powerpoint/2010/main" val="183034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Bias-variance trade-off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the continuous outcome case, assume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895600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expected prediction error in regression is: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1576"/>
            <a:ext cx="1971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080201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465963"/>
            <a:ext cx="152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57275" y="3810000"/>
          <a:ext cx="6562725" cy="251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6" imgW="3111500" imgH="1333500" progId="Equation.3">
                  <p:embed/>
                </p:oleObj>
              </mc:Choice>
              <mc:Fallback>
                <p:oleObj name="Equation" r:id="rId6" imgW="3111500" imgH="13335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810000"/>
                        <a:ext cx="6562725" cy="2519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08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749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Bias-variance trade-off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30524"/>
            <a:ext cx="7211569" cy="60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34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95375"/>
            <a:ext cx="8484862" cy="5686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49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Bias-variance trade-off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1" y="69322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Kernel smoother. Green curve-truth. Red curves – estimates based on random samples.</a:t>
            </a:r>
          </a:p>
        </p:txBody>
      </p:sp>
    </p:spTree>
    <p:extLst>
      <p:ext uri="{BB962C8B-B14F-4D97-AF65-F5344CB8AC3E}">
        <p14:creationId xmlns:p14="http://schemas.microsoft.com/office/powerpoint/2010/main" val="114215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-1"/>
            <a:ext cx="3429000" cy="16013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Bias-variance trade-off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889576"/>
            <a:ext cx="84582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K-nearest neighbor classifier:</a:t>
            </a:r>
          </a:p>
          <a:p>
            <a:r>
              <a:rPr lang="en-US" sz="3200" dirty="0"/>
              <a:t>The higher the </a:t>
            </a:r>
            <a:r>
              <a:rPr lang="en-US" sz="3200" dirty="0" err="1"/>
              <a:t>k</a:t>
            </a:r>
            <a:r>
              <a:rPr lang="en-US" sz="3200" dirty="0"/>
              <a:t>, the lower the model complexity (estimation becomes more global, space partitioned into larger patches)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Increase </a:t>
            </a:r>
            <a:r>
              <a:rPr lang="en-US" sz="3200" dirty="0" err="1"/>
              <a:t>k</a:t>
            </a:r>
            <a:r>
              <a:rPr lang="en-US" sz="3200" dirty="0"/>
              <a:t>, the variance term decreases, and the bias term increases. (Here </a:t>
            </a:r>
            <a:r>
              <a:rPr lang="en-US" sz="3200" dirty="0" err="1"/>
              <a:t>x’s</a:t>
            </a:r>
            <a:r>
              <a:rPr lang="en-US" sz="3200" dirty="0"/>
              <a:t> are assumed to be fixed; randomness only in </a:t>
            </a:r>
            <a:r>
              <a:rPr lang="en-US" sz="3200" dirty="0" err="1"/>
              <a:t>y</a:t>
            </a:r>
            <a:r>
              <a:rPr lang="en-US" sz="3200" dirty="0"/>
              <a:t>)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90309"/>
            <a:ext cx="7445816" cy="183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48600" y="2438400"/>
            <a:ext cx="8591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Bias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00800" y="29718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7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5590"/>
            <a:ext cx="830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/>
                <a:cs typeface="Times New Roman"/>
              </a:rPr>
              <a:t>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14400"/>
            <a:ext cx="3745785" cy="2073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6934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Simple linear regression: 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i="1" dirty="0">
                <a:latin typeface="Times New Roman"/>
                <a:cs typeface="Times New Roman"/>
              </a:rPr>
              <a:t>	</a:t>
            </a:r>
            <a:r>
              <a:rPr lang="es-ES_tradnl" sz="2400" i="1" dirty="0">
                <a:latin typeface="Times New Roman"/>
                <a:cs typeface="Times New Roman"/>
              </a:rPr>
              <a:t>E(y) = α+βx</a:t>
            </a:r>
          </a:p>
          <a:p>
            <a:r>
              <a:rPr lang="es-ES_tradnl" sz="2400" i="1" dirty="0">
                <a:latin typeface="Times New Roman"/>
                <a:cs typeface="Times New Roman"/>
              </a:rPr>
              <a:t>			α: </a:t>
            </a:r>
            <a:r>
              <a:rPr lang="es-ES_tradnl" sz="2400" i="1" dirty="0" err="1">
                <a:latin typeface="Times New Roman"/>
                <a:cs typeface="Times New Roman"/>
              </a:rPr>
              <a:t>intercept</a:t>
            </a:r>
            <a:r>
              <a:rPr lang="es-ES_tradnl" sz="2400" i="1" dirty="0">
                <a:latin typeface="Times New Roman"/>
                <a:cs typeface="Times New Roman"/>
              </a:rPr>
              <a:t>, β: </a:t>
            </a:r>
            <a:r>
              <a:rPr lang="es-ES_tradnl" sz="2400" i="1" dirty="0" err="1">
                <a:latin typeface="Times New Roman"/>
                <a:cs typeface="Times New Roman"/>
              </a:rPr>
              <a:t>slope</a:t>
            </a:r>
            <a:endParaRPr lang="es-ES_tradnl" sz="2400" i="1" dirty="0">
              <a:latin typeface="Times New Roman"/>
              <a:cs typeface="Times New Roman"/>
            </a:endParaRPr>
          </a:p>
          <a:p>
            <a:endParaRPr lang="es-ES_tradnl" sz="2400" i="1" dirty="0">
              <a:latin typeface="Times New Roman"/>
              <a:cs typeface="Times New Roman"/>
            </a:endParaRPr>
          </a:p>
          <a:p>
            <a:r>
              <a:rPr lang="es-ES_tradnl" sz="2400" dirty="0" err="1">
                <a:latin typeface="Times New Roman"/>
                <a:cs typeface="Times New Roman"/>
              </a:rPr>
              <a:t>The</a:t>
            </a:r>
            <a:r>
              <a:rPr lang="es-ES_tradnl" sz="2400" dirty="0">
                <a:latin typeface="Times New Roman"/>
                <a:cs typeface="Times New Roman"/>
              </a:rPr>
              <a:t> </a:t>
            </a:r>
            <a:r>
              <a:rPr lang="es-ES_tradnl" sz="2400" dirty="0" err="1">
                <a:latin typeface="Times New Roman"/>
                <a:cs typeface="Times New Roman"/>
              </a:rPr>
              <a:t>fit</a:t>
            </a:r>
            <a:r>
              <a:rPr lang="es-ES_tradnl" sz="2400" dirty="0">
                <a:latin typeface="Times New Roman"/>
                <a:cs typeface="Times New Roman"/>
              </a:rPr>
              <a:t> </a:t>
            </a:r>
            <a:r>
              <a:rPr lang="es-ES_tradnl" sz="2400" dirty="0" err="1">
                <a:latin typeface="Times New Roman"/>
                <a:cs typeface="Times New Roman"/>
              </a:rPr>
              <a:t>is</a:t>
            </a:r>
            <a:r>
              <a:rPr lang="es-ES_tradnl" sz="2400" dirty="0">
                <a:latin typeface="Times New Roman"/>
                <a:cs typeface="Times New Roman"/>
              </a:rPr>
              <a:t> a line.</a:t>
            </a:r>
          </a:p>
          <a:p>
            <a:endParaRPr lang="es-ES_tradnl" sz="2400" i="1" dirty="0">
              <a:latin typeface="Times New Roman"/>
              <a:cs typeface="Times New Roman"/>
            </a:endParaRPr>
          </a:p>
          <a:p>
            <a:endParaRPr lang="es-ES_tradnl" sz="2400" i="1" dirty="0">
              <a:latin typeface="Times New Roman"/>
              <a:cs typeface="Times New Roman"/>
            </a:endParaRPr>
          </a:p>
          <a:p>
            <a:r>
              <a:rPr lang="es-ES_tradnl" sz="2400" dirty="0" err="1">
                <a:latin typeface="Times New Roman"/>
                <a:cs typeface="Times New Roman"/>
              </a:rPr>
              <a:t>When</a:t>
            </a:r>
            <a:r>
              <a:rPr lang="es-ES_tradnl" sz="2400" dirty="0">
                <a:latin typeface="Times New Roman"/>
                <a:cs typeface="Times New Roman"/>
              </a:rPr>
              <a:t> </a:t>
            </a:r>
            <a:r>
              <a:rPr lang="es-ES_tradnl" sz="2400" dirty="0" err="1">
                <a:latin typeface="Times New Roman"/>
                <a:cs typeface="Times New Roman"/>
              </a:rPr>
              <a:t>there</a:t>
            </a:r>
            <a:r>
              <a:rPr lang="es-ES_tradnl" sz="2400" dirty="0">
                <a:latin typeface="Times New Roman"/>
                <a:cs typeface="Times New Roman"/>
              </a:rPr>
              <a:t> are </a:t>
            </a:r>
            <a:r>
              <a:rPr lang="es-ES_tradnl" sz="2400" dirty="0" err="1">
                <a:latin typeface="Times New Roman"/>
                <a:cs typeface="Times New Roman"/>
              </a:rPr>
              <a:t>multiple</a:t>
            </a:r>
            <a:r>
              <a:rPr lang="es-ES_tradnl" sz="2400" dirty="0">
                <a:latin typeface="Times New Roman"/>
                <a:cs typeface="Times New Roman"/>
              </a:rPr>
              <a:t> </a:t>
            </a:r>
            <a:r>
              <a:rPr lang="es-ES_tradnl" sz="2400" dirty="0" err="1">
                <a:latin typeface="Times New Roman"/>
                <a:cs typeface="Times New Roman"/>
              </a:rPr>
              <a:t>predictors</a:t>
            </a:r>
            <a:r>
              <a:rPr lang="es-ES_tradnl" sz="2400" dirty="0">
                <a:latin typeface="Times New Roman"/>
                <a:cs typeface="Times New Roman"/>
              </a:rPr>
              <a:t>:</a:t>
            </a:r>
          </a:p>
          <a:p>
            <a:endParaRPr lang="es-ES_tradnl" sz="2400" dirty="0">
              <a:latin typeface="Times New Roman"/>
              <a:cs typeface="Times New Roman"/>
            </a:endParaRPr>
          </a:p>
          <a:p>
            <a:r>
              <a:rPr lang="es-ES_tradnl" sz="2400" dirty="0">
                <a:latin typeface="Times New Roman"/>
                <a:cs typeface="Times New Roman"/>
              </a:rPr>
              <a:t>	</a:t>
            </a:r>
            <a:r>
              <a:rPr lang="es-ES_tradnl" sz="2400" i="1" dirty="0">
                <a:latin typeface="Times New Roman"/>
                <a:cs typeface="Times New Roman"/>
              </a:rPr>
              <a:t>E(y) = α+β</a:t>
            </a:r>
            <a:r>
              <a:rPr lang="es-ES_tradnl" sz="2400" i="1" baseline="-25000" dirty="0">
                <a:latin typeface="Times New Roman"/>
                <a:cs typeface="Times New Roman"/>
              </a:rPr>
              <a:t>1</a:t>
            </a:r>
            <a:r>
              <a:rPr lang="es-ES_tradnl" sz="2400" i="1" dirty="0">
                <a:latin typeface="Times New Roman"/>
                <a:cs typeface="Times New Roman"/>
              </a:rPr>
              <a:t>x</a:t>
            </a:r>
            <a:r>
              <a:rPr lang="es-ES_tradnl" sz="2400" i="1" baseline="-25000" dirty="0">
                <a:latin typeface="Times New Roman"/>
                <a:cs typeface="Times New Roman"/>
              </a:rPr>
              <a:t>1</a:t>
            </a:r>
            <a:r>
              <a:rPr lang="es-ES_tradnl" sz="2400" i="1" dirty="0">
                <a:latin typeface="Times New Roman"/>
                <a:cs typeface="Times New Roman"/>
              </a:rPr>
              <a:t>+β</a:t>
            </a:r>
            <a:r>
              <a:rPr lang="es-ES_tradnl" sz="2400" i="1" baseline="-25000" dirty="0">
                <a:latin typeface="Times New Roman"/>
                <a:cs typeface="Times New Roman"/>
              </a:rPr>
              <a:t>2</a:t>
            </a:r>
            <a:r>
              <a:rPr lang="es-ES_tradnl" sz="2400" i="1" dirty="0">
                <a:latin typeface="Times New Roman"/>
                <a:cs typeface="Times New Roman"/>
              </a:rPr>
              <a:t>x</a:t>
            </a:r>
            <a:r>
              <a:rPr lang="es-ES_tradnl" sz="2400" i="1" baseline="-25000" dirty="0">
                <a:latin typeface="Times New Roman"/>
                <a:cs typeface="Times New Roman"/>
              </a:rPr>
              <a:t>2</a:t>
            </a:r>
            <a:r>
              <a:rPr lang="es-ES_tradnl" sz="2400" i="1" dirty="0">
                <a:latin typeface="Times New Roman"/>
                <a:cs typeface="Times New Roman"/>
              </a:rPr>
              <a:t>+…+β</a:t>
            </a:r>
            <a:r>
              <a:rPr lang="es-ES_tradnl" sz="2400" i="1" baseline="-25000" dirty="0" err="1">
                <a:latin typeface="Times New Roman"/>
                <a:cs typeface="Times New Roman"/>
              </a:rPr>
              <a:t>k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baseline="-25000" dirty="0" err="1">
                <a:latin typeface="Times New Roman"/>
                <a:cs typeface="Times New Roman"/>
              </a:rPr>
              <a:t>k</a:t>
            </a:r>
            <a:endParaRPr lang="es-ES_tradnl" sz="2400" i="1" baseline="-25000" dirty="0">
              <a:latin typeface="Times New Roman"/>
              <a:cs typeface="Times New Roman"/>
            </a:endParaRPr>
          </a:p>
          <a:p>
            <a:endParaRPr lang="es-ES_tradnl" sz="2400" dirty="0">
              <a:latin typeface="Times New Roman"/>
              <a:cs typeface="Times New Roman"/>
            </a:endParaRPr>
          </a:p>
          <a:p>
            <a:r>
              <a:rPr lang="es-ES_tradnl" sz="2400" dirty="0" err="1">
                <a:latin typeface="Times New Roman"/>
                <a:cs typeface="Times New Roman"/>
              </a:rPr>
              <a:t>The</a:t>
            </a:r>
            <a:r>
              <a:rPr lang="es-ES_tradnl" sz="2400" dirty="0">
                <a:latin typeface="Times New Roman"/>
                <a:cs typeface="Times New Roman"/>
              </a:rPr>
              <a:t> </a:t>
            </a:r>
            <a:r>
              <a:rPr lang="es-ES_tradnl" sz="2400" dirty="0" err="1">
                <a:latin typeface="Times New Roman"/>
                <a:cs typeface="Times New Roman"/>
              </a:rPr>
              <a:t>fit</a:t>
            </a:r>
            <a:r>
              <a:rPr lang="es-ES_tradnl" sz="2400" dirty="0">
                <a:latin typeface="Times New Roman"/>
                <a:cs typeface="Times New Roman"/>
              </a:rPr>
              <a:t> </a:t>
            </a:r>
            <a:r>
              <a:rPr lang="es-ES_tradnl" sz="2400" dirty="0" err="1">
                <a:latin typeface="Times New Roman"/>
                <a:cs typeface="Times New Roman"/>
              </a:rPr>
              <a:t>is</a:t>
            </a:r>
            <a:r>
              <a:rPr lang="es-ES_tradnl" sz="2400" dirty="0">
                <a:latin typeface="Times New Roman"/>
                <a:cs typeface="Times New Roman"/>
              </a:rPr>
              <a:t> a </a:t>
            </a:r>
            <a:r>
              <a:rPr lang="es-ES_tradnl" sz="2400" dirty="0" err="1">
                <a:latin typeface="Times New Roman"/>
                <a:cs typeface="Times New Roman"/>
              </a:rPr>
              <a:t>hyperplane</a:t>
            </a:r>
            <a:r>
              <a:rPr lang="es-ES_tradnl" sz="24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" b="3255"/>
          <a:stretch>
            <a:fillRect/>
          </a:stretch>
        </p:blipFill>
        <p:spPr bwMode="auto">
          <a:xfrm>
            <a:off x="5181600" y="3581400"/>
            <a:ext cx="331862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47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5590"/>
            <a:ext cx="830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/>
                <a:cs typeface="Times New Roman"/>
              </a:rPr>
              <a:t>Loss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y= α+β</a:t>
            </a:r>
            <a:r>
              <a:rPr lang="es-ES_tradnl" sz="2400" i="1" baseline="-25000" dirty="0">
                <a:latin typeface="Times New Roman"/>
                <a:cs typeface="Times New Roman"/>
              </a:rPr>
              <a:t>1</a:t>
            </a:r>
            <a:r>
              <a:rPr lang="es-ES_tradnl" sz="2400" i="1" dirty="0">
                <a:latin typeface="Times New Roman"/>
                <a:cs typeface="Times New Roman"/>
              </a:rPr>
              <a:t>x</a:t>
            </a:r>
            <a:r>
              <a:rPr lang="es-ES_tradnl" sz="2400" i="1" baseline="-25000" dirty="0">
                <a:latin typeface="Times New Roman"/>
                <a:cs typeface="Times New Roman"/>
              </a:rPr>
              <a:t>1</a:t>
            </a:r>
            <a:r>
              <a:rPr lang="es-ES_tradnl" sz="2400" i="1" dirty="0">
                <a:latin typeface="Times New Roman"/>
                <a:cs typeface="Times New Roman"/>
              </a:rPr>
              <a:t>+β</a:t>
            </a:r>
            <a:r>
              <a:rPr lang="es-ES_tradnl" sz="2400" i="1" baseline="-25000" dirty="0">
                <a:latin typeface="Times New Roman"/>
                <a:cs typeface="Times New Roman"/>
              </a:rPr>
              <a:t>2</a:t>
            </a:r>
            <a:r>
              <a:rPr lang="es-ES_tradnl" sz="2400" i="1" dirty="0">
                <a:latin typeface="Times New Roman"/>
                <a:cs typeface="Times New Roman"/>
              </a:rPr>
              <a:t>x</a:t>
            </a:r>
            <a:r>
              <a:rPr lang="es-ES_tradnl" sz="2400" i="1" baseline="-25000" dirty="0">
                <a:latin typeface="Times New Roman"/>
                <a:cs typeface="Times New Roman"/>
              </a:rPr>
              <a:t>2</a:t>
            </a:r>
            <a:r>
              <a:rPr lang="es-ES_tradnl" sz="2400" i="1" dirty="0">
                <a:latin typeface="Times New Roman"/>
                <a:cs typeface="Times New Roman"/>
              </a:rPr>
              <a:t>+…+β</a:t>
            </a:r>
            <a:r>
              <a:rPr lang="es-ES_tradnl" sz="2400" i="1" baseline="-25000" dirty="0" err="1">
                <a:latin typeface="Times New Roman"/>
                <a:cs typeface="Times New Roman"/>
              </a:rPr>
              <a:t>k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baseline="-25000" dirty="0" err="1">
                <a:latin typeface="Times New Roman"/>
                <a:cs typeface="Times New Roman"/>
              </a:rPr>
              <a:t>k</a:t>
            </a:r>
            <a:r>
              <a:rPr lang="es-ES_tradnl" sz="2400" i="1" dirty="0" err="1">
                <a:latin typeface="Times New Roman"/>
                <a:cs typeface="Times New Roman"/>
              </a:rPr>
              <a:t>+ε</a:t>
            </a:r>
            <a:r>
              <a:rPr lang="es-ES_tradnl" sz="2400" i="1" dirty="0">
                <a:latin typeface="Times New Roman"/>
                <a:cs typeface="Times New Roman"/>
              </a:rPr>
              <a:t>, </a:t>
            </a:r>
            <a:r>
              <a:rPr lang="es-ES_tradnl" sz="2400" i="1" dirty="0" err="1">
                <a:latin typeface="Times New Roman"/>
                <a:cs typeface="Times New Roman"/>
              </a:rPr>
              <a:t>ε~N</a:t>
            </a:r>
            <a:r>
              <a:rPr lang="es-ES_tradnl" sz="2400" i="1" dirty="0">
                <a:latin typeface="Times New Roman"/>
                <a:cs typeface="Times New Roman"/>
              </a:rPr>
              <a:t>(0, σ</a:t>
            </a:r>
            <a:r>
              <a:rPr lang="es-ES_tradnl" sz="2400" i="1" baseline="30000" dirty="0">
                <a:latin typeface="Times New Roman"/>
                <a:cs typeface="Times New Roman"/>
              </a:rPr>
              <a:t>2</a:t>
            </a:r>
            <a:r>
              <a:rPr lang="es-ES_tradnl" sz="2400" i="1" dirty="0">
                <a:latin typeface="Times New Roman"/>
                <a:cs typeface="Times New Roman"/>
              </a:rPr>
              <a:t>)</a:t>
            </a:r>
          </a:p>
          <a:p>
            <a:endParaRPr lang="es-ES_tradnl" sz="2400" dirty="0">
              <a:latin typeface="Times New Roman"/>
              <a:cs typeface="Times New Roman"/>
            </a:endParaRPr>
          </a:p>
          <a:p>
            <a:endParaRPr lang="es-ES_tradnl" sz="2400" dirty="0">
              <a:latin typeface="Times New Roman"/>
              <a:cs typeface="Times New Roman"/>
            </a:endParaRPr>
          </a:p>
          <a:p>
            <a:r>
              <a:rPr lang="es-ES_tradnl" sz="2400" dirty="0">
                <a:latin typeface="Times New Roman"/>
                <a:cs typeface="Times New Roman"/>
              </a:rPr>
              <a:t>The </a:t>
            </a:r>
            <a:r>
              <a:rPr lang="es-ES_tradnl" sz="2400" dirty="0" err="1">
                <a:latin typeface="Times New Roman"/>
                <a:cs typeface="Times New Roman"/>
              </a:rPr>
              <a:t>least</a:t>
            </a:r>
            <a:r>
              <a:rPr lang="es-ES_tradnl" sz="2400" dirty="0">
                <a:latin typeface="Times New Roman"/>
                <a:cs typeface="Times New Roman"/>
              </a:rPr>
              <a:t> </a:t>
            </a:r>
            <a:r>
              <a:rPr lang="es-ES_tradnl" sz="2400" dirty="0" err="1">
                <a:latin typeface="Times New Roman"/>
                <a:cs typeface="Times New Roman"/>
              </a:rPr>
              <a:t>square</a:t>
            </a:r>
            <a:r>
              <a:rPr lang="es-ES_tradnl" sz="2400" dirty="0">
                <a:latin typeface="Times New Roman"/>
                <a:cs typeface="Times New Roman"/>
              </a:rPr>
              <a:t> </a:t>
            </a:r>
            <a:r>
              <a:rPr lang="es-ES_tradnl" sz="2400" dirty="0" err="1">
                <a:latin typeface="Times New Roman"/>
                <a:cs typeface="Times New Roman"/>
              </a:rPr>
              <a:t>loss</a:t>
            </a:r>
            <a:r>
              <a:rPr lang="es-ES_tradnl" sz="2400" dirty="0">
                <a:latin typeface="Times New Roman"/>
                <a:cs typeface="Times New Roman"/>
              </a:rPr>
              <a:t> </a:t>
            </a:r>
            <a:r>
              <a:rPr lang="es-ES_tradnl" sz="2400" dirty="0" err="1">
                <a:latin typeface="Times New Roman"/>
                <a:cs typeface="Times New Roman"/>
              </a:rPr>
              <a:t>function</a:t>
            </a:r>
            <a:r>
              <a:rPr lang="es-ES_tradnl" sz="2400" dirty="0">
                <a:latin typeface="Times New Roman"/>
                <a:cs typeface="Times New Roman"/>
              </a:rPr>
              <a:t>:</a:t>
            </a:r>
          </a:p>
          <a:p>
            <a:endParaRPr lang="es-ES_tradnl" sz="2400" dirty="0">
              <a:latin typeface="Times New Roman"/>
              <a:cs typeface="Times New Roman"/>
            </a:endParaRPr>
          </a:p>
          <a:p>
            <a:r>
              <a:rPr lang="es-ES_tradnl" sz="2400" dirty="0">
                <a:latin typeface="Times New Roman"/>
                <a:cs typeface="Times New Roman"/>
              </a:rPr>
              <a:t> </a:t>
            </a:r>
          </a:p>
          <a:p>
            <a:endParaRPr lang="es-ES_tradnl" sz="2400" dirty="0"/>
          </a:p>
          <a:p>
            <a:r>
              <a:rPr lang="es-ES_tradnl" sz="2400" dirty="0"/>
              <a:t>The </a:t>
            </a:r>
            <a:r>
              <a:rPr lang="es-ES_tradnl" sz="2400" i="1" dirty="0">
                <a:latin typeface="Times New Roman"/>
                <a:cs typeface="Times New Roman"/>
              </a:rPr>
              <a:t>β</a:t>
            </a:r>
            <a:r>
              <a:rPr lang="es-ES_tradnl" sz="2400" i="1" baseline="-25000" dirty="0">
                <a:latin typeface="Times New Roman"/>
                <a:cs typeface="Times New Roman"/>
              </a:rPr>
              <a:t>j</a:t>
            </a:r>
            <a:r>
              <a:rPr lang="es-ES_tradnl" sz="2400" dirty="0"/>
              <a:t>, </a:t>
            </a:r>
            <a:r>
              <a:rPr lang="es-ES_tradnl" sz="2400" i="1" dirty="0"/>
              <a:t>j = </a:t>
            </a:r>
            <a:r>
              <a:rPr lang="es-ES_tradnl" sz="2400" dirty="0"/>
              <a:t>1, 2,..., </a:t>
            </a:r>
            <a:r>
              <a:rPr lang="es-ES_tradnl" sz="2400" i="1" dirty="0"/>
              <a:t>k </a:t>
            </a:r>
            <a:r>
              <a:rPr lang="es-ES_tradnl" sz="2400" dirty="0"/>
              <a:t>are </a:t>
            </a:r>
            <a:r>
              <a:rPr lang="es-ES_tradnl" sz="2400" dirty="0" err="1"/>
              <a:t>called</a:t>
            </a:r>
            <a:r>
              <a:rPr lang="es-ES_tradnl" sz="2400" dirty="0"/>
              <a:t> “</a:t>
            </a:r>
            <a:r>
              <a:rPr lang="es-ES_tradnl" sz="2400" b="1" dirty="0" err="1"/>
              <a:t>partial-regression</a:t>
            </a:r>
            <a:r>
              <a:rPr lang="es-ES_tradnl" sz="2400" b="1" dirty="0"/>
              <a:t> </a:t>
            </a:r>
            <a:r>
              <a:rPr lang="es-ES_tradnl" sz="2400" b="1" dirty="0" err="1"/>
              <a:t>coefficients</a:t>
            </a:r>
            <a:r>
              <a:rPr lang="es-ES_tradnl" sz="2400" b="1" dirty="0"/>
              <a:t>”.</a:t>
            </a:r>
          </a:p>
          <a:p>
            <a:r>
              <a:rPr lang="es-ES_tradnl" sz="2400" b="1" dirty="0"/>
              <a:t> </a:t>
            </a:r>
          </a:p>
          <a:p>
            <a:endParaRPr lang="es-ES_tradnl" sz="2400" i="1" dirty="0">
              <a:latin typeface="Times New Roman"/>
              <a:cs typeface="Times New Roman"/>
            </a:endParaRPr>
          </a:p>
          <a:p>
            <a:r>
              <a:rPr lang="es-ES_tradnl" sz="2400" i="1" dirty="0">
                <a:latin typeface="Times New Roman"/>
                <a:cs typeface="Times New Roman"/>
              </a:rPr>
              <a:t>β</a:t>
            </a:r>
            <a:r>
              <a:rPr lang="es-ES_tradnl" sz="2400" i="1" baseline="-25000" dirty="0">
                <a:latin typeface="Times New Roman"/>
                <a:cs typeface="Times New Roman"/>
              </a:rPr>
              <a:t>j</a:t>
            </a:r>
            <a:r>
              <a:rPr lang="es-ES_tradnl" sz="2400" i="1" dirty="0"/>
              <a:t> </a:t>
            </a:r>
            <a:r>
              <a:rPr lang="es-ES_tradnl" sz="2400" dirty="0" err="1"/>
              <a:t>represents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average</a:t>
            </a:r>
            <a:r>
              <a:rPr lang="es-ES_tradnl" sz="2400" dirty="0"/>
              <a:t> </a:t>
            </a:r>
            <a:r>
              <a:rPr lang="es-ES_tradnl" sz="2400" dirty="0" err="1"/>
              <a:t>increase</a:t>
            </a:r>
            <a:r>
              <a:rPr lang="es-ES_tradnl" sz="2400" dirty="0"/>
              <a:t> in </a:t>
            </a:r>
            <a:r>
              <a:rPr lang="es-ES_tradnl" sz="2400" i="1" dirty="0"/>
              <a:t>y </a:t>
            </a:r>
            <a:r>
              <a:rPr lang="es-ES_tradnl" sz="2400" dirty="0"/>
              <a:t>per </a:t>
            </a:r>
            <a:r>
              <a:rPr lang="es-ES_tradnl" sz="2400" dirty="0" err="1"/>
              <a:t>unit</a:t>
            </a:r>
            <a:r>
              <a:rPr lang="es-ES_tradnl" sz="2400" dirty="0"/>
              <a:t> </a:t>
            </a:r>
            <a:r>
              <a:rPr lang="es-ES_tradnl" sz="2400" dirty="0" err="1"/>
              <a:t>increase</a:t>
            </a:r>
            <a:r>
              <a:rPr lang="es-ES_tradnl" sz="2400" dirty="0"/>
              <a:t> in </a:t>
            </a:r>
            <a:r>
              <a:rPr lang="es-ES_tradnl" sz="2400" i="1" dirty="0" err="1"/>
              <a:t>x</a:t>
            </a:r>
            <a:r>
              <a:rPr lang="es-ES_tradnl" sz="2400" i="1" baseline="-25000" dirty="0" err="1"/>
              <a:t>j</a:t>
            </a:r>
            <a:r>
              <a:rPr lang="es-ES_tradnl" sz="2400" dirty="0"/>
              <a:t>, </a:t>
            </a:r>
            <a:r>
              <a:rPr lang="es-ES_tradnl" sz="2400" i="1" dirty="0" err="1"/>
              <a:t>with</a:t>
            </a:r>
            <a:r>
              <a:rPr lang="es-ES_tradnl" sz="2400" i="1" dirty="0"/>
              <a:t> </a:t>
            </a:r>
            <a:r>
              <a:rPr lang="es-ES_tradnl" sz="2400" i="1" dirty="0" err="1"/>
              <a:t>all</a:t>
            </a:r>
            <a:r>
              <a:rPr lang="es-ES_tradnl" sz="2400" i="1" dirty="0"/>
              <a:t> </a:t>
            </a:r>
            <a:r>
              <a:rPr lang="es-ES_tradnl" sz="2400" i="1" dirty="0" err="1"/>
              <a:t>other</a:t>
            </a:r>
            <a:r>
              <a:rPr lang="es-ES_tradnl" sz="2400" i="1" dirty="0"/>
              <a:t> variables </a:t>
            </a:r>
            <a:r>
              <a:rPr lang="es-ES_tradnl" sz="2400" i="1" dirty="0" err="1"/>
              <a:t>held</a:t>
            </a:r>
            <a:r>
              <a:rPr lang="es-ES_tradnl" sz="2400" i="1" dirty="0"/>
              <a:t> </a:t>
            </a:r>
            <a:r>
              <a:rPr lang="es-ES_tradnl" sz="2400" i="1" dirty="0" err="1"/>
              <a:t>constant</a:t>
            </a:r>
            <a:r>
              <a:rPr lang="es-ES_tradnl" sz="2400" i="1" dirty="0"/>
              <a:t>. </a:t>
            </a:r>
            <a:endParaRPr lang="es-ES_tradnl" sz="2400" dirty="0"/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30" y="1981200"/>
            <a:ext cx="2377171" cy="11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9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5590"/>
            <a:ext cx="830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/>
                <a:cs typeface="Times New Roman"/>
              </a:rPr>
              <a:t>Loss function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23698"/>
            <a:ext cx="342478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16270"/>
            <a:ext cx="63190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676400"/>
            <a:ext cx="48973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Take partial derivative and set to zero: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Solve the set of linear equations: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9" y="4506918"/>
            <a:ext cx="5735317" cy="19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5252374"/>
            <a:ext cx="17716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5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5590"/>
            <a:ext cx="830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/>
                <a:cs typeface="Times New Roman"/>
              </a:rPr>
              <a:t>The Matrix approach</a:t>
            </a:r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1371600" cy="3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1000" cy="13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9" y="4212141"/>
            <a:ext cx="4239055" cy="6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0369" y="3501658"/>
            <a:ext cx="1954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Loss function: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The solution: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69" y="5597118"/>
            <a:ext cx="22383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4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447" y="61722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File:OLS_geometric_interpretation.svg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0966"/>
            <a:ext cx="6705600" cy="4483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95590"/>
            <a:ext cx="830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/>
                <a:cs typeface="Times New Roman"/>
              </a:rPr>
              <a:t>Geometric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3381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0" y="1003012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data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81400" y="1880176"/>
            <a:ext cx="1257300" cy="1143000"/>
            <a:chOff x="3581400" y="1880176"/>
            <a:chExt cx="1257300" cy="1143000"/>
          </a:xfrm>
        </p:grpSpPr>
        <p:sp>
          <p:nvSpPr>
            <p:cNvPr id="5" name="TextBox 4"/>
            <p:cNvSpPr txBox="1"/>
            <p:nvPr/>
          </p:nvSpPr>
          <p:spPr>
            <a:xfrm>
              <a:off x="3581400" y="2438400"/>
              <a:ext cx="12573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Model</a:t>
              </a:r>
            </a:p>
            <a:p>
              <a:endParaRPr lang="en-US" sz="3200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038600" y="1880176"/>
              <a:ext cx="152400" cy="55822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90800" y="3023176"/>
            <a:ext cx="3352800" cy="1066800"/>
            <a:chOff x="2590800" y="3023176"/>
            <a:chExt cx="3352800" cy="1066800"/>
          </a:xfrm>
        </p:grpSpPr>
        <p:sp>
          <p:nvSpPr>
            <p:cNvPr id="10" name="TextBox 9"/>
            <p:cNvSpPr txBox="1"/>
            <p:nvPr/>
          </p:nvSpPr>
          <p:spPr>
            <a:xfrm>
              <a:off x="2590800" y="3505200"/>
              <a:ext cx="3352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Training error rate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038600" y="3023176"/>
              <a:ext cx="152400" cy="48202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3400" y="2438400"/>
            <a:ext cx="8382000" cy="584776"/>
            <a:chOff x="533400" y="2438400"/>
            <a:chExt cx="8382000" cy="584776"/>
          </a:xfrm>
        </p:grpSpPr>
        <p:sp>
          <p:nvSpPr>
            <p:cNvPr id="21" name="Rounded Rectangle 20"/>
            <p:cNvSpPr/>
            <p:nvPr/>
          </p:nvSpPr>
          <p:spPr>
            <a:xfrm>
              <a:off x="5715000" y="2438400"/>
              <a:ext cx="3048000" cy="5847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3400" y="2438400"/>
              <a:ext cx="3048000" cy="584776"/>
              <a:chOff x="533400" y="2438400"/>
              <a:chExt cx="3048000" cy="58477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33400" y="2438400"/>
                <a:ext cx="23241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Testing data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2857500" y="2667000"/>
                <a:ext cx="723900" cy="152400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991100" y="2438400"/>
              <a:ext cx="3924300" cy="584776"/>
              <a:chOff x="4991100" y="2438400"/>
              <a:chExt cx="3924300" cy="58477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715000" y="2438400"/>
                <a:ext cx="32004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Testing error rate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4991100" y="2667000"/>
                <a:ext cx="723900" cy="152400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228600" y="44196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Good performance on </a:t>
            </a:r>
            <a:r>
              <a:rPr lang="en-US" sz="3200" b="1" dirty="0"/>
              <a:t>testing data</a:t>
            </a:r>
            <a:r>
              <a:rPr lang="en-US" sz="3200" dirty="0"/>
              <a:t>, which is independent from the training data, is most important for a model.</a:t>
            </a:r>
          </a:p>
          <a:p>
            <a:r>
              <a:rPr lang="en-US" sz="3200" dirty="0"/>
              <a:t>It serves as the basis in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93990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C0E7E-67C7-410F-B505-07813D02033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11677"/>
              </p:ext>
            </p:extLst>
          </p:nvPr>
        </p:nvGraphicFramePr>
        <p:xfrm>
          <a:off x="364711" y="3886200"/>
          <a:ext cx="6477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3111500" imgH="1333500" progId="Equation.3">
                  <p:embed/>
                </p:oleObj>
              </mc:Choice>
              <mc:Fallback>
                <p:oleObj name="Equation" r:id="rId4" imgW="31115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11" y="3886200"/>
                        <a:ext cx="64770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Box 5"/>
          <p:cNvSpPr txBox="1">
            <a:spLocks noChangeArrowheads="1"/>
          </p:cNvSpPr>
          <p:nvPr/>
        </p:nvSpPr>
        <p:spPr bwMode="auto">
          <a:xfrm>
            <a:off x="381000" y="990600"/>
            <a:ext cx="7848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The expected prediction error of a model contains variance and bias components, plus the irreducible error.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Under model: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Y=f(X)+ε</a:t>
            </a:r>
            <a:endParaRPr lang="en-US" alt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233" y="216591"/>
            <a:ext cx="259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Shrinkage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2057400"/>
            <a:ext cx="2971800" cy="2971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604000" y="2514600"/>
            <a:ext cx="1955800" cy="2057400"/>
            <a:chOff x="6604000" y="2514600"/>
            <a:chExt cx="1955800" cy="2057400"/>
          </a:xfrm>
        </p:grpSpPr>
        <p:sp>
          <p:nvSpPr>
            <p:cNvPr id="4" name="Oval 3"/>
            <p:cNvSpPr/>
            <p:nvPr/>
          </p:nvSpPr>
          <p:spPr>
            <a:xfrm>
              <a:off x="6971835" y="30099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89900" y="37338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04000" y="37719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48600" y="25146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692900" y="43053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45300" y="33528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01000" y="30099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50100" y="26670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470900" y="30861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493435" y="37338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07300" y="41148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426450" y="44958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912100" y="44196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82000" y="3886200"/>
              <a:ext cx="889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50100" y="2944438"/>
            <a:ext cx="502406" cy="457200"/>
            <a:chOff x="4660144" y="2590800"/>
            <a:chExt cx="502406" cy="457200"/>
          </a:xfrm>
        </p:grpSpPr>
        <p:sp>
          <p:nvSpPr>
            <p:cNvPr id="24" name="Oval 23"/>
            <p:cNvSpPr/>
            <p:nvPr/>
          </p:nvSpPr>
          <p:spPr>
            <a:xfrm>
              <a:off x="4876800" y="2590800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029200" y="2743200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82026" y="2781300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73650" y="2928938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21250" y="2819400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660144" y="2613236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787900" y="2967038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660144" y="2823779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23597" y="2705399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40300" y="2971800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84750" y="2628900"/>
              <a:ext cx="889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84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33" y="216591"/>
            <a:ext cx="259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Shrinkage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279" y="1161953"/>
            <a:ext cx="8403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Bias-variance trade off</a:t>
            </a:r>
            <a:r>
              <a:rPr lang="en-US" sz="2400" dirty="0"/>
              <a:t>: by introducing a little bias into the model, we can sometimes reduce a lot of the variance, making the overall EPE much smaller.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Shrink</a:t>
            </a:r>
            <a:r>
              <a:rPr lang="en-US" sz="2400" dirty="0"/>
              <a:t> the coefficient estimates towards zero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Shrinking the coefficient estimates can significantly reduce their variance (uncertainty), hence reduce prediction variance.</a:t>
            </a:r>
          </a:p>
          <a:p>
            <a:endParaRPr lang="en-US" sz="2400" dirty="0"/>
          </a:p>
          <a:p>
            <a:r>
              <a:rPr lang="en-US" sz="2400" dirty="0"/>
              <a:t>Irrelevant predictors are essentially removed by receiving 0 (or extremely small) coefficients. </a:t>
            </a:r>
          </a:p>
        </p:txBody>
      </p:sp>
    </p:spTree>
    <p:extLst>
      <p:ext uri="{BB962C8B-B14F-4D97-AF65-F5344CB8AC3E}">
        <p14:creationId xmlns:p14="http://schemas.microsoft.com/office/powerpoint/2010/main" val="99574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33" y="216591"/>
            <a:ext cx="259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Shrinkage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187" y="936768"/>
            <a:ext cx="73367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Ridge regression:</a:t>
            </a:r>
          </a:p>
          <a:p>
            <a:endParaRPr lang="en-US" sz="2400" dirty="0"/>
          </a:p>
          <a:p>
            <a:r>
              <a:rPr lang="en-US" sz="2400" dirty="0"/>
              <a:t>In multivariate regression, we minimize the loss function: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contrast, ridge regression</a:t>
            </a:r>
            <a:r>
              <a:rPr lang="zh-CN" altLang="en-US" sz="2400" dirty="0"/>
              <a:t> </a:t>
            </a:r>
            <a:r>
              <a:rPr lang="en-US" altLang="zh-CN" sz="2400" dirty="0"/>
              <a:t>loss function</a:t>
            </a:r>
            <a:r>
              <a:rPr lang="en-US" sz="24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2222910"/>
            <a:ext cx="40767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28" y="4503654"/>
            <a:ext cx="6413500" cy="132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867" y="5824454"/>
            <a:ext cx="3352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8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33" y="216591"/>
            <a:ext cx="259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Shrinkage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98" y="2051342"/>
            <a:ext cx="3937102" cy="33334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401" y="1447800"/>
            <a:ext cx="3790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best to apply ridge regression after standardizing the predictors </a:t>
            </a:r>
          </a:p>
          <a:p>
            <a:endParaRPr lang="en-US" sz="2400" dirty="0"/>
          </a:p>
          <a:p>
            <a:r>
              <a:rPr lang="en-US" sz="2400" dirty="0" err="1"/>
              <a:t>λ</a:t>
            </a:r>
            <a:r>
              <a:rPr lang="en-US" altLang="zh-CN" sz="2400" dirty="0"/>
              <a:t>=0, least squares regression</a:t>
            </a:r>
          </a:p>
          <a:p>
            <a:endParaRPr lang="en-US" sz="2400" dirty="0"/>
          </a:p>
          <a:p>
            <a:r>
              <a:rPr lang="en-US" sz="2400" dirty="0" err="1"/>
              <a:t>λ</a:t>
            </a:r>
            <a:r>
              <a:rPr lang="en-US" sz="2400" dirty="0"/>
              <a:t> large, ridge regression coefficient estimates will approach zero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630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33" y="216591"/>
            <a:ext cx="259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Shrinkage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11426"/>
            <a:ext cx="7893050" cy="45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83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33" y="216591"/>
            <a:ext cx="259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Shrinkage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650" y="848685"/>
            <a:ext cx="44069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Lasso.</a:t>
            </a:r>
          </a:p>
          <a:p>
            <a:endParaRPr lang="en-US" sz="2400" dirty="0"/>
          </a:p>
          <a:p>
            <a:r>
              <a:rPr lang="en-US" sz="2400" dirty="0"/>
              <a:t>The loss function: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i="1" dirty="0">
                <a:latin typeface="Times New Roman"/>
                <a:cs typeface="Times New Roman"/>
              </a:rPr>
              <a:t>l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/>
              <a:t>penalty has the effect of forcing some of the coefficient estimates to be </a:t>
            </a:r>
            <a:r>
              <a:rPr lang="en-US" sz="2400" b="1" dirty="0"/>
              <a:t>exactly zero</a:t>
            </a:r>
            <a:r>
              <a:rPr lang="en-US" sz="2400" dirty="0"/>
              <a:t> when the tuning parameter </a:t>
            </a:r>
            <a:r>
              <a:rPr lang="en-US" sz="2400" dirty="0" err="1"/>
              <a:t>λ</a:t>
            </a:r>
            <a:r>
              <a:rPr lang="en-US" sz="2400" dirty="0"/>
              <a:t> is sufficiently large.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978260"/>
            <a:ext cx="6089650" cy="1120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778" y="3251200"/>
            <a:ext cx="4034971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8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33" y="216591"/>
            <a:ext cx="259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Shrinkage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3" y="1397000"/>
            <a:ext cx="7922013" cy="4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8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33" y="216591"/>
            <a:ext cx="259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Shrinkage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3024139"/>
            <a:ext cx="4895850" cy="3586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5" y="723900"/>
            <a:ext cx="5365750" cy="1018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755" y="1791734"/>
            <a:ext cx="5277869" cy="10939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5411" y="901700"/>
            <a:ext cx="964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Lasso: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Ridge:</a:t>
            </a:r>
          </a:p>
        </p:txBody>
      </p:sp>
    </p:spTree>
    <p:extLst>
      <p:ext uri="{BB962C8B-B14F-4D97-AF65-F5344CB8AC3E}">
        <p14:creationId xmlns:p14="http://schemas.microsoft.com/office/powerpoint/2010/main" val="8996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730"/>
            <a:ext cx="9144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233" y="216591"/>
            <a:ext cx="259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Shrinkage methods</a:t>
            </a:r>
          </a:p>
        </p:txBody>
      </p:sp>
    </p:spTree>
    <p:extLst>
      <p:ext uri="{BB962C8B-B14F-4D97-AF65-F5344CB8AC3E}">
        <p14:creationId xmlns:p14="http://schemas.microsoft.com/office/powerpoint/2010/main" val="2130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Basis expansion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1143000"/>
            <a:ext cx="85344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en-US" sz="2800" dirty="0"/>
              <a:t>f(X) = E(Y |X) can often be nonlinear and non-additive in X </a:t>
            </a:r>
          </a:p>
          <a:p>
            <a:endParaRPr lang="en-US" sz="2800" dirty="0"/>
          </a:p>
          <a:p>
            <a:pPr marL="457200" indent="-457200">
              <a:buFont typeface="Wingdings" charset="0"/>
              <a:buChar char="Ø"/>
            </a:pPr>
            <a:r>
              <a:rPr lang="en-US" sz="2800" dirty="0"/>
              <a:t>However, linear models are easy to fit and interpret</a:t>
            </a:r>
          </a:p>
          <a:p>
            <a:endParaRPr lang="en-US" sz="2800" dirty="0"/>
          </a:p>
          <a:p>
            <a:pPr marL="457200" indent="-457200">
              <a:buFont typeface="Wingdings" charset="0"/>
              <a:buChar char="Ø"/>
            </a:pPr>
            <a:r>
              <a:rPr lang="en-US" sz="2800" dirty="0"/>
              <a:t>By augmenting the data, we may construct linear models to achieve non-linear regression/classification.</a:t>
            </a:r>
          </a:p>
          <a:p>
            <a:pPr marL="457200" indent="-457200">
              <a:buFont typeface="Wingdings" charset="0"/>
              <a:buChar char="Ø"/>
            </a:pPr>
            <a:endParaRPr lang="en-US" sz="2800" dirty="0"/>
          </a:p>
          <a:p>
            <a:pPr marL="457200" indent="-457200">
              <a:buFont typeface="Wingdings" charset="0"/>
              <a:buChar char="Ø"/>
            </a:pPr>
            <a:endParaRPr lang="en-US" sz="2800" dirty="0"/>
          </a:p>
          <a:p>
            <a:pPr marL="457200" indent="-457200">
              <a:buFont typeface="Wingdings" charset="0"/>
              <a:buChar char="Ø"/>
            </a:pPr>
            <a:endParaRPr lang="en-US" sz="2800" dirty="0"/>
          </a:p>
          <a:p>
            <a:pPr marL="457200" indent="-457200">
              <a:buFont typeface="Wingdings" charset="0"/>
              <a:buChar char="Ø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648200"/>
            <a:ext cx="3482917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Test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889576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evaluate prediction accuracy, loss functions are needed. Continuous 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015425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classification, categorical G (class label):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5411450"/>
            <a:ext cx="8648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                                     </a:t>
            </a:r>
            <a:r>
              <a:rPr lang="zh-CN" altLang="en-US" sz="3200" dirty="0"/>
              <a:t>， </a:t>
            </a:r>
            <a:endParaRPr lang="en-US" sz="3200" dirty="0"/>
          </a:p>
          <a:p>
            <a:r>
              <a:rPr lang="en-US" sz="2800" dirty="0"/>
              <a:t>Except in rare cases (e.g. 1 nearest neighbor), the trained classifier always gives a probabilistic outcome.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66794"/>
            <a:ext cx="5975933" cy="104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40" y="3600201"/>
            <a:ext cx="6383092" cy="181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5507975"/>
            <a:ext cx="3352800" cy="40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550837"/>
            <a:ext cx="2971800" cy="3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81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471" y="1524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Basis expansion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071" y="762000"/>
            <a:ext cx="84582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 widely used transformations:</a:t>
            </a:r>
          </a:p>
          <a:p>
            <a:pPr marL="457200" indent="-457200">
              <a:buFont typeface="Wingdings" charset="0"/>
              <a:buChar char="Ø"/>
            </a:pPr>
            <a:r>
              <a:rPr lang="en-US" sz="2800" dirty="0" err="1"/>
              <a:t>h</a:t>
            </a:r>
            <a:r>
              <a:rPr lang="en-US" sz="2800" baseline="-25000" dirty="0" err="1"/>
              <a:t>m</a:t>
            </a:r>
            <a:r>
              <a:rPr lang="en-US" sz="2800" dirty="0"/>
              <a:t>(X) = 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m = 1, . . . , p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/>
              <a:t>the original linear model.</a:t>
            </a:r>
          </a:p>
          <a:p>
            <a:pPr marL="457200" indent="-457200">
              <a:buFont typeface="Wingdings" charset="0"/>
              <a:buChar char="Ø"/>
            </a:pPr>
            <a:endParaRPr lang="en-US" sz="2800" dirty="0"/>
          </a:p>
          <a:p>
            <a:pPr marL="457200" indent="-457200">
              <a:buFont typeface="Wingdings" charset="0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h</a:t>
            </a:r>
            <a:r>
              <a:rPr lang="en-US" sz="2800" baseline="-25000" dirty="0" err="1"/>
              <a:t>m</a:t>
            </a:r>
            <a:r>
              <a:rPr lang="en-US" sz="2800" dirty="0"/>
              <a:t>(X) = X</a:t>
            </a:r>
            <a:r>
              <a:rPr lang="en-US" sz="2800" baseline="-25000" dirty="0"/>
              <a:t>j</a:t>
            </a:r>
            <a:r>
              <a:rPr lang="en-US" sz="2800" baseline="30000" dirty="0"/>
              <a:t>2</a:t>
            </a:r>
            <a:r>
              <a:rPr lang="en-US" sz="2800" dirty="0"/>
              <a:t>, </a:t>
            </a:r>
            <a:r>
              <a:rPr lang="en-US" sz="2800" dirty="0" err="1"/>
              <a:t>h</a:t>
            </a:r>
            <a:r>
              <a:rPr lang="en-US" sz="2800" baseline="-25000" dirty="0" err="1"/>
              <a:t>m</a:t>
            </a:r>
            <a:r>
              <a:rPr lang="en-US" sz="2800" dirty="0"/>
              <a:t>(X) = </a:t>
            </a:r>
            <a:r>
              <a:rPr lang="en-US" sz="2800" dirty="0" err="1"/>
              <a:t>X</a:t>
            </a:r>
            <a:r>
              <a:rPr lang="en-US" sz="2800" baseline="-25000" dirty="0" err="1"/>
              <a:t>j</a:t>
            </a:r>
            <a:r>
              <a:rPr lang="en-US" sz="2800" dirty="0" err="1"/>
              <a:t>X</a:t>
            </a:r>
            <a:r>
              <a:rPr lang="en-US" sz="2800" baseline="-25000" dirty="0" err="1"/>
              <a:t>k</a:t>
            </a:r>
            <a:r>
              <a:rPr lang="en-US" sz="2800" dirty="0"/>
              <a:t> or higher order polynomials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/>
              <a:t>augment the inputs with polynomial terms 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number of variables grows exponentially in the degree of the polynomial: O(</a:t>
            </a:r>
            <a:r>
              <a:rPr lang="en-US" sz="2400" dirty="0" err="1"/>
              <a:t>p</a:t>
            </a:r>
            <a:r>
              <a:rPr lang="en-US" sz="2400" baseline="30000" dirty="0" err="1"/>
              <a:t>d</a:t>
            </a:r>
            <a:r>
              <a:rPr lang="en-US" sz="2400" dirty="0"/>
              <a:t>) for a degree-d polynomial </a:t>
            </a:r>
          </a:p>
          <a:p>
            <a:endParaRPr lang="en-US" sz="2800" dirty="0"/>
          </a:p>
          <a:p>
            <a:pPr marL="457200" indent="-457200">
              <a:buFont typeface="Wingdings" charset="0"/>
              <a:buChar char="Ø"/>
            </a:pPr>
            <a:r>
              <a:rPr lang="is-IS" sz="2800" dirty="0"/>
              <a:t>h</a:t>
            </a:r>
            <a:r>
              <a:rPr lang="is-IS" sz="2800" baseline="-25000" dirty="0"/>
              <a:t>m</a:t>
            </a:r>
            <a:r>
              <a:rPr lang="is-IS" sz="2800" dirty="0"/>
              <a:t>(X) = log(X</a:t>
            </a:r>
            <a:r>
              <a:rPr lang="is-IS" sz="2800" baseline="-25000" dirty="0"/>
              <a:t>j</a:t>
            </a:r>
            <a:r>
              <a:rPr lang="is-IS" sz="2800" dirty="0"/>
              <a:t>), ... </a:t>
            </a:r>
            <a:r>
              <a:rPr lang="is-IS" sz="2800" dirty="0">
                <a:sym typeface="Wingdings"/>
              </a:rPr>
              <a:t> other nonlinear </a:t>
            </a:r>
            <a:r>
              <a:rPr lang="en-US" sz="2800" dirty="0"/>
              <a:t>transformations</a:t>
            </a:r>
          </a:p>
          <a:p>
            <a:pPr marL="457200" indent="-457200">
              <a:buFont typeface="Wingdings" charset="0"/>
              <a:buChar char="Ø"/>
            </a:pPr>
            <a:endParaRPr lang="en-US" sz="2800" dirty="0"/>
          </a:p>
          <a:p>
            <a:pPr marL="457200" indent="-457200">
              <a:buFont typeface="Wingdings" charset="0"/>
              <a:buChar char="Ø"/>
            </a:pPr>
            <a:r>
              <a:rPr lang="en-US" sz="2800" dirty="0"/>
              <a:t> </a:t>
            </a:r>
            <a:r>
              <a:rPr lang="is-IS" sz="2800" dirty="0"/>
              <a:t>h</a:t>
            </a:r>
            <a:r>
              <a:rPr lang="is-IS" sz="2800" baseline="-25000" dirty="0"/>
              <a:t>m</a:t>
            </a:r>
            <a:r>
              <a:rPr lang="is-IS" sz="2800" dirty="0"/>
              <a:t>(X) = I(L</a:t>
            </a:r>
            <a:r>
              <a:rPr lang="is-IS" sz="2800" baseline="-25000" dirty="0"/>
              <a:t>m</a:t>
            </a:r>
            <a:r>
              <a:rPr lang="is-IS" sz="2800" dirty="0"/>
              <a:t> ≤ X</a:t>
            </a:r>
            <a:r>
              <a:rPr lang="is-IS" sz="2800" baseline="-25000" dirty="0"/>
              <a:t>k</a:t>
            </a:r>
            <a:r>
              <a:rPr lang="is-IS" sz="2800" dirty="0"/>
              <a:t> &lt; U</a:t>
            </a:r>
            <a:r>
              <a:rPr lang="is-IS" sz="2800" baseline="-25000" dirty="0"/>
              <a:t>m</a:t>
            </a:r>
            <a:r>
              <a:rPr lang="is-IS" sz="2800" dirty="0"/>
              <a:t>), </a:t>
            </a:r>
            <a:r>
              <a:rPr lang="en-US" sz="2800" dirty="0"/>
              <a:t>breaking the range of </a:t>
            </a:r>
            <a:r>
              <a:rPr lang="en-US" sz="2800" dirty="0" err="1"/>
              <a:t>X</a:t>
            </a:r>
            <a:r>
              <a:rPr lang="en-US" sz="2800" baseline="-25000" dirty="0" err="1"/>
              <a:t>k</a:t>
            </a:r>
            <a:r>
              <a:rPr lang="en-US" sz="2800" baseline="-25000" dirty="0"/>
              <a:t> </a:t>
            </a:r>
            <a:r>
              <a:rPr lang="en-US" sz="2800" dirty="0"/>
              <a:t>up into non-overlapping regions </a:t>
            </a:r>
            <a:r>
              <a:rPr lang="is-IS" sz="2800" dirty="0">
                <a:sym typeface="Wingdings"/>
              </a:rPr>
              <a:t> piecewise constant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045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Basis expansion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More often, we use the basis expansions as a device to achieve more flexible representations for f(X)</a:t>
            </a:r>
          </a:p>
          <a:p>
            <a:endParaRPr lang="en-US" sz="2800" dirty="0"/>
          </a:p>
          <a:p>
            <a:r>
              <a:rPr lang="en-US" sz="2800" dirty="0"/>
              <a:t>Polynomials are global – tweaking functional forms to suite a region causes the function to flap about madly in remote regions.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13" y="2743200"/>
            <a:ext cx="6286500" cy="408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4191000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Red: 6 degree polynomial</a:t>
            </a:r>
          </a:p>
          <a:p>
            <a:endParaRPr lang="en-US" sz="2400" dirty="0"/>
          </a:p>
          <a:p>
            <a:r>
              <a:rPr lang="en-US" sz="2400" dirty="0"/>
              <a:t>Blue: 7 degree polynomial</a:t>
            </a:r>
          </a:p>
        </p:txBody>
      </p:sp>
    </p:spTree>
    <p:extLst>
      <p:ext uri="{BB962C8B-B14F-4D97-AF65-F5344CB8AC3E}">
        <p14:creationId xmlns:p14="http://schemas.microsoft.com/office/powerpoint/2010/main" val="1767655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Basis expansion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1430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Piecewise-polynomials and splines allow for local polynomial representations </a:t>
            </a:r>
          </a:p>
          <a:p>
            <a:endParaRPr lang="en-US" sz="2800" dirty="0"/>
          </a:p>
          <a:p>
            <a:r>
              <a:rPr lang="en-US" sz="2800" dirty="0"/>
              <a:t>Problem: the number of basis functions can grow too large to fit using limited data.</a:t>
            </a:r>
          </a:p>
          <a:p>
            <a:endParaRPr lang="en-US" sz="2800" dirty="0"/>
          </a:p>
          <a:p>
            <a:r>
              <a:rPr lang="en-US" sz="2800" dirty="0"/>
              <a:t>Solution:</a:t>
            </a:r>
          </a:p>
          <a:p>
            <a:pPr marL="457200" indent="-457200">
              <a:buFont typeface="Wingdings" charset="0"/>
              <a:buChar char="Ø"/>
            </a:pPr>
            <a:r>
              <a:rPr lang="en-US" sz="2800" dirty="0"/>
              <a:t>Restriction methods - limit the class of functions </a:t>
            </a:r>
          </a:p>
          <a:p>
            <a:r>
              <a:rPr lang="en-US" sz="2800" dirty="0"/>
              <a:t>Example: additive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615404"/>
            <a:ext cx="4025900" cy="20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5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Basis expansion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en-US" sz="2800" dirty="0"/>
              <a:t>Selection methods</a:t>
            </a:r>
          </a:p>
          <a:p>
            <a:r>
              <a:rPr lang="en-US" sz="2800" dirty="0"/>
              <a:t>	Allow large numbers of basis functions, adaptively scan the dictionary and include only those basis functions </a:t>
            </a:r>
            <a:r>
              <a:rPr lang="en-US" sz="2800" dirty="0" err="1"/>
              <a:t>h</a:t>
            </a:r>
            <a:r>
              <a:rPr lang="en-US" sz="2800" baseline="-25000" dirty="0" err="1"/>
              <a:t>m</a:t>
            </a:r>
            <a:r>
              <a:rPr lang="en-US" sz="2800" dirty="0"/>
              <a:t>() that contribute significantly to the fit of the model. </a:t>
            </a:r>
          </a:p>
          <a:p>
            <a:endParaRPr lang="en-US" sz="2800" dirty="0"/>
          </a:p>
          <a:p>
            <a:r>
              <a:rPr lang="en-US" sz="2400" dirty="0"/>
              <a:t>Example: multivariate adaptive regression splines (MARS)</a:t>
            </a:r>
          </a:p>
          <a:p>
            <a:endParaRPr lang="en-US" sz="2800" dirty="0"/>
          </a:p>
          <a:p>
            <a:pPr marL="457200" indent="-457200">
              <a:buFont typeface="Wingdings" charset="0"/>
              <a:buChar char="Ø"/>
            </a:pPr>
            <a:r>
              <a:rPr lang="en-US" sz="2800" dirty="0"/>
              <a:t>Regularization methods where we use the entire dictionary but restrict the coefficients. </a:t>
            </a:r>
          </a:p>
          <a:p>
            <a:endParaRPr lang="en-US" sz="2800" dirty="0"/>
          </a:p>
          <a:p>
            <a:r>
              <a:rPr lang="en-US" sz="2400" dirty="0"/>
              <a:t>Example: 	Ridge regression</a:t>
            </a:r>
          </a:p>
          <a:p>
            <a:r>
              <a:rPr lang="en-US" sz="2400" dirty="0"/>
              <a:t>			Lasso (both regularization and selection)</a:t>
            </a:r>
          </a:p>
        </p:txBody>
      </p:sp>
    </p:spTree>
    <p:extLst>
      <p:ext uri="{BB962C8B-B14F-4D97-AF65-F5344CB8AC3E}">
        <p14:creationId xmlns:p14="http://schemas.microsoft.com/office/powerpoint/2010/main" val="1767655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950416"/>
            <a:ext cx="3962400" cy="3907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Piecewise Polynomials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en-US" sz="2800" dirty="0"/>
              <a:t>Assume X is one-dimensional. </a:t>
            </a:r>
          </a:p>
          <a:p>
            <a:pPr marL="457200" indent="-457200">
              <a:buFont typeface="Wingdings" charset="0"/>
              <a:buChar char="Ø"/>
            </a:pPr>
            <a:r>
              <a:rPr lang="en-US" sz="2800" dirty="0"/>
              <a:t>Divide the domain of X into contiguous intervals, and represent f(X) by a separate polynomial in each interval.</a:t>
            </a:r>
          </a:p>
          <a:p>
            <a:pPr marL="457200" indent="-457200">
              <a:buFont typeface="Wingdings" charset="0"/>
              <a:buChar char="Ø"/>
            </a:pPr>
            <a:r>
              <a:rPr lang="en-US" sz="2800" dirty="0"/>
              <a:t>Simplest – piecewise constant</a:t>
            </a:r>
          </a:p>
          <a:p>
            <a:r>
              <a:rPr lang="en-US" sz="2800" dirty="0"/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8600" y="3352800"/>
            <a:ext cx="3581400" cy="2286000"/>
            <a:chOff x="381000" y="3429000"/>
            <a:chExt cx="4800600" cy="27128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429000"/>
              <a:ext cx="3822700" cy="1092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4490847"/>
              <a:ext cx="4648200" cy="838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00" y="5329047"/>
              <a:ext cx="3581400" cy="8128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5791200"/>
            <a:ext cx="3505200" cy="4342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6298207"/>
            <a:ext cx="1437477" cy="4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5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Piecewise Polynomials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1430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en-US" sz="2800" dirty="0"/>
              <a:t>piecewise linear</a:t>
            </a:r>
          </a:p>
          <a:p>
            <a:r>
              <a:rPr lang="en-US" sz="2800" dirty="0"/>
              <a:t>Three additional basis functions are needed: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46995"/>
            <a:ext cx="48768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27706"/>
            <a:ext cx="3886200" cy="40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02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Piecewise Polynomials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en-US" sz="2800" dirty="0"/>
              <a:t>piecewise linear requiring continuity</a:t>
            </a: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344444"/>
            <a:ext cx="4163399" cy="4248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8458200" cy="506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015896"/>
            <a:ext cx="2819400" cy="29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02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96" y="990600"/>
            <a:ext cx="6423003" cy="5832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Piecewise Polynomials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3416300"/>
            <a:ext cx="2822236" cy="2908300"/>
            <a:chOff x="0" y="1943100"/>
            <a:chExt cx="2822236" cy="2908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43100"/>
              <a:ext cx="1816100" cy="990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933700"/>
              <a:ext cx="1816100" cy="990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36" y="3810000"/>
              <a:ext cx="2743200" cy="10414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6200" y="2017693"/>
            <a:ext cx="19770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Lower</a:t>
            </a:r>
            <a:r>
              <a:rPr lang="en-US" altLang="zh-CN" sz="2800" dirty="0"/>
              <a:t>-right:</a:t>
            </a:r>
          </a:p>
          <a:p>
            <a:r>
              <a:rPr lang="en-US" altLang="zh-CN" sz="2800" dirty="0"/>
              <a:t>Cubic</a:t>
            </a:r>
            <a:r>
              <a:rPr lang="zh-CN" altLang="en-US" sz="2800" dirty="0"/>
              <a:t> </a:t>
            </a:r>
            <a:r>
              <a:rPr lang="en-US" altLang="zh-CN" sz="2800" dirty="0"/>
              <a:t>spline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82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884729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error: The expected loss over an </a:t>
            </a:r>
            <a:r>
              <a:rPr lang="en-US" sz="3200" b="1" i="1" dirty="0"/>
              <a:t>INDEPENDENT</a:t>
            </a:r>
            <a:r>
              <a:rPr lang="en-US" sz="3200" dirty="0"/>
              <a:t> test set. The expectation is taken with regard to everything that’s random - </a:t>
            </a:r>
            <a:r>
              <a:rPr lang="en-US" sz="3200" u="sng" dirty="0"/>
              <a:t>both the training set and the test set.</a:t>
            </a:r>
          </a:p>
          <a:p>
            <a:endParaRPr lang="en-US" sz="3200" u="sng" dirty="0"/>
          </a:p>
          <a:p>
            <a:endParaRPr lang="en-US" sz="3200" dirty="0"/>
          </a:p>
          <a:p>
            <a:r>
              <a:rPr lang="en-US" sz="3200" dirty="0"/>
              <a:t>In practice it is more feasible to estimate the testing error given a training set: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410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error is the average </a:t>
            </a:r>
          </a:p>
          <a:p>
            <a:r>
              <a:rPr lang="en-US" sz="3200" dirty="0"/>
              <a:t>Loss over just the training set: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Test error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971800"/>
            <a:ext cx="42576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38759"/>
            <a:ext cx="36260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410200"/>
            <a:ext cx="371780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2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09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201240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371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422483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Goals in model building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3200" dirty="0"/>
              <a:t>Model selection: </a:t>
            </a:r>
          </a:p>
          <a:p>
            <a:pPr marL="514350" indent="-514350"/>
            <a:r>
              <a:rPr lang="en-US" sz="3200" dirty="0"/>
              <a:t>	Estimating the performance of different models; choose the best one</a:t>
            </a:r>
          </a:p>
          <a:p>
            <a:pPr marL="514350" indent="-514350"/>
            <a:endParaRPr lang="en-US" sz="3200" dirty="0"/>
          </a:p>
          <a:p>
            <a:pPr marL="514350" indent="-514350"/>
            <a:r>
              <a:rPr lang="en-US" sz="3200" dirty="0"/>
              <a:t>(2) Model assessment:</a:t>
            </a:r>
          </a:p>
          <a:p>
            <a:pPr marL="514350" indent="-514350"/>
            <a:r>
              <a:rPr lang="en-US" sz="3200" dirty="0"/>
              <a:t>	Estimate the prediction error of the chosen model on new data.</a:t>
            </a:r>
          </a:p>
        </p:txBody>
      </p:sp>
    </p:spTree>
    <p:extLst>
      <p:ext uri="{BB962C8B-B14F-4D97-AF65-F5344CB8AC3E}">
        <p14:creationId xmlns:p14="http://schemas.microsoft.com/office/powerpoint/2010/main" val="37705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3200" dirty="0"/>
              <a:t>Ideally, we’d like to have enough data to be divided into three sets:</a:t>
            </a:r>
          </a:p>
          <a:p>
            <a:pPr marL="514350" indent="-514350"/>
            <a:r>
              <a:rPr lang="en-US" sz="3200" dirty="0"/>
              <a:t>	</a:t>
            </a:r>
            <a:r>
              <a:rPr lang="en-US" sz="3200" u="sng" dirty="0"/>
              <a:t>Training set: </a:t>
            </a:r>
            <a:r>
              <a:rPr lang="en-US" sz="3200" dirty="0"/>
              <a:t>to fit the models</a:t>
            </a:r>
          </a:p>
          <a:p>
            <a:pPr marL="514350" indent="-514350"/>
            <a:r>
              <a:rPr lang="en-US" sz="3200" dirty="0"/>
              <a:t>	</a:t>
            </a:r>
            <a:r>
              <a:rPr lang="en-US" sz="3200" u="sng" dirty="0"/>
              <a:t>Validation set: </a:t>
            </a:r>
            <a:r>
              <a:rPr lang="en-US" sz="3200" dirty="0"/>
              <a:t>to estimate prediction error of models, for the purpose of model selection</a:t>
            </a:r>
          </a:p>
          <a:p>
            <a:pPr marL="514350" indent="-514350"/>
            <a:r>
              <a:rPr lang="en-US" sz="3200" dirty="0"/>
              <a:t>	</a:t>
            </a:r>
            <a:r>
              <a:rPr lang="en-US" sz="3200" u="sng" dirty="0"/>
              <a:t>Test set: </a:t>
            </a:r>
            <a:r>
              <a:rPr lang="en-US" sz="3200" dirty="0"/>
              <a:t>to assess the generalization error of the final model</a:t>
            </a:r>
          </a:p>
          <a:p>
            <a:pPr marL="514350" indent="-514350"/>
            <a:endParaRPr lang="en-US" sz="3200" dirty="0"/>
          </a:p>
          <a:p>
            <a:pPr marL="514350" indent="-514350"/>
            <a:r>
              <a:rPr lang="en-US" sz="3200" dirty="0"/>
              <a:t>A typical split: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Goals in model building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91200"/>
            <a:ext cx="49149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31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Goals in model building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68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difference between the validation set and the test set?</a:t>
            </a:r>
          </a:p>
          <a:p>
            <a:endParaRPr lang="en-US" sz="3200" dirty="0"/>
          </a:p>
          <a:p>
            <a:r>
              <a:rPr lang="en-US" sz="3200" dirty="0"/>
              <a:t>The validation set is used repeatedly on all models.  The model selection can chase the randomness in this set. Our selection of the model is based on this set. In a sense, there is over-fitting in terms of this set, and the error rate is under-estimated.</a:t>
            </a:r>
          </a:p>
          <a:p>
            <a:endParaRPr lang="en-US" sz="3200" dirty="0"/>
          </a:p>
          <a:p>
            <a:r>
              <a:rPr lang="en-US" sz="3200" dirty="0"/>
              <a:t>The test set should be protected and used only once to obtain an unbiased error rate.</a:t>
            </a:r>
          </a:p>
        </p:txBody>
      </p:sp>
    </p:spTree>
    <p:extLst>
      <p:ext uri="{BB962C8B-B14F-4D97-AF65-F5344CB8AC3E}">
        <p14:creationId xmlns:p14="http://schemas.microsoft.com/office/powerpoint/2010/main" val="344115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1282</Words>
  <Application>Microsoft Macintosh PowerPoint</Application>
  <PresentationFormat>On-screen Show (4:3)</PresentationFormat>
  <Paragraphs>222</Paragraphs>
  <Slides>37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Times New Roman</vt:lpstr>
      <vt:lpstr>Wingdings</vt:lpstr>
      <vt:lpstr>Office Theme</vt:lpstr>
      <vt:lpstr>Equation</vt:lpstr>
      <vt:lpstr>Basis Expansions and Generalized Additive Models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Tianwei Yu</dc:creator>
  <cp:lastModifiedBy>Yu, Tianwei</cp:lastModifiedBy>
  <cp:revision>275</cp:revision>
  <dcterms:created xsi:type="dcterms:W3CDTF">2009-03-20T00:42:53Z</dcterms:created>
  <dcterms:modified xsi:type="dcterms:W3CDTF">2020-01-22T13:34:09Z</dcterms:modified>
</cp:coreProperties>
</file>