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312" r:id="rId4"/>
    <p:sldId id="313" r:id="rId5"/>
    <p:sldId id="314" r:id="rId6"/>
    <p:sldId id="315" r:id="rId7"/>
    <p:sldId id="262" r:id="rId8"/>
    <p:sldId id="263" r:id="rId9"/>
    <p:sldId id="257" r:id="rId10"/>
    <p:sldId id="311" r:id="rId11"/>
    <p:sldId id="259" r:id="rId12"/>
    <p:sldId id="289" r:id="rId13"/>
    <p:sldId id="260" r:id="rId14"/>
    <p:sldId id="283" r:id="rId15"/>
    <p:sldId id="285" r:id="rId16"/>
    <p:sldId id="286" r:id="rId17"/>
    <p:sldId id="287" r:id="rId18"/>
    <p:sldId id="288" r:id="rId19"/>
    <p:sldId id="261" r:id="rId20"/>
    <p:sldId id="264" r:id="rId21"/>
    <p:sldId id="290" r:id="rId22"/>
    <p:sldId id="291" r:id="rId23"/>
    <p:sldId id="292" r:id="rId24"/>
    <p:sldId id="299" r:id="rId25"/>
    <p:sldId id="265" r:id="rId26"/>
    <p:sldId id="300" r:id="rId27"/>
    <p:sldId id="301" r:id="rId28"/>
    <p:sldId id="266" r:id="rId29"/>
    <p:sldId id="302" r:id="rId30"/>
    <p:sldId id="267" r:id="rId31"/>
    <p:sldId id="303" r:id="rId32"/>
    <p:sldId id="304" r:id="rId33"/>
    <p:sldId id="268" r:id="rId34"/>
    <p:sldId id="305" r:id="rId35"/>
    <p:sldId id="306" r:id="rId36"/>
    <p:sldId id="269" r:id="rId37"/>
    <p:sldId id="271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2DCB6C-2C5B-44D5-B2EB-EA0FDF7A4C0D}" v="1" dt="2020-01-10T01:12:44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/>
    <p:restoredTop sz="94648"/>
  </p:normalViewPr>
  <p:slideViewPr>
    <p:cSldViewPr>
      <p:cViewPr varScale="1">
        <p:scale>
          <a:sx n="160" d="100"/>
          <a:sy n="160" d="100"/>
        </p:scale>
        <p:origin x="168" y="5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 Tianwei" userId="a8c443ae9eb06e8e" providerId="LiveId" clId="{722DCB6C-2C5B-44D5-B2EB-EA0FDF7A4C0D}"/>
    <pc:docChg chg="addSld modSld">
      <pc:chgData name="Yu Tianwei" userId="a8c443ae9eb06e8e" providerId="LiveId" clId="{722DCB6C-2C5B-44D5-B2EB-EA0FDF7A4C0D}" dt="2020-01-10T01:12:44.927" v="0"/>
      <pc:docMkLst>
        <pc:docMk/>
      </pc:docMkLst>
      <pc:sldChg chg="add">
        <pc:chgData name="Yu Tianwei" userId="a8c443ae9eb06e8e" providerId="LiveId" clId="{722DCB6C-2C5B-44D5-B2EB-EA0FDF7A4C0D}" dt="2020-01-10T01:12:44.927" v="0"/>
        <pc:sldMkLst>
          <pc:docMk/>
          <pc:sldMk cId="0" sldId="265"/>
        </pc:sldMkLst>
      </pc:sldChg>
      <pc:sldChg chg="add">
        <pc:chgData name="Yu Tianwei" userId="a8c443ae9eb06e8e" providerId="LiveId" clId="{722DCB6C-2C5B-44D5-B2EB-EA0FDF7A4C0D}" dt="2020-01-10T01:12:44.927" v="0"/>
        <pc:sldMkLst>
          <pc:docMk/>
          <pc:sldMk cId="0" sldId="266"/>
        </pc:sldMkLst>
      </pc:sldChg>
      <pc:sldChg chg="add">
        <pc:chgData name="Yu Tianwei" userId="a8c443ae9eb06e8e" providerId="LiveId" clId="{722DCB6C-2C5B-44D5-B2EB-EA0FDF7A4C0D}" dt="2020-01-10T01:12:44.927" v="0"/>
        <pc:sldMkLst>
          <pc:docMk/>
          <pc:sldMk cId="0" sldId="267"/>
        </pc:sldMkLst>
      </pc:sldChg>
      <pc:sldChg chg="add">
        <pc:chgData name="Yu Tianwei" userId="a8c443ae9eb06e8e" providerId="LiveId" clId="{722DCB6C-2C5B-44D5-B2EB-EA0FDF7A4C0D}" dt="2020-01-10T01:12:44.927" v="0"/>
        <pc:sldMkLst>
          <pc:docMk/>
          <pc:sldMk cId="0" sldId="268"/>
        </pc:sldMkLst>
      </pc:sldChg>
      <pc:sldChg chg="add">
        <pc:chgData name="Yu Tianwei" userId="a8c443ae9eb06e8e" providerId="LiveId" clId="{722DCB6C-2C5B-44D5-B2EB-EA0FDF7A4C0D}" dt="2020-01-10T01:12:44.927" v="0"/>
        <pc:sldMkLst>
          <pc:docMk/>
          <pc:sldMk cId="0" sldId="269"/>
        </pc:sldMkLst>
      </pc:sldChg>
      <pc:sldChg chg="add">
        <pc:chgData name="Yu Tianwei" userId="a8c443ae9eb06e8e" providerId="LiveId" clId="{722DCB6C-2C5B-44D5-B2EB-EA0FDF7A4C0D}" dt="2020-01-10T01:12:44.927" v="0"/>
        <pc:sldMkLst>
          <pc:docMk/>
          <pc:sldMk cId="0" sldId="270"/>
        </pc:sldMkLst>
      </pc:sldChg>
      <pc:sldChg chg="add">
        <pc:chgData name="Yu Tianwei" userId="a8c443ae9eb06e8e" providerId="LiveId" clId="{722DCB6C-2C5B-44D5-B2EB-EA0FDF7A4C0D}" dt="2020-01-10T01:12:44.927" v="0"/>
        <pc:sldMkLst>
          <pc:docMk/>
          <pc:sldMk cId="0" sldId="271"/>
        </pc:sldMkLst>
      </pc:sldChg>
      <pc:sldChg chg="add">
        <pc:chgData name="Yu Tianwei" userId="a8c443ae9eb06e8e" providerId="LiveId" clId="{722DCB6C-2C5B-44D5-B2EB-EA0FDF7A4C0D}" dt="2020-01-10T01:12:44.927" v="0"/>
        <pc:sldMkLst>
          <pc:docMk/>
          <pc:sldMk cId="0" sldId="296"/>
        </pc:sldMkLst>
      </pc:sldChg>
      <pc:sldChg chg="add">
        <pc:chgData name="Yu Tianwei" userId="a8c443ae9eb06e8e" providerId="LiveId" clId="{722DCB6C-2C5B-44D5-B2EB-EA0FDF7A4C0D}" dt="2020-01-10T01:12:44.927" v="0"/>
        <pc:sldMkLst>
          <pc:docMk/>
          <pc:sldMk cId="0" sldId="297"/>
        </pc:sldMkLst>
      </pc:sldChg>
      <pc:sldChg chg="add">
        <pc:chgData name="Yu Tianwei" userId="a8c443ae9eb06e8e" providerId="LiveId" clId="{722DCB6C-2C5B-44D5-B2EB-EA0FDF7A4C0D}" dt="2020-01-10T01:12:44.927" v="0"/>
        <pc:sldMkLst>
          <pc:docMk/>
          <pc:sldMk cId="0" sldId="298"/>
        </pc:sldMkLst>
      </pc:sldChg>
      <pc:sldChg chg="add">
        <pc:chgData name="Yu Tianwei" userId="a8c443ae9eb06e8e" providerId="LiveId" clId="{722DCB6C-2C5B-44D5-B2EB-EA0FDF7A4C0D}" dt="2020-01-10T01:12:44.927" v="0"/>
        <pc:sldMkLst>
          <pc:docMk/>
          <pc:sldMk cId="0" sldId="299"/>
        </pc:sldMkLst>
      </pc:sldChg>
      <pc:sldChg chg="add">
        <pc:chgData name="Yu Tianwei" userId="a8c443ae9eb06e8e" providerId="LiveId" clId="{722DCB6C-2C5B-44D5-B2EB-EA0FDF7A4C0D}" dt="2020-01-10T01:12:44.927" v="0"/>
        <pc:sldMkLst>
          <pc:docMk/>
          <pc:sldMk cId="0" sldId="300"/>
        </pc:sldMkLst>
      </pc:sldChg>
      <pc:sldChg chg="add">
        <pc:chgData name="Yu Tianwei" userId="a8c443ae9eb06e8e" providerId="LiveId" clId="{722DCB6C-2C5B-44D5-B2EB-EA0FDF7A4C0D}" dt="2020-01-10T01:12:44.927" v="0"/>
        <pc:sldMkLst>
          <pc:docMk/>
          <pc:sldMk cId="0" sldId="301"/>
        </pc:sldMkLst>
      </pc:sldChg>
      <pc:sldChg chg="add">
        <pc:chgData name="Yu Tianwei" userId="a8c443ae9eb06e8e" providerId="LiveId" clId="{722DCB6C-2C5B-44D5-B2EB-EA0FDF7A4C0D}" dt="2020-01-10T01:12:44.927" v="0"/>
        <pc:sldMkLst>
          <pc:docMk/>
          <pc:sldMk cId="0" sldId="302"/>
        </pc:sldMkLst>
      </pc:sldChg>
      <pc:sldChg chg="add">
        <pc:chgData name="Yu Tianwei" userId="a8c443ae9eb06e8e" providerId="LiveId" clId="{722DCB6C-2C5B-44D5-B2EB-EA0FDF7A4C0D}" dt="2020-01-10T01:12:44.927" v="0"/>
        <pc:sldMkLst>
          <pc:docMk/>
          <pc:sldMk cId="0" sldId="303"/>
        </pc:sldMkLst>
      </pc:sldChg>
      <pc:sldChg chg="add">
        <pc:chgData name="Yu Tianwei" userId="a8c443ae9eb06e8e" providerId="LiveId" clId="{722DCB6C-2C5B-44D5-B2EB-EA0FDF7A4C0D}" dt="2020-01-10T01:12:44.927" v="0"/>
        <pc:sldMkLst>
          <pc:docMk/>
          <pc:sldMk cId="0" sldId="304"/>
        </pc:sldMkLst>
      </pc:sldChg>
      <pc:sldChg chg="add">
        <pc:chgData name="Yu Tianwei" userId="a8c443ae9eb06e8e" providerId="LiveId" clId="{722DCB6C-2C5B-44D5-B2EB-EA0FDF7A4C0D}" dt="2020-01-10T01:12:44.927" v="0"/>
        <pc:sldMkLst>
          <pc:docMk/>
          <pc:sldMk cId="0" sldId="305"/>
        </pc:sldMkLst>
      </pc:sldChg>
      <pc:sldChg chg="add">
        <pc:chgData name="Yu Tianwei" userId="a8c443ae9eb06e8e" providerId="LiveId" clId="{722DCB6C-2C5B-44D5-B2EB-EA0FDF7A4C0D}" dt="2020-01-10T01:12:44.927" v="0"/>
        <pc:sldMkLst>
          <pc:docMk/>
          <pc:sldMk cId="0" sldId="306"/>
        </pc:sldMkLst>
      </pc:sldChg>
      <pc:sldChg chg="add">
        <pc:chgData name="Yu Tianwei" userId="a8c443ae9eb06e8e" providerId="LiveId" clId="{722DCB6C-2C5B-44D5-B2EB-EA0FDF7A4C0D}" dt="2020-01-10T01:12:44.927" v="0"/>
        <pc:sldMkLst>
          <pc:docMk/>
          <pc:sldMk cId="0" sldId="307"/>
        </pc:sldMkLst>
      </pc:sldChg>
      <pc:sldChg chg="add">
        <pc:chgData name="Yu Tianwei" userId="a8c443ae9eb06e8e" providerId="LiveId" clId="{722DCB6C-2C5B-44D5-B2EB-EA0FDF7A4C0D}" dt="2020-01-10T01:12:44.927" v="0"/>
        <pc:sldMkLst>
          <pc:docMk/>
          <pc:sldMk cId="0" sldId="308"/>
        </pc:sldMkLst>
      </pc:sldChg>
      <pc:sldChg chg="add">
        <pc:chgData name="Yu Tianwei" userId="a8c443ae9eb06e8e" providerId="LiveId" clId="{722DCB6C-2C5B-44D5-B2EB-EA0FDF7A4C0D}" dt="2020-01-10T01:12:44.927" v="0"/>
        <pc:sldMkLst>
          <pc:docMk/>
          <pc:sldMk cId="0" sldId="309"/>
        </pc:sldMkLst>
      </pc:sldChg>
      <pc:sldChg chg="add">
        <pc:chgData name="Yu Tianwei" userId="a8c443ae9eb06e8e" providerId="LiveId" clId="{722DCB6C-2C5B-44D5-B2EB-EA0FDF7A4C0D}" dt="2020-01-10T01:12:44.927" v="0"/>
        <pc:sldMkLst>
          <pc:docMk/>
          <pc:sldMk cId="0" sldId="310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38A733-9910-4B49-80AD-D3EDA9F2F6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DFC84-4819-AA4E-BD7D-DC510611E5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EECD84-3406-F541-B4C9-4ADE2541899D}" type="datetime1">
              <a:rPr lang="en-US" altLang="en-US"/>
              <a:pPr/>
              <a:t>1/16/20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9732FB3-E09D-904B-8EC1-1CC17F5BDD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D8FBFC2-4FA1-7D45-B54E-398B475D2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6BD57-F88E-4043-87DA-1F8DBE1085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5168A-1D1A-484B-88BC-4755C372E7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4871D5-C13E-F942-86E8-4D2DEC2A22A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F318545D-5023-5A41-AC90-0D53652EBD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B3B1CA2E-E43C-ED46-8D3D-7BB74480AF8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DF999451-984A-9948-864D-462C6AF655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789B4E7-BB62-DA43-BB1E-CC9704E14EB9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>
            <a:extLst>
              <a:ext uri="{FF2B5EF4-FFF2-40B4-BE49-F238E27FC236}">
                <a16:creationId xmlns:a16="http://schemas.microsoft.com/office/drawing/2014/main" id="{A54A2EC3-2786-B04C-BDEB-2CDE11F4C1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>
            <a:extLst>
              <a:ext uri="{FF2B5EF4-FFF2-40B4-BE49-F238E27FC236}">
                <a16:creationId xmlns:a16="http://schemas.microsoft.com/office/drawing/2014/main" id="{99CFDE30-B647-EC44-BDC5-002E1CBE39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E68AAF62-9C3A-4B4B-9762-87F6F92C14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E979053-7BC3-E542-BFFE-77BC65688B16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03474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>
            <a:extLst>
              <a:ext uri="{FF2B5EF4-FFF2-40B4-BE49-F238E27FC236}">
                <a16:creationId xmlns:a16="http://schemas.microsoft.com/office/drawing/2014/main" id="{B71E6C0B-DB15-0443-BC25-B45452E6B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>
            <a:extLst>
              <a:ext uri="{FF2B5EF4-FFF2-40B4-BE49-F238E27FC236}">
                <a16:creationId xmlns:a16="http://schemas.microsoft.com/office/drawing/2014/main" id="{A1A6FE39-E4F6-E345-A38B-E1BC27E367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EF34A523-34A9-DD4D-A493-BEA76B03AC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DDF4191-865E-A04B-8326-C7B96D0D78E6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49439DDF-D9F5-244E-8601-2122D24C90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8B999F49-9FF3-C947-8AE7-1AD76FFF979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25C21441-3DE5-3046-A153-DDECC475FB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D217D25-7D0A-AF4E-8257-766C9DF6C738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>
            <a:extLst>
              <a:ext uri="{FF2B5EF4-FFF2-40B4-BE49-F238E27FC236}">
                <a16:creationId xmlns:a16="http://schemas.microsoft.com/office/drawing/2014/main" id="{D775C700-3648-694F-80A0-43FE372F89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Notes Placeholder 2">
            <a:extLst>
              <a:ext uri="{FF2B5EF4-FFF2-40B4-BE49-F238E27FC236}">
                <a16:creationId xmlns:a16="http://schemas.microsoft.com/office/drawing/2014/main" id="{0D56BA63-8B21-4947-AE8F-ED50786665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E2EC5FFC-BB92-6B40-A20D-1F451F564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E92D970-2A33-2A4B-B39E-FD69D660904E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C0EB506B-8D8E-564C-8AD6-3744733226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C593F047-D7B8-5641-B45B-FFDA03581E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3CE924C2-2244-CB41-A4D1-B145225138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D75D3F6-815A-1D4E-BFCF-0CA3680C60D0}" type="slidenum">
              <a:rPr lang="en-US" altLang="en-US" sz="1200"/>
              <a:pPr/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>
            <a:extLst>
              <a:ext uri="{FF2B5EF4-FFF2-40B4-BE49-F238E27FC236}">
                <a16:creationId xmlns:a16="http://schemas.microsoft.com/office/drawing/2014/main" id="{1BFB20F6-9B75-B84C-AEBA-0B017E063A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Notes Placeholder 2">
            <a:extLst>
              <a:ext uri="{FF2B5EF4-FFF2-40B4-BE49-F238E27FC236}">
                <a16:creationId xmlns:a16="http://schemas.microsoft.com/office/drawing/2014/main" id="{E3DFCC5B-62BC-8941-A172-6FFDCD1A206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E718D68F-05E1-4C4E-A549-C25ACD9558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3BDAC14-93CB-A049-ADEA-2602DED2E4AE}" type="slidenum">
              <a:rPr lang="en-US" altLang="en-US" sz="1200"/>
              <a:pPr/>
              <a:t>16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>
            <a:extLst>
              <a:ext uri="{FF2B5EF4-FFF2-40B4-BE49-F238E27FC236}">
                <a16:creationId xmlns:a16="http://schemas.microsoft.com/office/drawing/2014/main" id="{9C610544-45CD-A346-8257-D99ADD1EBE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Notes Placeholder 2">
            <a:extLst>
              <a:ext uri="{FF2B5EF4-FFF2-40B4-BE49-F238E27FC236}">
                <a16:creationId xmlns:a16="http://schemas.microsoft.com/office/drawing/2014/main" id="{42890952-9EB9-4B43-A831-5647C327D1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45A9C795-C232-E24D-98A4-9B2297FDEE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156CBD-AA46-1A40-A51C-67648D0EE058}" type="slidenum">
              <a:rPr lang="en-US" altLang="en-US" sz="1200"/>
              <a:pPr/>
              <a:t>17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2CD6D4F4-2D74-F144-A548-5B45B1C9FD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1A6C0ECF-B6A0-F042-981C-EF91EEAD216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6E914387-99B7-4946-AF6B-3E1F5C674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3BB3B23-7732-E643-A86C-D12620793611}" type="slidenum">
              <a:rPr lang="en-US" altLang="en-US" sz="1200"/>
              <a:pPr/>
              <a:t>18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C39633AF-5429-7D42-97C2-7BE6742C3F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231CBDA4-D403-5048-9531-FFA13F9443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64F593DE-F23B-B24B-9A94-37E6D2C5C7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93631E3-BBDA-E140-83F8-7A7C278F1765}" type="slidenum">
              <a:rPr lang="en-US" altLang="en-US" sz="1200"/>
              <a:pPr/>
              <a:t>19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>
            <a:extLst>
              <a:ext uri="{FF2B5EF4-FFF2-40B4-BE49-F238E27FC236}">
                <a16:creationId xmlns:a16="http://schemas.microsoft.com/office/drawing/2014/main" id="{46B4C1EB-BEC6-6E47-81F8-67C6698BCC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Notes Placeholder 2">
            <a:extLst>
              <a:ext uri="{FF2B5EF4-FFF2-40B4-BE49-F238E27FC236}">
                <a16:creationId xmlns:a16="http://schemas.microsoft.com/office/drawing/2014/main" id="{8CF8E2E1-52E4-9D46-B4F7-6EDC218522D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7B59F69B-1F89-ED49-A55E-D559D67FC1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052888B-657E-BF4C-9E84-6CC5336FF4A1}" type="slidenum">
              <a:rPr lang="en-US" altLang="en-US" sz="1200"/>
              <a:pPr/>
              <a:t>20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>
            <a:extLst>
              <a:ext uri="{FF2B5EF4-FFF2-40B4-BE49-F238E27FC236}">
                <a16:creationId xmlns:a16="http://schemas.microsoft.com/office/drawing/2014/main" id="{A54A2EC3-2786-B04C-BDEB-2CDE11F4C1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>
            <a:extLst>
              <a:ext uri="{FF2B5EF4-FFF2-40B4-BE49-F238E27FC236}">
                <a16:creationId xmlns:a16="http://schemas.microsoft.com/office/drawing/2014/main" id="{99CFDE30-B647-EC44-BDC5-002E1CBE39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E68AAF62-9C3A-4B4B-9762-87F6F92C14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E979053-7BC3-E542-BFFE-77BC65688B16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>
            <a:extLst>
              <a:ext uri="{FF2B5EF4-FFF2-40B4-BE49-F238E27FC236}">
                <a16:creationId xmlns:a16="http://schemas.microsoft.com/office/drawing/2014/main" id="{BF3A151C-2086-0C42-90A0-A242E8A419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>
            <a:extLst>
              <a:ext uri="{FF2B5EF4-FFF2-40B4-BE49-F238E27FC236}">
                <a16:creationId xmlns:a16="http://schemas.microsoft.com/office/drawing/2014/main" id="{6ACEA714-E7F2-C742-B929-4FF7B23605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6179B9C3-DCA2-CF4F-9B2F-10B0601354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75671A-0052-644A-A470-0EDA63117EDB}" type="slidenum">
              <a:rPr lang="en-US" altLang="en-US" sz="1200"/>
              <a:pPr/>
              <a:t>21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>
            <a:extLst>
              <a:ext uri="{FF2B5EF4-FFF2-40B4-BE49-F238E27FC236}">
                <a16:creationId xmlns:a16="http://schemas.microsoft.com/office/drawing/2014/main" id="{400F2E75-0CB4-EE4E-921C-47EB7AE606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Notes Placeholder 2">
            <a:extLst>
              <a:ext uri="{FF2B5EF4-FFF2-40B4-BE49-F238E27FC236}">
                <a16:creationId xmlns:a16="http://schemas.microsoft.com/office/drawing/2014/main" id="{29A9DBFD-8F1F-EA40-8383-D893B8841E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2E007FF3-2A4D-1747-9285-48E4D1F846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EB11BBB-26B4-A44D-B269-3D2A7894D7D7}" type="slidenum">
              <a:rPr lang="en-US" altLang="en-US" sz="1200"/>
              <a:pPr/>
              <a:t>22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>
            <a:extLst>
              <a:ext uri="{FF2B5EF4-FFF2-40B4-BE49-F238E27FC236}">
                <a16:creationId xmlns:a16="http://schemas.microsoft.com/office/drawing/2014/main" id="{84721AE6-A3A7-1845-988F-20A7E15ACE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Notes Placeholder 2">
            <a:extLst>
              <a:ext uri="{FF2B5EF4-FFF2-40B4-BE49-F238E27FC236}">
                <a16:creationId xmlns:a16="http://schemas.microsoft.com/office/drawing/2014/main" id="{2358206C-0FBC-904C-A488-49D869C158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D3CB687A-5A2D-1D49-A45D-DA1A82C59F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E05F76E-65F0-E847-AB94-95D5385296BD}" type="slidenum">
              <a:rPr lang="en-US" altLang="en-US" sz="1200"/>
              <a:pPr/>
              <a:t>23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>
            <a:extLst>
              <a:ext uri="{FF2B5EF4-FFF2-40B4-BE49-F238E27FC236}">
                <a16:creationId xmlns:a16="http://schemas.microsoft.com/office/drawing/2014/main" id="{04950DE7-FCAF-B34B-A501-BA9AB7BA34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>
            <a:extLst>
              <a:ext uri="{FF2B5EF4-FFF2-40B4-BE49-F238E27FC236}">
                <a16:creationId xmlns:a16="http://schemas.microsoft.com/office/drawing/2014/main" id="{0BFDCEE9-3E43-5549-871F-80037DC9A0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A6EE0737-9342-364A-8056-B4D6BBDA73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7E0AF62-0164-E841-9ED3-60AB63840FBE}" type="slidenum">
              <a:rPr lang="en-US" altLang="en-US" sz="1200"/>
              <a:pPr/>
              <a:t>24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FD7870DF-7011-A548-9A0F-E91825B8B0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986B7F84-DC67-8D46-BD88-DCBED5FDBC5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D0422297-0B8C-F04E-8006-92523BD657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60D9486-AF78-7248-BAB1-9EFBAA042018}" type="slidenum">
              <a:rPr lang="en-US" altLang="en-US" sz="1200"/>
              <a:pPr/>
              <a:t>25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>
            <a:extLst>
              <a:ext uri="{FF2B5EF4-FFF2-40B4-BE49-F238E27FC236}">
                <a16:creationId xmlns:a16="http://schemas.microsoft.com/office/drawing/2014/main" id="{8F2FDA62-C0B7-0144-9075-37800393EA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Notes Placeholder 2">
            <a:extLst>
              <a:ext uri="{FF2B5EF4-FFF2-40B4-BE49-F238E27FC236}">
                <a16:creationId xmlns:a16="http://schemas.microsoft.com/office/drawing/2014/main" id="{E2EC40B4-11B5-034D-AF1B-57FEEE88E1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2946A32A-B580-D145-B215-2DC2B461E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16026A-4078-2040-9FCF-E3686D4DA9F6}" type="slidenum">
              <a:rPr lang="en-US" altLang="en-US" sz="1200"/>
              <a:pPr/>
              <a:t>26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>
            <a:extLst>
              <a:ext uri="{FF2B5EF4-FFF2-40B4-BE49-F238E27FC236}">
                <a16:creationId xmlns:a16="http://schemas.microsoft.com/office/drawing/2014/main" id="{3F474326-E65E-3D4E-B973-733A752166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Notes Placeholder 2">
            <a:extLst>
              <a:ext uri="{FF2B5EF4-FFF2-40B4-BE49-F238E27FC236}">
                <a16:creationId xmlns:a16="http://schemas.microsoft.com/office/drawing/2014/main" id="{2D07DD12-2E7A-D145-821D-D827E2603D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5488BB26-C91E-BC4E-A43D-DD55552B15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8FDBDA8-ACEF-944C-94B5-375CC68DDD44}" type="slidenum">
              <a:rPr lang="en-US" altLang="en-US" sz="1200"/>
              <a:pPr/>
              <a:t>27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>
            <a:extLst>
              <a:ext uri="{FF2B5EF4-FFF2-40B4-BE49-F238E27FC236}">
                <a16:creationId xmlns:a16="http://schemas.microsoft.com/office/drawing/2014/main" id="{72A8204A-D43D-8349-B388-7DEE5A2517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Notes Placeholder 2">
            <a:extLst>
              <a:ext uri="{FF2B5EF4-FFF2-40B4-BE49-F238E27FC236}">
                <a16:creationId xmlns:a16="http://schemas.microsoft.com/office/drawing/2014/main" id="{A5231B1A-B0BC-584F-A0E2-FE6923F7B8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F6A1AB26-77F1-3E42-8621-1CBB34DA4B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FC28148-1C7B-B141-905A-34451744D6C1}" type="slidenum">
              <a:rPr lang="en-US" altLang="en-US" sz="1200"/>
              <a:pPr/>
              <a:t>28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>
            <a:extLst>
              <a:ext uri="{FF2B5EF4-FFF2-40B4-BE49-F238E27FC236}">
                <a16:creationId xmlns:a16="http://schemas.microsoft.com/office/drawing/2014/main" id="{2C284471-807C-9244-AEB0-BCC50C3FE9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Notes Placeholder 2">
            <a:extLst>
              <a:ext uri="{FF2B5EF4-FFF2-40B4-BE49-F238E27FC236}">
                <a16:creationId xmlns:a16="http://schemas.microsoft.com/office/drawing/2014/main" id="{9005C8AA-210E-BB45-81EE-C7FF2C2B5F0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53EC27C9-F473-A941-A1A2-A8A6167AA6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51B8EF0-C118-FF4C-B4B1-D299A93886C7}" type="slidenum">
              <a:rPr lang="en-US" altLang="en-US" sz="1200"/>
              <a:pPr/>
              <a:t>29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>
            <a:extLst>
              <a:ext uri="{FF2B5EF4-FFF2-40B4-BE49-F238E27FC236}">
                <a16:creationId xmlns:a16="http://schemas.microsoft.com/office/drawing/2014/main" id="{20347CAA-F163-2947-8805-616A9AE148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>
            <a:extLst>
              <a:ext uri="{FF2B5EF4-FFF2-40B4-BE49-F238E27FC236}">
                <a16:creationId xmlns:a16="http://schemas.microsoft.com/office/drawing/2014/main" id="{C9BC3856-64DB-D247-9E7A-5BAD804E22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556412D2-BFBC-974B-A097-AB20EDB27F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BDCDB4B-BCB8-B04A-B185-8BBF7008C3FE}" type="slidenum">
              <a:rPr lang="en-US" altLang="en-US" sz="1200"/>
              <a:pPr/>
              <a:t>30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>
            <a:extLst>
              <a:ext uri="{FF2B5EF4-FFF2-40B4-BE49-F238E27FC236}">
                <a16:creationId xmlns:a16="http://schemas.microsoft.com/office/drawing/2014/main" id="{A54A2EC3-2786-B04C-BDEB-2CDE11F4C1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>
            <a:extLst>
              <a:ext uri="{FF2B5EF4-FFF2-40B4-BE49-F238E27FC236}">
                <a16:creationId xmlns:a16="http://schemas.microsoft.com/office/drawing/2014/main" id="{99CFDE30-B647-EC44-BDC5-002E1CBE39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E68AAF62-9C3A-4B4B-9762-87F6F92C14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E979053-7BC3-E542-BFFE-77BC65688B16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022854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>
            <a:extLst>
              <a:ext uri="{FF2B5EF4-FFF2-40B4-BE49-F238E27FC236}">
                <a16:creationId xmlns:a16="http://schemas.microsoft.com/office/drawing/2014/main" id="{EAEE3E5C-9513-844B-B113-702089B8F3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2" name="Notes Placeholder 2">
            <a:extLst>
              <a:ext uri="{FF2B5EF4-FFF2-40B4-BE49-F238E27FC236}">
                <a16:creationId xmlns:a16="http://schemas.microsoft.com/office/drawing/2014/main" id="{A69CD6DE-F12F-7148-B41F-04902EA876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0DB0DEA6-8811-9244-AB9E-9EDAA3CACE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2FEF0EB-67A1-1F45-A2EA-7FCF123D2576}" type="slidenum">
              <a:rPr lang="en-US" altLang="en-US" sz="1200"/>
              <a:pPr/>
              <a:t>31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>
            <a:extLst>
              <a:ext uri="{FF2B5EF4-FFF2-40B4-BE49-F238E27FC236}">
                <a16:creationId xmlns:a16="http://schemas.microsoft.com/office/drawing/2014/main" id="{467BA6BF-F1BC-AB48-9493-2866798561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Notes Placeholder 2">
            <a:extLst>
              <a:ext uri="{FF2B5EF4-FFF2-40B4-BE49-F238E27FC236}">
                <a16:creationId xmlns:a16="http://schemas.microsoft.com/office/drawing/2014/main" id="{AF50E3F0-8599-AE43-BA15-83676F86EE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DE27906F-AC84-0A4B-B9C1-24F0839983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E41E312-6722-A24E-AEF5-294BED12CA4C}" type="slidenum">
              <a:rPr lang="en-US" altLang="en-US" sz="1200"/>
              <a:pPr/>
              <a:t>32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>
            <a:extLst>
              <a:ext uri="{FF2B5EF4-FFF2-40B4-BE49-F238E27FC236}">
                <a16:creationId xmlns:a16="http://schemas.microsoft.com/office/drawing/2014/main" id="{89604E9E-54B5-C641-8999-FADB3A61BA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Notes Placeholder 2">
            <a:extLst>
              <a:ext uri="{FF2B5EF4-FFF2-40B4-BE49-F238E27FC236}">
                <a16:creationId xmlns:a16="http://schemas.microsoft.com/office/drawing/2014/main" id="{A7520E9F-F262-7B4B-817A-1F8BA7154B8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9DDF7036-4092-CE44-B044-04D4BB7EF5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E3DD365-D6D7-EC44-AC0C-8E2751A188D6}" type="slidenum">
              <a:rPr lang="en-US" altLang="en-US" sz="1200"/>
              <a:pPr/>
              <a:t>33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>
            <a:extLst>
              <a:ext uri="{FF2B5EF4-FFF2-40B4-BE49-F238E27FC236}">
                <a16:creationId xmlns:a16="http://schemas.microsoft.com/office/drawing/2014/main" id="{0FE58269-E0B1-1F4D-BE87-513967E5CD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6" name="Notes Placeholder 2">
            <a:extLst>
              <a:ext uri="{FF2B5EF4-FFF2-40B4-BE49-F238E27FC236}">
                <a16:creationId xmlns:a16="http://schemas.microsoft.com/office/drawing/2014/main" id="{8B37126E-6648-A74D-B417-5B88418A5DB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E2D3F0D6-46A2-F542-B591-4FB73969CB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6D2524A-A47B-C94E-B449-DC7372D4F996}" type="slidenum">
              <a:rPr lang="en-US" altLang="en-US" sz="1200"/>
              <a:pPr/>
              <a:t>34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>
            <a:extLst>
              <a:ext uri="{FF2B5EF4-FFF2-40B4-BE49-F238E27FC236}">
                <a16:creationId xmlns:a16="http://schemas.microsoft.com/office/drawing/2014/main" id="{66FA9416-11C1-AF42-813D-E5A367830B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Notes Placeholder 2">
            <a:extLst>
              <a:ext uri="{FF2B5EF4-FFF2-40B4-BE49-F238E27FC236}">
                <a16:creationId xmlns:a16="http://schemas.microsoft.com/office/drawing/2014/main" id="{72F51694-E61F-BA4B-B151-F3CFCA0468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1C0D05FA-FE07-7647-AC0F-4CB2220E4A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A68221-8D88-AF47-ADB3-354B8319F49A}" type="slidenum">
              <a:rPr lang="en-US" altLang="en-US" sz="1200"/>
              <a:pPr/>
              <a:t>36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>
            <a:extLst>
              <a:ext uri="{FF2B5EF4-FFF2-40B4-BE49-F238E27FC236}">
                <a16:creationId xmlns:a16="http://schemas.microsoft.com/office/drawing/2014/main" id="{3ED29D6C-1A6A-4B48-B8B0-B259AC6106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4" name="Notes Placeholder 2">
            <a:extLst>
              <a:ext uri="{FF2B5EF4-FFF2-40B4-BE49-F238E27FC236}">
                <a16:creationId xmlns:a16="http://schemas.microsoft.com/office/drawing/2014/main" id="{81189D28-0964-C845-9AEE-0CBB1233FB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9155" name="Slide Number Placeholder 3">
            <a:extLst>
              <a:ext uri="{FF2B5EF4-FFF2-40B4-BE49-F238E27FC236}">
                <a16:creationId xmlns:a16="http://schemas.microsoft.com/office/drawing/2014/main" id="{B5006AFE-37F2-1146-8D78-D46DB0645E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39EF496-9122-8A4B-9DCD-20ECED59765C}" type="slidenum">
              <a:rPr lang="en-US" altLang="en-US" sz="1200"/>
              <a:pPr/>
              <a:t>37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268413" cy="274638"/>
          </a:xfrm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296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268413" cy="274638"/>
          </a:xfrm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4286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268413" cy="274638"/>
          </a:xfrm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6280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268413" cy="274638"/>
          </a:xfrm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484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268413" cy="274638"/>
          </a:xfrm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6692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8589B0ED-96B2-934A-A1EB-8BC99779B4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AFF60F83-4C87-1049-BD6F-67084D1B76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7F55C188-0B00-874F-B7F1-FD4F164B54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9743BF-CEBF-DE48-B174-04EB632F2FF9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88CD147-3275-E54F-9435-279AF54505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9F85D7B-EB61-BF46-8688-E6E1D0E851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E7FE74C-CEC8-4648-B091-601548C57F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69F2F1-A773-254C-819B-71347226A4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64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113E7D-AE63-4B4F-B822-A9CEBE109E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A956AC-85AE-3E4F-91EB-5D8F81D3B9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0EF5F2-539E-1441-9B0F-E7592BD9D4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0ADF0D-78DD-2349-9E1D-78CE933AEC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102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91097FC-BBFE-704E-A4CC-1016E062CD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0BD152-6732-1646-AC48-015C5FFF83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417738-C31A-A640-8D84-A5EE04A745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54636-F7F3-4F4E-8DA6-7EF2E4E8BF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77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3312E7D-CE32-8549-B1AE-0A65F9D0FA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4504C6-FA0A-DB47-8E9B-043CA0CD8C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AEDCB9-53F3-0540-9A03-1807BCC779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0A2E2C-03D9-DA45-9D9E-A62A30D54E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100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68C777-412F-EE4A-BCD0-CC807BE2C0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8200C4-E315-204E-BDFE-432C470B15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468636-3DF7-E04C-9F96-B3D22522B5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9B6527-4DED-CA43-8D85-EE0DE18668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72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75381E-2C96-6B47-BD3F-F2629D1A79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1D9F1-0FB7-0548-8F6B-718AEEE5C8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66AFC-5069-6E41-9CEF-E668929FF1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8911E-286E-3B45-896E-2965E2E108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63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F51D46F-8C6F-B940-BA1B-9F8BB7F655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47C163B-8321-604D-9FA4-0803D1FB87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005CBBD-1BB3-5748-9424-5D391FDFD7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11CAF3-60E6-EB4F-BED3-0CAD67D6E7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41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A0E87C5-D726-9E46-B463-E6FE450982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47393FA-EBAD-0E46-BAB1-D46186B259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5EDAA3-91FF-3947-99F4-AB7384E379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DC9539-3038-4641-AEEF-199930A269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49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10EA00C-A28C-6D4E-8DCA-0AD13FCA89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A98DBE8-3D58-B643-9F97-51A4E2ACB5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961849E-01D7-1940-873A-73EA069361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41E4C2-665E-C242-8974-D4BDAC9279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09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11CBBB-43CF-BE4C-910B-0EE56EBFD9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17156-2ACF-074E-9CD4-8B6389CBF6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CDE7D2-F29B-B64B-AB71-B28190B197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885B4-A5B2-4248-9145-CCE1F4BB25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223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7D1034-3311-1241-800D-C9891FBEB9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DD9BD8-C204-E54F-978D-DFB3DE5E78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C0784B-71C5-F143-ACE6-E3D48E4B9D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D0BCC4-6823-FB4A-BEAF-DACA6D0249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20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94271F0-02D5-E740-A0CC-F40051044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5F48CFC-2A65-D94A-9518-BBB7E3405F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C9BF188-71DA-B347-8953-74F33AFAB4B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65A6F32-052F-9442-A212-A8B178D3F38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3DB30E0-E2C6-E54B-821C-8073F06153B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690E22A-DFEC-C443-B2C8-B77F79B709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80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80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80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80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8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8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8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tiff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7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3.e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3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1A300509-9992-1546-97C7-BE21FB4D55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848600" cy="1600200"/>
          </a:xfrm>
        </p:spPr>
        <p:txBody>
          <a:bodyPr/>
          <a:lstStyle/>
          <a:p>
            <a:pPr algn="l" eaLnBrk="1" hangingPunct="1"/>
            <a:r>
              <a:rPr lang="en-US" altLang="en-US"/>
              <a:t>Bayesian Decision Theory</a:t>
            </a:r>
          </a:p>
        </p:txBody>
      </p:sp>
      <p:sp>
        <p:nvSpPr>
          <p:cNvPr id="14338" name="Text Box 4">
            <a:extLst>
              <a:ext uri="{FF2B5EF4-FFF2-40B4-BE49-F238E27FC236}">
                <a16:creationId xmlns:a16="http://schemas.microsoft.com/office/drawing/2014/main" id="{55B5CDBD-431C-AE47-A05C-98329E117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2562225"/>
            <a:ext cx="694292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itchFamily="2" charset="2"/>
              <a:buChar char="à"/>
            </a:pPr>
            <a:r>
              <a:rPr lang="en-US" altLang="en-US" dirty="0"/>
              <a:t>Bayes Decision Rule</a:t>
            </a:r>
          </a:p>
          <a:p>
            <a:pPr>
              <a:buFont typeface="Wingdings" pitchFamily="2" charset="2"/>
              <a:buChar char="à"/>
            </a:pPr>
            <a:endParaRPr lang="en-US" altLang="en-US" dirty="0"/>
          </a:p>
          <a:p>
            <a:pPr>
              <a:buFont typeface="Wingdings" pitchFamily="2" charset="2"/>
              <a:buChar char="à"/>
            </a:pPr>
            <a:r>
              <a:rPr lang="en-US" altLang="en-US" dirty="0"/>
              <a:t>Loss function</a:t>
            </a:r>
          </a:p>
          <a:p>
            <a:pPr>
              <a:buFont typeface="Wingdings" pitchFamily="2" charset="2"/>
              <a:buChar char="à"/>
            </a:pPr>
            <a:endParaRPr lang="en-US" altLang="en-US" dirty="0"/>
          </a:p>
          <a:p>
            <a:pPr>
              <a:buFont typeface="Wingdings" pitchFamily="2" charset="2"/>
              <a:buChar char="à"/>
            </a:pPr>
            <a:r>
              <a:rPr lang="en-US" altLang="en-US" dirty="0"/>
              <a:t>Decision surface</a:t>
            </a:r>
          </a:p>
          <a:p>
            <a:pPr>
              <a:buFont typeface="Wingdings" pitchFamily="2" charset="2"/>
              <a:buChar char="à"/>
            </a:pPr>
            <a:endParaRPr lang="en-US" altLang="en-US" dirty="0"/>
          </a:p>
          <a:p>
            <a:pPr>
              <a:buFont typeface="Wingdings" pitchFamily="2" charset="2"/>
              <a:buChar char="à"/>
            </a:pPr>
            <a:r>
              <a:rPr lang="en-US" altLang="en-US" dirty="0"/>
              <a:t>Application in multivariate Gaussian distribution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A1E44C36-45B3-5443-8308-DCE3ED4CB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153400" cy="762000"/>
          </a:xfrm>
        </p:spPr>
        <p:txBody>
          <a:bodyPr/>
          <a:lstStyle/>
          <a:p>
            <a:pPr algn="l" eaLnBrk="1" hangingPunct="1"/>
            <a:r>
              <a:rPr lang="en-US" altLang="en-US" sz="3200" u="sng"/>
              <a:t>Bayes Decision</a:t>
            </a:r>
          </a:p>
        </p:txBody>
      </p:sp>
      <p:sp>
        <p:nvSpPr>
          <p:cNvPr id="18434" name="Text Box 3">
            <a:extLst>
              <a:ext uri="{FF2B5EF4-FFF2-40B4-BE49-F238E27FC236}">
                <a16:creationId xmlns:a16="http://schemas.microsoft.com/office/drawing/2014/main" id="{CC5A34B8-8EBE-BF47-B97D-4AD83455D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962025"/>
            <a:ext cx="794067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We observe features on each object.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	P(</a:t>
            </a: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| </a:t>
            </a:r>
            <a:r>
              <a:rPr lang="en-US" altLang="en-US" dirty="0">
                <a:solidFill>
                  <a:srgbClr val="000000"/>
                </a:solidFill>
                <a:latin typeface="Symbol" pitchFamily="2" charset="2"/>
                <a:sym typeface="Symbol" pitchFamily="2" charset="2"/>
              </a:rPr>
              <a:t>w</a:t>
            </a:r>
            <a:r>
              <a:rPr lang="en-US" altLang="en-US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2" charset="2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  &amp;  P(</a:t>
            </a: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| </a:t>
            </a:r>
            <a:r>
              <a:rPr lang="en-US" altLang="en-US" dirty="0">
                <a:solidFill>
                  <a:srgbClr val="000000"/>
                </a:solidFill>
                <a:latin typeface="Symbol" pitchFamily="2" charset="2"/>
                <a:sym typeface="Symbol" pitchFamily="2" charset="2"/>
              </a:rPr>
              <a:t>w</a:t>
            </a:r>
            <a:r>
              <a:rPr lang="en-US" altLang="en-US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2" charset="2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 : class-specific density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 Bayes rule: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18435" name="Picture 4">
            <a:extLst>
              <a:ext uri="{FF2B5EF4-FFF2-40B4-BE49-F238E27FC236}">
                <a16:creationId xmlns:a16="http://schemas.microsoft.com/office/drawing/2014/main" id="{66FDB3ED-3798-B84F-830E-DF395B1BD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90800"/>
            <a:ext cx="4572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5">
            <a:extLst>
              <a:ext uri="{FF2B5EF4-FFF2-40B4-BE49-F238E27FC236}">
                <a16:creationId xmlns:a16="http://schemas.microsoft.com/office/drawing/2014/main" id="{55889926-862F-0B4F-B703-6A521C33F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76600"/>
            <a:ext cx="35052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6">
            <a:extLst>
              <a:ext uri="{FF2B5EF4-FFF2-40B4-BE49-F238E27FC236}">
                <a16:creationId xmlns:a16="http://schemas.microsoft.com/office/drawing/2014/main" id="{B39F3695-CF09-5944-BA7B-E273DFCE3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876800"/>
            <a:ext cx="4495800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91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3">
            <a:extLst>
              <a:ext uri="{FF2B5EF4-FFF2-40B4-BE49-F238E27FC236}">
                <a16:creationId xmlns:a16="http://schemas.microsoft.com/office/drawing/2014/main" id="{C4D76458-08E9-B141-B802-5C745B788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0"/>
            <a:ext cx="6999288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Rectangle 4">
            <a:extLst>
              <a:ext uri="{FF2B5EF4-FFF2-40B4-BE49-F238E27FC236}">
                <a16:creationId xmlns:a16="http://schemas.microsoft.com/office/drawing/2014/main" id="{546836A5-A884-2149-B0D1-701B25E30A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6096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u="sng"/>
              <a:t>Bayes Decision</a:t>
            </a:r>
          </a:p>
        </p:txBody>
      </p:sp>
      <p:sp>
        <p:nvSpPr>
          <p:cNvPr id="20483" name="Text Box 5">
            <a:extLst>
              <a:ext uri="{FF2B5EF4-FFF2-40B4-BE49-F238E27FC236}">
                <a16:creationId xmlns:a16="http://schemas.microsoft.com/office/drawing/2014/main" id="{3F0B843E-34BC-224D-BC8A-9BAA13D10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419225"/>
            <a:ext cx="28352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Likelihood of observing x given class label.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>
            <a:extLst>
              <a:ext uri="{FF2B5EF4-FFF2-40B4-BE49-F238E27FC236}">
                <a16:creationId xmlns:a16="http://schemas.microsoft.com/office/drawing/2014/main" id="{75C62958-4C5B-7240-B3C5-1883D99DC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29000"/>
            <a:ext cx="59436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>
            <a:extLst>
              <a:ext uri="{FF2B5EF4-FFF2-40B4-BE49-F238E27FC236}">
                <a16:creationId xmlns:a16="http://schemas.microsoft.com/office/drawing/2014/main" id="{3C7B576A-9292-7743-A666-C234CA5C6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572000"/>
            <a:ext cx="822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At every </a:t>
            </a:r>
            <a:r>
              <a:rPr lang="en-US" altLang="en-US" i="1" dirty="0"/>
              <a:t>x</a:t>
            </a:r>
            <a:r>
              <a:rPr lang="en-US" altLang="en-US" dirty="0"/>
              <a:t>, we ensure that </a:t>
            </a:r>
            <a:r>
              <a:rPr lang="en-US" altLang="en-US" i="1" dirty="0"/>
              <a:t>P(error | x) </a:t>
            </a:r>
            <a:r>
              <a:rPr lang="en-US" altLang="en-US" dirty="0"/>
              <a:t>is as small as possible, then </a:t>
            </a:r>
            <a:r>
              <a:rPr lang="en-US" altLang="en-US" i="1" dirty="0"/>
              <a:t>P(error) </a:t>
            </a:r>
            <a:r>
              <a:rPr lang="en-US" altLang="en-US" dirty="0"/>
              <a:t>is minimized. Thus,</a:t>
            </a:r>
          </a:p>
          <a:p>
            <a:r>
              <a:rPr lang="en-US" altLang="en-US" dirty="0"/>
              <a:t>Bayes’ decision rule for minimizing the probability of error: </a:t>
            </a:r>
          </a:p>
        </p:txBody>
      </p:sp>
      <p:pic>
        <p:nvPicPr>
          <p:cNvPr id="22531" name="Picture 3">
            <a:extLst>
              <a:ext uri="{FF2B5EF4-FFF2-40B4-BE49-F238E27FC236}">
                <a16:creationId xmlns:a16="http://schemas.microsoft.com/office/drawing/2014/main" id="{FC575A10-403D-7C44-97C9-FC52BDADC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98563"/>
            <a:ext cx="4953000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4">
            <a:extLst>
              <a:ext uri="{FF2B5EF4-FFF2-40B4-BE49-F238E27FC236}">
                <a16:creationId xmlns:a16="http://schemas.microsoft.com/office/drawing/2014/main" id="{0C6C7012-501A-7542-B882-91795FE52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u="sng">
                <a:solidFill>
                  <a:schemeClr val="tx2"/>
                </a:solidFill>
              </a:rPr>
              <a:t>Bayes Decision</a:t>
            </a: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20EB7BBB-DF64-784F-B331-1F49FACE8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438400"/>
            <a:ext cx="815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This is minimized by deciding ω</a:t>
            </a:r>
            <a:r>
              <a:rPr lang="en-US" altLang="en-US" baseline="-25000"/>
              <a:t>1</a:t>
            </a:r>
            <a:r>
              <a:rPr lang="en-US" altLang="en-US"/>
              <a:t> if P(ω</a:t>
            </a:r>
            <a:r>
              <a:rPr lang="en-US" altLang="en-US" baseline="-25000"/>
              <a:t>1</a:t>
            </a:r>
            <a:r>
              <a:rPr lang="en-US" altLang="en-US"/>
              <a:t>|x) &gt; P(ω</a:t>
            </a:r>
            <a:r>
              <a:rPr lang="en-US" altLang="en-US" baseline="-25000"/>
              <a:t>2</a:t>
            </a:r>
            <a:r>
              <a:rPr lang="en-US" altLang="en-US"/>
              <a:t>|x) and ω</a:t>
            </a:r>
            <a:r>
              <a:rPr lang="en-US" altLang="en-US" baseline="-25000"/>
              <a:t>2</a:t>
            </a:r>
            <a:r>
              <a:rPr lang="en-US" altLang="en-US"/>
              <a:t> otherwise</a:t>
            </a:r>
          </a:p>
        </p:txBody>
      </p:sp>
      <p:pic>
        <p:nvPicPr>
          <p:cNvPr id="22534" name="Picture 6">
            <a:extLst>
              <a:ext uri="{FF2B5EF4-FFF2-40B4-BE49-F238E27FC236}">
                <a16:creationId xmlns:a16="http://schemas.microsoft.com/office/drawing/2014/main" id="{5CD1CC35-2E61-B04A-B7B0-C4F3348F8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152400"/>
            <a:ext cx="24717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7">
            <a:extLst>
              <a:ext uri="{FF2B5EF4-FFF2-40B4-BE49-F238E27FC236}">
                <a16:creationId xmlns:a16="http://schemas.microsoft.com/office/drawing/2014/main" id="{351A9886-7903-9D40-B2B8-F3D0531089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019800"/>
            <a:ext cx="66294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3">
            <a:extLst>
              <a:ext uri="{FF2B5EF4-FFF2-40B4-BE49-F238E27FC236}">
                <a16:creationId xmlns:a16="http://schemas.microsoft.com/office/drawing/2014/main" id="{D3463229-377B-074A-B0FF-1BE612FF6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6096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u="sng"/>
              <a:t>Bayes Decision</a:t>
            </a:r>
          </a:p>
        </p:txBody>
      </p:sp>
      <p:pic>
        <p:nvPicPr>
          <p:cNvPr id="23554" name="Picture 4">
            <a:extLst>
              <a:ext uri="{FF2B5EF4-FFF2-40B4-BE49-F238E27FC236}">
                <a16:creationId xmlns:a16="http://schemas.microsoft.com/office/drawing/2014/main" id="{6F92B001-A38E-2742-84C5-FEFF6E8F4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1219200"/>
            <a:ext cx="75501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Oval 5">
            <a:extLst>
              <a:ext uri="{FF2B5EF4-FFF2-40B4-BE49-F238E27FC236}">
                <a16:creationId xmlns:a16="http://schemas.microsoft.com/office/drawing/2014/main" id="{F1795861-8E77-3B44-B5DC-7B5177E19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876800"/>
            <a:ext cx="1295400" cy="457200"/>
          </a:xfrm>
          <a:prstGeom prst="ellipse">
            <a:avLst/>
          </a:prstGeom>
          <a:solidFill>
            <a:schemeClr val="accent1">
              <a:alpha val="2196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56" name="Text Box 6">
            <a:extLst>
              <a:ext uri="{FF2B5EF4-FFF2-40B4-BE49-F238E27FC236}">
                <a16:creationId xmlns:a16="http://schemas.microsoft.com/office/drawing/2014/main" id="{0AC9EC04-082C-6545-8F40-48C996D3B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1200"/>
            <a:ext cx="20732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Posterior probabilities:</a:t>
            </a:r>
          </a:p>
        </p:txBody>
      </p:sp>
      <p:pic>
        <p:nvPicPr>
          <p:cNvPr id="23557" name="Picture 7">
            <a:extLst>
              <a:ext uri="{FF2B5EF4-FFF2-40B4-BE49-F238E27FC236}">
                <a16:creationId xmlns:a16="http://schemas.microsoft.com/office/drawing/2014/main" id="{DA6DE35D-2269-FC47-BE9E-28161B586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3228975"/>
            <a:ext cx="13716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1">
            <a:extLst>
              <a:ext uri="{FF2B5EF4-FFF2-40B4-BE49-F238E27FC236}">
                <a16:creationId xmlns:a16="http://schemas.microsoft.com/office/drawing/2014/main" id="{B88CB236-DB06-8443-9701-5C363FD8CE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7950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AD61A6E8-9E81-224C-A472-683B50AE8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6096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u="sng"/>
              <a:t>Loss function</a:t>
            </a:r>
          </a:p>
        </p:txBody>
      </p:sp>
      <p:sp>
        <p:nvSpPr>
          <p:cNvPr id="25602" name="Text Box 3">
            <a:extLst>
              <a:ext uri="{FF2B5EF4-FFF2-40B4-BE49-F238E27FC236}">
                <a16:creationId xmlns:a16="http://schemas.microsoft.com/office/drawing/2014/main" id="{9E528120-83C4-C948-8464-D84F9D1C7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8305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Loss function: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	probability statement --&gt; decision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	some classification mistakes can be more costly than others.</a:t>
            </a:r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r>
              <a:rPr lang="en-US" altLang="en-US"/>
              <a:t>The set of </a:t>
            </a:r>
            <a:r>
              <a:rPr lang="en-US" altLang="en-US" i="1"/>
              <a:t>c</a:t>
            </a:r>
            <a:r>
              <a:rPr lang="en-US" altLang="en-US"/>
              <a:t> classes: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The set of possible actions: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    : deciding that an observation belongs to </a:t>
            </a:r>
            <a:r>
              <a:rPr lang="en-US" altLang="zh-CN"/>
              <a:t>a certain class</a:t>
            </a:r>
            <a:endParaRPr lang="en-US" altLang="en-US"/>
          </a:p>
          <a:p>
            <a:pPr>
              <a:spcBef>
                <a:spcPct val="50000"/>
              </a:spcBef>
            </a:pPr>
            <a:r>
              <a:rPr lang="en-US" altLang="en-US"/>
              <a:t>Loss when taking action i given the observation belongs to hidden class j:  </a:t>
            </a:r>
          </a:p>
        </p:txBody>
      </p:sp>
      <p:pic>
        <p:nvPicPr>
          <p:cNvPr id="25603" name="Picture 4">
            <a:extLst>
              <a:ext uri="{FF2B5EF4-FFF2-40B4-BE49-F238E27FC236}">
                <a16:creationId xmlns:a16="http://schemas.microsoft.com/office/drawing/2014/main" id="{45E76977-15B2-F640-AE0E-76237B67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657600"/>
            <a:ext cx="2044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5">
            <a:extLst>
              <a:ext uri="{FF2B5EF4-FFF2-40B4-BE49-F238E27FC236}">
                <a16:creationId xmlns:a16="http://schemas.microsoft.com/office/drawing/2014/main" id="{C91148CB-FA86-A540-8915-06C4370D1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16383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6">
            <a:extLst>
              <a:ext uri="{FF2B5EF4-FFF2-40B4-BE49-F238E27FC236}">
                <a16:creationId xmlns:a16="http://schemas.microsoft.com/office/drawing/2014/main" id="{6EF1C5FA-1839-9C46-B5FA-42331A672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867400"/>
            <a:ext cx="1600200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7">
            <a:extLst>
              <a:ext uri="{FF2B5EF4-FFF2-40B4-BE49-F238E27FC236}">
                <a16:creationId xmlns:a16="http://schemas.microsoft.com/office/drawing/2014/main" id="{28A3EFFC-03A3-AC41-8416-6E3AE7B5B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4876800"/>
            <a:ext cx="355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7F5654FC-4049-1040-82BF-9533118FE4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6096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u="sng"/>
              <a:t>Loss function</a:t>
            </a:r>
          </a:p>
        </p:txBody>
      </p:sp>
      <p:sp>
        <p:nvSpPr>
          <p:cNvPr id="27650" name="Text Box 3">
            <a:extLst>
              <a:ext uri="{FF2B5EF4-FFF2-40B4-BE49-F238E27FC236}">
                <a16:creationId xmlns:a16="http://schemas.microsoft.com/office/drawing/2014/main" id="{3AE5E3B2-D693-3A45-BF22-AFF6DCF61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809625"/>
            <a:ext cx="8397875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The expected loss: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Given an observation with covariant vector x, the conditional risk is:</a:t>
            </a:r>
          </a:p>
          <a:p>
            <a:endParaRPr lang="en-US" altLang="en-US"/>
          </a:p>
          <a:p>
            <a:r>
              <a:rPr lang="en-US" altLang="en-US"/>
              <a:t> </a:t>
            </a:r>
          </a:p>
          <a:p>
            <a:r>
              <a:rPr lang="en-US" altLang="en-US"/>
              <a:t>At every x, a decision is made: </a:t>
            </a:r>
            <a:r>
              <a:rPr lang="en-US" altLang="en-US" i="1">
                <a:latin typeface="Times New Roman" panose="02020603050405020304" pitchFamily="18" charset="0"/>
              </a:rPr>
              <a:t>α(</a:t>
            </a:r>
            <a:r>
              <a:rPr lang="en-US" altLang="en-US" b="1" i="1">
                <a:latin typeface="Times New Roman" panose="02020603050405020304" pitchFamily="18" charset="0"/>
              </a:rPr>
              <a:t>x</a:t>
            </a:r>
            <a:r>
              <a:rPr lang="en-US" altLang="en-US" i="1">
                <a:latin typeface="Times New Roman" panose="02020603050405020304" pitchFamily="18" charset="0"/>
              </a:rPr>
              <a:t>)</a:t>
            </a:r>
            <a:r>
              <a:rPr lang="en-US" altLang="en-US"/>
              <a:t>, by minimizing the expected loss.</a:t>
            </a:r>
          </a:p>
          <a:p>
            <a:endParaRPr lang="en-US" altLang="en-US"/>
          </a:p>
          <a:p>
            <a:r>
              <a:rPr lang="en-US" altLang="en-US"/>
              <a:t>Our final goal is to minimize the total risk over all x.</a:t>
            </a:r>
          </a:p>
        </p:txBody>
      </p:sp>
      <p:pic>
        <p:nvPicPr>
          <p:cNvPr id="27651" name="Picture 4">
            <a:extLst>
              <a:ext uri="{FF2B5EF4-FFF2-40B4-BE49-F238E27FC236}">
                <a16:creationId xmlns:a16="http://schemas.microsoft.com/office/drawing/2014/main" id="{F1BDC9AC-9BEF-7D4B-A920-9C909B929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762000"/>
            <a:ext cx="35306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6">
            <a:extLst>
              <a:ext uri="{FF2B5EF4-FFF2-40B4-BE49-F238E27FC236}">
                <a16:creationId xmlns:a16="http://schemas.microsoft.com/office/drawing/2014/main" id="{C16C6800-C788-6741-8738-41EE5070E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257800"/>
            <a:ext cx="3657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9CD5A14-ECAB-BD49-8928-28B5ADC14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9512" y="2467769"/>
            <a:ext cx="42291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026">
            <a:extLst>
              <a:ext uri="{FF2B5EF4-FFF2-40B4-BE49-F238E27FC236}">
                <a16:creationId xmlns:a16="http://schemas.microsoft.com/office/drawing/2014/main" id="{31EA916A-4275-8B49-AB90-07B3F1C55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6096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u="sng"/>
              <a:t>Loss function</a:t>
            </a:r>
          </a:p>
        </p:txBody>
      </p:sp>
      <p:sp>
        <p:nvSpPr>
          <p:cNvPr id="29698" name="Text Box 1031">
            <a:extLst>
              <a:ext uri="{FF2B5EF4-FFF2-40B4-BE49-F238E27FC236}">
                <a16:creationId xmlns:a16="http://schemas.microsoft.com/office/drawing/2014/main" id="{90786ABA-F78C-AC40-9121-6F5E384C0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81534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The zero-one loss:</a:t>
            </a:r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r>
              <a:rPr lang="en-US" altLang="en-US"/>
              <a:t>All errors are equally costly.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The conditional risk is:</a:t>
            </a:r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r>
              <a:rPr lang="en-US" altLang="en-US"/>
              <a:t>The risk corresponding to this loss function is the average probability error.</a:t>
            </a:r>
          </a:p>
        </p:txBody>
      </p:sp>
      <p:graphicFrame>
        <p:nvGraphicFramePr>
          <p:cNvPr id="29699" name="Object 1034">
            <a:extLst>
              <a:ext uri="{FF2B5EF4-FFF2-40B4-BE49-F238E27FC236}">
                <a16:creationId xmlns:a16="http://schemas.microsoft.com/office/drawing/2014/main" id="{3805BC5C-8393-C044-BA95-B99D92697C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9350" y="3406775"/>
          <a:ext cx="422910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4" imgW="2413000" imgH="965200" progId="Equation.3">
                  <p:embed/>
                </p:oleObj>
              </mc:Choice>
              <mc:Fallback>
                <p:oleObj name="Equation" r:id="rId4" imgW="2413000" imgH="965200" progId="Equation.3">
                  <p:embed/>
                  <p:pic>
                    <p:nvPicPr>
                      <p:cNvPr id="29699" name="Object 1034">
                        <a:extLst>
                          <a:ext uri="{FF2B5EF4-FFF2-40B4-BE49-F238E27FC236}">
                            <a16:creationId xmlns:a16="http://schemas.microsoft.com/office/drawing/2014/main" id="{3805BC5C-8393-C044-BA95-B99D92697C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3406775"/>
                        <a:ext cx="4229100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1035">
            <a:extLst>
              <a:ext uri="{FF2B5EF4-FFF2-40B4-BE49-F238E27FC236}">
                <a16:creationId xmlns:a16="http://schemas.microsoft.com/office/drawing/2014/main" id="{639A3A57-8DE7-EC4C-A135-E3EFCF554C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1130300"/>
          <a:ext cx="4316413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6" imgW="2146300" imgH="469900" progId="Equation.3">
                  <p:embed/>
                </p:oleObj>
              </mc:Choice>
              <mc:Fallback>
                <p:oleObj name="Equation" r:id="rId6" imgW="2146300" imgH="469900" progId="Equation.3">
                  <p:embed/>
                  <p:pic>
                    <p:nvPicPr>
                      <p:cNvPr id="29700" name="Object 1035">
                        <a:extLst>
                          <a:ext uri="{FF2B5EF4-FFF2-40B4-BE49-F238E27FC236}">
                            <a16:creationId xmlns:a16="http://schemas.microsoft.com/office/drawing/2014/main" id="{639A3A57-8DE7-EC4C-A135-E3EFCF554C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130300"/>
                        <a:ext cx="4316413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026">
            <a:extLst>
              <a:ext uri="{FF2B5EF4-FFF2-40B4-BE49-F238E27FC236}">
                <a16:creationId xmlns:a16="http://schemas.microsoft.com/office/drawing/2014/main" id="{AF2B6ACD-6CDA-054A-B6AD-5A37EB1573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6096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u="sng"/>
              <a:t>Loss function</a:t>
            </a:r>
          </a:p>
        </p:txBody>
      </p:sp>
      <p:pic>
        <p:nvPicPr>
          <p:cNvPr id="31746" name="Picture 1031">
            <a:extLst>
              <a:ext uri="{FF2B5EF4-FFF2-40B4-BE49-F238E27FC236}">
                <a16:creationId xmlns:a16="http://schemas.microsoft.com/office/drawing/2014/main" id="{8261CE93-FC6A-B94C-810E-A758C129D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38200"/>
            <a:ext cx="215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 Box 1032">
            <a:extLst>
              <a:ext uri="{FF2B5EF4-FFF2-40B4-BE49-F238E27FC236}">
                <a16:creationId xmlns:a16="http://schemas.microsoft.com/office/drawing/2014/main" id="{32807256-2BE9-3C4C-9A3D-3297E26E6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838200"/>
            <a:ext cx="839787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Let                                denote the loss for deciding class </a:t>
            </a:r>
            <a:r>
              <a:rPr lang="en-US" altLang="en-US" i="1">
                <a:latin typeface="Times New Roman" panose="02020603050405020304" pitchFamily="18" charset="0"/>
              </a:rPr>
              <a:t>i</a:t>
            </a:r>
            <a:r>
              <a:rPr lang="en-US" altLang="en-US"/>
              <a:t> when the true class is </a:t>
            </a:r>
            <a:r>
              <a:rPr lang="en-US" altLang="en-US" i="1">
                <a:latin typeface="Times New Roman" panose="02020603050405020304" pitchFamily="18" charset="0"/>
              </a:rPr>
              <a:t>j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In minimizing the risk, we decide class one if 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Rearrange it, we have</a:t>
            </a:r>
          </a:p>
        </p:txBody>
      </p:sp>
      <p:pic>
        <p:nvPicPr>
          <p:cNvPr id="31748" name="Picture 1033">
            <a:extLst>
              <a:ext uri="{FF2B5EF4-FFF2-40B4-BE49-F238E27FC236}">
                <a16:creationId xmlns:a16="http://schemas.microsoft.com/office/drawing/2014/main" id="{4DAB999F-C6B8-8641-B9D6-A61BF3656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28800"/>
            <a:ext cx="4360863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1034">
            <a:extLst>
              <a:ext uri="{FF2B5EF4-FFF2-40B4-BE49-F238E27FC236}">
                <a16:creationId xmlns:a16="http://schemas.microsoft.com/office/drawing/2014/main" id="{F7BB1454-2698-E148-B484-9269F3886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429000"/>
            <a:ext cx="269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1035">
            <a:extLst>
              <a:ext uri="{FF2B5EF4-FFF2-40B4-BE49-F238E27FC236}">
                <a16:creationId xmlns:a16="http://schemas.microsoft.com/office/drawing/2014/main" id="{8994F181-A71F-904B-91F9-D72E47ADA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876800"/>
            <a:ext cx="59436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65AFAF2D-788A-914C-809E-1F81E7CF25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6096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u="sng"/>
              <a:t>Loss function</a:t>
            </a:r>
          </a:p>
        </p:txBody>
      </p:sp>
      <p:graphicFrame>
        <p:nvGraphicFramePr>
          <p:cNvPr id="33794" name="Object 7">
            <a:extLst>
              <a:ext uri="{FF2B5EF4-FFF2-40B4-BE49-F238E27FC236}">
                <a16:creationId xmlns:a16="http://schemas.microsoft.com/office/drawing/2014/main" id="{D31BD4EA-2468-8640-BD94-DB0189BBEC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295400"/>
          <a:ext cx="71628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4" imgW="3911600" imgH="431800" progId="Equation.3">
                  <p:embed/>
                </p:oleObj>
              </mc:Choice>
              <mc:Fallback>
                <p:oleObj name="Equation" r:id="rId4" imgW="3911600" imgH="431800" progId="Equation.3">
                  <p:embed/>
                  <p:pic>
                    <p:nvPicPr>
                      <p:cNvPr id="33794" name="Object 7">
                        <a:extLst>
                          <a:ext uri="{FF2B5EF4-FFF2-40B4-BE49-F238E27FC236}">
                            <a16:creationId xmlns:a16="http://schemas.microsoft.com/office/drawing/2014/main" id="{D31BD4EA-2468-8640-BD94-DB0189BBEC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95400"/>
                        <a:ext cx="71628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8">
            <a:extLst>
              <a:ext uri="{FF2B5EF4-FFF2-40B4-BE49-F238E27FC236}">
                <a16:creationId xmlns:a16="http://schemas.microsoft.com/office/drawing/2014/main" id="{D31AF4F5-CEEC-5B47-9481-781A944AA0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743200"/>
          <a:ext cx="2533650" cy="321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6" imgW="1422400" imgH="1803400" progId="Equation.3">
                  <p:embed/>
                </p:oleObj>
              </mc:Choice>
              <mc:Fallback>
                <p:oleObj name="Equation" r:id="rId6" imgW="1422400" imgH="1803400" progId="Equation.3">
                  <p:embed/>
                  <p:pic>
                    <p:nvPicPr>
                      <p:cNvPr id="33795" name="Object 8">
                        <a:extLst>
                          <a:ext uri="{FF2B5EF4-FFF2-40B4-BE49-F238E27FC236}">
                            <a16:creationId xmlns:a16="http://schemas.microsoft.com/office/drawing/2014/main" id="{D31AF4F5-CEEC-5B47-9481-781A944AA0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743200"/>
                        <a:ext cx="2533650" cy="321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9">
            <a:extLst>
              <a:ext uri="{FF2B5EF4-FFF2-40B4-BE49-F238E27FC236}">
                <a16:creationId xmlns:a16="http://schemas.microsoft.com/office/drawing/2014/main" id="{8A292BF7-1C1C-CE40-A29A-216D9C418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90800"/>
            <a:ext cx="145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Example: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CC6F9B4E-2CB9-FF45-B57D-02E512CEF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6096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u="sng"/>
              <a:t>Loss function</a:t>
            </a:r>
          </a:p>
        </p:txBody>
      </p:sp>
      <p:pic>
        <p:nvPicPr>
          <p:cNvPr id="35842" name="Picture 3">
            <a:extLst>
              <a:ext uri="{FF2B5EF4-FFF2-40B4-BE49-F238E27FC236}">
                <a16:creationId xmlns:a16="http://schemas.microsoft.com/office/drawing/2014/main" id="{B01EDC36-37DA-1041-AC91-FA28739A4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17600"/>
            <a:ext cx="79121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ext Box 5">
            <a:extLst>
              <a:ext uri="{FF2B5EF4-FFF2-40B4-BE49-F238E27FC236}">
                <a16:creationId xmlns:a16="http://schemas.microsoft.com/office/drawing/2014/main" id="{3A63BF48-942A-FA45-8D87-C3142A91F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914400"/>
            <a:ext cx="2319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Likelihood ratio.</a:t>
            </a:r>
          </a:p>
        </p:txBody>
      </p:sp>
      <p:sp>
        <p:nvSpPr>
          <p:cNvPr id="35844" name="Text Box 6">
            <a:extLst>
              <a:ext uri="{FF2B5EF4-FFF2-40B4-BE49-F238E27FC236}">
                <a16:creationId xmlns:a16="http://schemas.microsoft.com/office/drawing/2014/main" id="{0C0F5DDD-4E16-8845-B9EC-387FABBDA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943225"/>
            <a:ext cx="2073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Zero-one loss function</a:t>
            </a:r>
          </a:p>
        </p:txBody>
      </p:sp>
      <p:sp>
        <p:nvSpPr>
          <p:cNvPr id="35846" name="Text Box 8">
            <a:extLst>
              <a:ext uri="{FF2B5EF4-FFF2-40B4-BE49-F238E27FC236}">
                <a16:creationId xmlns:a16="http://schemas.microsoft.com/office/drawing/2014/main" id="{02AD2BA9-F060-3641-B24C-8B0B395B6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371600"/>
            <a:ext cx="23018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If miss-classifying </a:t>
            </a:r>
            <a:r>
              <a:rPr lang="en-US" altLang="en-US">
                <a:solidFill>
                  <a:srgbClr val="000000"/>
                </a:solidFill>
                <a:latin typeface="Symbol" pitchFamily="2" charset="2"/>
                <a:sym typeface="Symbol" pitchFamily="2" charset="2"/>
              </a:rPr>
              <a:t>w</a:t>
            </a:r>
            <a:r>
              <a:rPr lang="en-US" altLang="en-US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itchFamily="2" charset="2"/>
              </a:rPr>
              <a:t>2 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sym typeface="Symbol" pitchFamily="2" charset="2"/>
              </a:rPr>
              <a:t>is penalized more:</a:t>
            </a:r>
            <a:r>
              <a:rPr lang="en-US" altLang="en-US"/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C12DB0-A91A-114A-8B05-333433487925}"/>
              </a:ext>
            </a:extLst>
          </p:cNvPr>
          <p:cNvGrpSpPr/>
          <p:nvPr/>
        </p:nvGrpSpPr>
        <p:grpSpPr>
          <a:xfrm>
            <a:off x="2286000" y="2286000"/>
            <a:ext cx="4724400" cy="1828800"/>
            <a:chOff x="2286000" y="2286000"/>
            <a:chExt cx="4724400" cy="1828800"/>
          </a:xfrm>
        </p:grpSpPr>
        <p:sp>
          <p:nvSpPr>
            <p:cNvPr id="35845" name="Line 7">
              <a:extLst>
                <a:ext uri="{FF2B5EF4-FFF2-40B4-BE49-F238E27FC236}">
                  <a16:creationId xmlns:a16="http://schemas.microsoft.com/office/drawing/2014/main" id="{AA6927BB-9FF4-0F45-9360-BF84F27CF4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6000" y="3048000"/>
              <a:ext cx="533400" cy="304800"/>
            </a:xfrm>
            <a:prstGeom prst="line">
              <a:avLst/>
            </a:prstGeom>
            <a:noFill/>
            <a:ln w="9525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7" name="Line 9">
              <a:extLst>
                <a:ext uri="{FF2B5EF4-FFF2-40B4-BE49-F238E27FC236}">
                  <a16:creationId xmlns:a16="http://schemas.microsoft.com/office/drawing/2014/main" id="{0502089F-D78C-0D46-B190-C74620E309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2200" y="2286000"/>
              <a:ext cx="381000" cy="304800"/>
            </a:xfrm>
            <a:prstGeom prst="line">
              <a:avLst/>
            </a:prstGeom>
            <a:noFill/>
            <a:ln w="9525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3C38DDA-ABEC-4F45-A4BD-3F6F8A5F3A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24200" y="2743200"/>
              <a:ext cx="3886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DCADF41-0F2A-CA42-B146-7564B95A4513}"/>
                </a:ext>
              </a:extLst>
            </p:cNvPr>
            <p:cNvCxnSpPr/>
            <p:nvPr/>
          </p:nvCxnSpPr>
          <p:spPr bwMode="auto">
            <a:xfrm>
              <a:off x="3581400" y="2743200"/>
              <a:ext cx="0" cy="1371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4B65AE9-2D7B-5B4A-997D-1F3CA432658D}"/>
                </a:ext>
              </a:extLst>
            </p:cNvPr>
            <p:cNvCxnSpPr/>
            <p:nvPr/>
          </p:nvCxnSpPr>
          <p:spPr bwMode="auto">
            <a:xfrm>
              <a:off x="4419600" y="2743200"/>
              <a:ext cx="0" cy="1371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314FC4B-9946-8643-B736-17540F37DFDB}"/>
                </a:ext>
              </a:extLst>
            </p:cNvPr>
            <p:cNvCxnSpPr/>
            <p:nvPr/>
          </p:nvCxnSpPr>
          <p:spPr bwMode="auto">
            <a:xfrm>
              <a:off x="5943600" y="2743200"/>
              <a:ext cx="0" cy="1371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A1E44C36-45B3-5443-8308-DCE3ED4CB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153400" cy="762000"/>
          </a:xfrm>
        </p:spPr>
        <p:txBody>
          <a:bodyPr/>
          <a:lstStyle/>
          <a:p>
            <a:pPr algn="l" eaLnBrk="1" hangingPunct="1"/>
            <a:r>
              <a:rPr lang="en-US" altLang="en-US" sz="3200" u="sng" dirty="0"/>
              <a:t>Bayes Rule</a:t>
            </a:r>
          </a:p>
        </p:txBody>
      </p:sp>
      <p:sp>
        <p:nvSpPr>
          <p:cNvPr id="18434" name="Text Box 3">
            <a:extLst>
              <a:ext uri="{FF2B5EF4-FFF2-40B4-BE49-F238E27FC236}">
                <a16:creationId xmlns:a16="http://schemas.microsoft.com/office/drawing/2014/main" id="{CC5A34B8-8EBE-BF47-B97D-4AD83455D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962025"/>
            <a:ext cx="79406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My cat walks in, and I observe he is wet. Without looking outside, what is my guess about the weather?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36168DC-7892-8A45-AB8D-D2BA287A20F5}"/>
              </a:ext>
            </a:extLst>
          </p:cNvPr>
          <p:cNvCxnSpPr>
            <a:cxnSpLocks/>
          </p:cNvCxnSpPr>
          <p:nvPr/>
        </p:nvCxnSpPr>
        <p:spPr bwMode="auto">
          <a:xfrm flipV="1">
            <a:off x="675447" y="3048000"/>
            <a:ext cx="2982153" cy="12454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7D8339-1187-B243-A832-A7496AFA1B30}"/>
              </a:ext>
            </a:extLst>
          </p:cNvPr>
          <p:cNvCxnSpPr>
            <a:cxnSpLocks/>
            <a:endCxn id="10" idx="1"/>
          </p:cNvCxnSpPr>
          <p:nvPr/>
        </p:nvCxnSpPr>
        <p:spPr bwMode="auto">
          <a:xfrm>
            <a:off x="675447" y="4293436"/>
            <a:ext cx="3193479" cy="15163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66EA43D-8B16-274F-A01D-E380AB438155}"/>
              </a:ext>
            </a:extLst>
          </p:cNvPr>
          <p:cNvSpPr txBox="1"/>
          <p:nvPr/>
        </p:nvSpPr>
        <p:spPr>
          <a:xfrm>
            <a:off x="1219200" y="3370106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95% (because it was sunny half an hour ago)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B94921-74A7-BF48-BEC1-5FC4F29344FF}"/>
              </a:ext>
            </a:extLst>
          </p:cNvPr>
          <p:cNvSpPr txBox="1"/>
          <p:nvPr/>
        </p:nvSpPr>
        <p:spPr>
          <a:xfrm>
            <a:off x="1676400" y="490967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1AF18-8044-354D-BDBC-0E5FAAF52B74}"/>
              </a:ext>
            </a:extLst>
          </p:cNvPr>
          <p:cNvSpPr txBox="1"/>
          <p:nvPr/>
        </p:nvSpPr>
        <p:spPr>
          <a:xfrm>
            <a:off x="3868926" y="5578980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521C37-FBAC-244B-A8F3-56AA11552C09}"/>
              </a:ext>
            </a:extLst>
          </p:cNvPr>
          <p:cNvSpPr txBox="1"/>
          <p:nvPr/>
        </p:nvSpPr>
        <p:spPr>
          <a:xfrm>
            <a:off x="3701429" y="2817167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Didn’t rain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029B4D-F98B-3E44-8EF5-FE358D71F11D}"/>
              </a:ext>
            </a:extLst>
          </p:cNvPr>
          <p:cNvCxnSpPr>
            <a:cxnSpLocks/>
            <a:stCxn id="11" idx="3"/>
          </p:cNvCxnSpPr>
          <p:nvPr/>
        </p:nvCxnSpPr>
        <p:spPr bwMode="auto">
          <a:xfrm flipV="1">
            <a:off x="5274295" y="2380290"/>
            <a:ext cx="1507505" cy="6677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6346BB-0875-1740-959E-43A2789D41EA}"/>
              </a:ext>
            </a:extLst>
          </p:cNvPr>
          <p:cNvCxnSpPr>
            <a:cxnSpLocks/>
            <a:stCxn id="11" idx="3"/>
          </p:cNvCxnSpPr>
          <p:nvPr/>
        </p:nvCxnSpPr>
        <p:spPr bwMode="auto">
          <a:xfrm>
            <a:off x="5274295" y="3048000"/>
            <a:ext cx="1507505" cy="740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A37CF5A-1DD8-9E49-B418-AAF7723769B2}"/>
              </a:ext>
            </a:extLst>
          </p:cNvPr>
          <p:cNvSpPr txBox="1"/>
          <p:nvPr/>
        </p:nvSpPr>
        <p:spPr>
          <a:xfrm>
            <a:off x="6770914" y="2162354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 is wet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2F6C33-F227-2A46-8CB5-8528969B37BE}"/>
              </a:ext>
            </a:extLst>
          </p:cNvPr>
          <p:cNvSpPr txBox="1"/>
          <p:nvPr/>
        </p:nvSpPr>
        <p:spPr>
          <a:xfrm>
            <a:off x="6727371" y="3548606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 not wet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A6E0DA-3BA5-EA46-BB75-74A2DE8A0387}"/>
              </a:ext>
            </a:extLst>
          </p:cNvPr>
          <p:cNvCxnSpPr>
            <a:cxnSpLocks/>
          </p:cNvCxnSpPr>
          <p:nvPr/>
        </p:nvCxnSpPr>
        <p:spPr bwMode="auto">
          <a:xfrm flipV="1">
            <a:off x="5242750" y="5142103"/>
            <a:ext cx="1507505" cy="6677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B0D2B5-1B49-2C49-B217-FA4E5F4E6E2C}"/>
              </a:ext>
            </a:extLst>
          </p:cNvPr>
          <p:cNvCxnSpPr>
            <a:cxnSpLocks/>
            <a:endCxn id="30" idx="1"/>
          </p:cNvCxnSpPr>
          <p:nvPr/>
        </p:nvCxnSpPr>
        <p:spPr bwMode="auto">
          <a:xfrm>
            <a:off x="5242750" y="5809813"/>
            <a:ext cx="1529276" cy="4899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4E396B2-A7CA-BB4B-86D6-926B96C661B9}"/>
              </a:ext>
            </a:extLst>
          </p:cNvPr>
          <p:cNvSpPr txBox="1"/>
          <p:nvPr/>
        </p:nvSpPr>
        <p:spPr>
          <a:xfrm>
            <a:off x="6739369" y="4924167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 is wet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439BCE-1B95-C74E-B69C-C39583B4149F}"/>
              </a:ext>
            </a:extLst>
          </p:cNvPr>
          <p:cNvSpPr txBox="1"/>
          <p:nvPr/>
        </p:nvSpPr>
        <p:spPr>
          <a:xfrm>
            <a:off x="6772026" y="6068895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 not wet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058E0A-F76F-BD4C-9AD1-490871C1BE99}"/>
              </a:ext>
            </a:extLst>
          </p:cNvPr>
          <p:cNvSpPr txBox="1"/>
          <p:nvPr/>
        </p:nvSpPr>
        <p:spPr>
          <a:xfrm>
            <a:off x="5704881" y="2378586"/>
            <a:ext cx="15075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10%</a:t>
            </a:r>
          </a:p>
          <a:p>
            <a:r>
              <a:rPr lang="en-US" sz="1200" dirty="0"/>
              <a:t>got under neighbor’s sprinkler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27E10F-91EA-6F4D-AD5B-2BE7B7D74419}"/>
              </a:ext>
            </a:extLst>
          </p:cNvPr>
          <p:cNvSpPr txBox="1"/>
          <p:nvPr/>
        </p:nvSpPr>
        <p:spPr>
          <a:xfrm>
            <a:off x="5704881" y="34624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90%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0F4D7E-FC73-E143-A9FB-CE1A9165FFC3}"/>
              </a:ext>
            </a:extLst>
          </p:cNvPr>
          <p:cNvSpPr txBox="1"/>
          <p:nvPr/>
        </p:nvSpPr>
        <p:spPr>
          <a:xfrm>
            <a:off x="5758917" y="5051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90%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B3CC49-C376-2F43-AD79-E84F872545A2}"/>
              </a:ext>
            </a:extLst>
          </p:cNvPr>
          <p:cNvSpPr txBox="1"/>
          <p:nvPr/>
        </p:nvSpPr>
        <p:spPr>
          <a:xfrm>
            <a:off x="5758917" y="60547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10%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6C26A0-1BFC-0B43-B466-CEAE8467A1EB}"/>
              </a:ext>
            </a:extLst>
          </p:cNvPr>
          <p:cNvSpPr txBox="1"/>
          <p:nvPr/>
        </p:nvSpPr>
        <p:spPr>
          <a:xfrm>
            <a:off x="6890990" y="2601455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0.95x0.1=0.095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588A84-6C99-7843-9B7F-72E0BF4ADC05}"/>
              </a:ext>
            </a:extLst>
          </p:cNvPr>
          <p:cNvSpPr txBox="1"/>
          <p:nvPr/>
        </p:nvSpPr>
        <p:spPr>
          <a:xfrm>
            <a:off x="6890990" y="3923284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0.95x0.9=0.855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2EA4A0-DC14-A546-9850-194DF3CB984D}"/>
              </a:ext>
            </a:extLst>
          </p:cNvPr>
          <p:cNvSpPr txBox="1"/>
          <p:nvPr/>
        </p:nvSpPr>
        <p:spPr>
          <a:xfrm>
            <a:off x="6874205" y="5298845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0.05x0.9=0.045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9358C8-6F15-124B-B828-AE8A49AA780A}"/>
              </a:ext>
            </a:extLst>
          </p:cNvPr>
          <p:cNvSpPr txBox="1"/>
          <p:nvPr/>
        </p:nvSpPr>
        <p:spPr>
          <a:xfrm>
            <a:off x="6890990" y="6380758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0.05x0.1=0.005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4AE06A9A-1EB1-8245-8817-974374447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6096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u="sng"/>
              <a:t>Decision surface</a:t>
            </a:r>
          </a:p>
        </p:txBody>
      </p:sp>
      <p:sp>
        <p:nvSpPr>
          <p:cNvPr id="39938" name="Text Box 4">
            <a:extLst>
              <a:ext uri="{FF2B5EF4-FFF2-40B4-BE49-F238E27FC236}">
                <a16:creationId xmlns:a16="http://schemas.microsoft.com/office/drawing/2014/main" id="{637AF28C-A73F-0A4E-9D57-661A8D083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0"/>
            <a:ext cx="8229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The discriminant functions help partition the feature space into c decision regions (not necessarily contiguous). Our interest is to estimate the boundaries between the regions.</a:t>
            </a:r>
          </a:p>
        </p:txBody>
      </p:sp>
      <p:pic>
        <p:nvPicPr>
          <p:cNvPr id="39939" name="Picture 5">
            <a:extLst>
              <a:ext uri="{FF2B5EF4-FFF2-40B4-BE49-F238E27FC236}">
                <a16:creationId xmlns:a16="http://schemas.microsoft.com/office/drawing/2014/main" id="{E6BF07C7-07BF-F14A-9570-126509999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46275"/>
            <a:ext cx="6934200" cy="470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89FAE720-F953-9C46-833B-51897CB374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6096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u="sng"/>
              <a:t>Optimality</a:t>
            </a:r>
          </a:p>
        </p:txBody>
      </p:sp>
      <p:sp>
        <p:nvSpPr>
          <p:cNvPr id="41986" name="Text Box 4">
            <a:extLst>
              <a:ext uri="{FF2B5EF4-FFF2-40B4-BE49-F238E27FC236}">
                <a16:creationId xmlns:a16="http://schemas.microsoft.com/office/drawing/2014/main" id="{E407CB9A-2FCD-AB47-8AFE-15B92FBDA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8458200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Consider a two-class case.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Two ways to make a mistake in the classification: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	Misclassifying an observation from class 2 to class 1;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	Misclassifying an observation from class 1 to class 2.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The feature space is partitioned into two regions by any classifier: R</a:t>
            </a:r>
            <a:r>
              <a:rPr lang="en-US" altLang="en-US" baseline="-25000"/>
              <a:t>1</a:t>
            </a:r>
            <a:r>
              <a:rPr lang="en-US" altLang="en-US"/>
              <a:t> and R</a:t>
            </a:r>
            <a:r>
              <a:rPr lang="en-US" altLang="en-US" baseline="-25000"/>
              <a:t>2</a:t>
            </a:r>
            <a:endParaRPr lang="en-US" altLang="en-US"/>
          </a:p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41987" name="Picture 1">
            <a:extLst>
              <a:ext uri="{FF2B5EF4-FFF2-40B4-BE49-F238E27FC236}">
                <a16:creationId xmlns:a16="http://schemas.microsoft.com/office/drawing/2014/main" id="{2AA5E339-9E7B-434D-9E42-2A5A772DD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95800"/>
            <a:ext cx="683260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45E7B1F4-F44C-054C-98BB-C833F9194F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88"/>
            <a:ext cx="7772400" cy="6096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u="sng"/>
              <a:t>Optimality</a:t>
            </a:r>
          </a:p>
        </p:txBody>
      </p:sp>
      <p:pic>
        <p:nvPicPr>
          <p:cNvPr id="44034" name="Picture 3">
            <a:extLst>
              <a:ext uri="{FF2B5EF4-FFF2-40B4-BE49-F238E27FC236}">
                <a16:creationId xmlns:a16="http://schemas.microsoft.com/office/drawing/2014/main" id="{EFFCA2FB-B9C7-7143-ADC9-9E55B0A94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686800" cy="601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6020B9AE-7F00-9B47-BFC9-EA22B164D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6096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u="sng"/>
              <a:t>Optimality</a:t>
            </a:r>
          </a:p>
        </p:txBody>
      </p:sp>
      <p:sp>
        <p:nvSpPr>
          <p:cNvPr id="46082" name="Text Box 4">
            <a:extLst>
              <a:ext uri="{FF2B5EF4-FFF2-40B4-BE49-F238E27FC236}">
                <a16:creationId xmlns:a16="http://schemas.microsoft.com/office/drawing/2014/main" id="{D7B77AF4-26CA-514A-A5C8-9DB2E475B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90600"/>
            <a:ext cx="8610600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In the multi-class case, there are numerous ways to make mistakes.  It is easier to calculate the probability of correct classification.</a:t>
            </a:r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r>
              <a:rPr lang="en-US" altLang="en-US"/>
              <a:t>Bayes classifier maximizes P(correct).  Any other partitioning will yield higher probability of error. 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The result is not dependent on the form of the underlying distributions.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56BC07-0936-C34D-A634-FE9BC9039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2743200"/>
            <a:ext cx="7747000" cy="889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4B038750-C20D-E24E-8ECE-0780AD710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6096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u="sng"/>
              <a:t>Discriminant function</a:t>
            </a:r>
          </a:p>
        </p:txBody>
      </p:sp>
      <p:pic>
        <p:nvPicPr>
          <p:cNvPr id="22530" name="Picture 3">
            <a:extLst>
              <a:ext uri="{FF2B5EF4-FFF2-40B4-BE49-F238E27FC236}">
                <a16:creationId xmlns:a16="http://schemas.microsoft.com/office/drawing/2014/main" id="{5D978D79-72CB-CE44-A406-605D17B1D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79675"/>
            <a:ext cx="6654800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 Box 4">
            <a:extLst>
              <a:ext uri="{FF2B5EF4-FFF2-40B4-BE49-F238E27FC236}">
                <a16:creationId xmlns:a16="http://schemas.microsoft.com/office/drawing/2014/main" id="{46074B27-750D-4C4A-A07B-311A60D50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2296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Features -&gt; discriminant functions </a:t>
            </a:r>
            <a:r>
              <a:rPr lang="en-US" altLang="en-US" i="1">
                <a:latin typeface="Times New Roman" panose="02020603050405020304" pitchFamily="18" charset="0"/>
              </a:rPr>
              <a:t>g</a:t>
            </a:r>
            <a:r>
              <a:rPr lang="en-US" altLang="en-US" i="1" baseline="-25000">
                <a:latin typeface="Times New Roman" panose="02020603050405020304" pitchFamily="18" charset="0"/>
              </a:rPr>
              <a:t>i</a:t>
            </a:r>
            <a:r>
              <a:rPr lang="en-US" altLang="en-US" i="1">
                <a:latin typeface="Times New Roman" panose="02020603050405020304" pitchFamily="18" charset="0"/>
              </a:rPr>
              <a:t>(x), i=1,…,c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Assign class </a:t>
            </a:r>
            <a:r>
              <a:rPr lang="en-US" altLang="en-US" i="1">
                <a:latin typeface="Times New Roman" panose="02020603050405020304" pitchFamily="18" charset="0"/>
              </a:rPr>
              <a:t>i</a:t>
            </a:r>
            <a:r>
              <a:rPr lang="en-US" altLang="en-US">
                <a:latin typeface="Times New Roman" panose="02020603050405020304" pitchFamily="18" charset="0"/>
              </a:rPr>
              <a:t> if </a:t>
            </a:r>
            <a:r>
              <a:rPr lang="en-US" altLang="en-US" sz="2800" i="1">
                <a:latin typeface="Times New Roman" panose="02020603050405020304" pitchFamily="18" charset="0"/>
                <a:sym typeface="Symbol" pitchFamily="2" charset="2"/>
              </a:rPr>
              <a:t>g</a:t>
            </a:r>
            <a:r>
              <a:rPr lang="en-US" altLang="en-US" sz="2800" i="1" baseline="-25000">
                <a:latin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altLang="en-US" sz="2800" i="1">
                <a:latin typeface="Times New Roman" panose="02020603050405020304" pitchFamily="18" charset="0"/>
                <a:sym typeface="Symbol" pitchFamily="2" charset="2"/>
              </a:rPr>
              <a:t>(x) &gt; g</a:t>
            </a:r>
            <a:r>
              <a:rPr lang="en-US" altLang="en-US" sz="2800" i="1" baseline="-25000">
                <a:latin typeface="Times New Roman" panose="02020603050405020304" pitchFamily="18" charset="0"/>
                <a:sym typeface="Symbol" pitchFamily="2" charset="2"/>
              </a:rPr>
              <a:t>j</a:t>
            </a:r>
            <a:r>
              <a:rPr lang="en-US" altLang="en-US" sz="2800" i="1">
                <a:latin typeface="Times New Roman" panose="02020603050405020304" pitchFamily="18" charset="0"/>
                <a:sym typeface="Symbol" pitchFamily="2" charset="2"/>
              </a:rPr>
              <a:t>(x)</a:t>
            </a:r>
            <a:r>
              <a:rPr lang="en-US" altLang="en-US" sz="2800" b="1" i="1">
                <a:latin typeface="Times New Roman" panose="02020603050405020304" pitchFamily="18" charset="0"/>
                <a:sym typeface="Symbol" pitchFamily="2" charset="2"/>
              </a:rPr>
              <a:t> </a:t>
            </a:r>
            <a:r>
              <a:rPr lang="en-US" altLang="en-US" sz="2800" i="1">
                <a:latin typeface="Times New Roman" panose="02020603050405020304" pitchFamily="18" charset="0"/>
                <a:sym typeface="Symbol" pitchFamily="2" charset="2"/>
              </a:rPr>
              <a:t>j </a:t>
            </a:r>
            <a:r>
              <a:rPr lang="en-US" altLang="en-US" sz="2800" b="1" i="1"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en-US" sz="2800" i="1">
                <a:latin typeface="Times New Roman" panose="02020603050405020304" pitchFamily="18" charset="0"/>
                <a:sym typeface="Symbol" pitchFamily="2" charset="2"/>
              </a:rPr>
              <a:t> i</a:t>
            </a:r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9DE80583-1AF1-1946-9001-9706EB966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38400"/>
            <a:ext cx="23622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i="1">
                <a:latin typeface="Tahoma" panose="020B0604030504040204" pitchFamily="34" charset="0"/>
                <a:sym typeface="Symbol" pitchFamily="2" charset="2"/>
              </a:rPr>
              <a:t>Decision surface defined by</a:t>
            </a:r>
          </a:p>
          <a:p>
            <a:r>
              <a:rPr lang="en-US" altLang="en-US" sz="2800" i="1">
                <a:latin typeface="Times New Roman" panose="02020603050405020304" pitchFamily="18" charset="0"/>
                <a:sym typeface="Symbol" pitchFamily="2" charset="2"/>
              </a:rPr>
              <a:t>g</a:t>
            </a:r>
            <a:r>
              <a:rPr lang="en-US" altLang="en-US" sz="2800" i="1" baseline="-25000">
                <a:latin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altLang="en-US" sz="2800" i="1">
                <a:latin typeface="Times New Roman" panose="02020603050405020304" pitchFamily="18" charset="0"/>
                <a:sym typeface="Symbol" pitchFamily="2" charset="2"/>
              </a:rPr>
              <a:t>(x) = g</a:t>
            </a:r>
            <a:r>
              <a:rPr lang="en-US" altLang="en-US" sz="2800" i="1" baseline="-25000">
                <a:latin typeface="Times New Roman" panose="02020603050405020304" pitchFamily="18" charset="0"/>
                <a:sym typeface="Symbol" pitchFamily="2" charset="2"/>
              </a:rPr>
              <a:t>j</a:t>
            </a:r>
            <a:r>
              <a:rPr lang="en-US" altLang="en-US" sz="2800" i="1">
                <a:latin typeface="Times New Roman" panose="02020603050405020304" pitchFamily="18" charset="0"/>
                <a:sym typeface="Symbol" pitchFamily="2" charset="2"/>
              </a:rPr>
              <a:t>(x)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5988D43D-89A4-1D42-BB9A-84C0C84EE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6096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u="sng" dirty="0"/>
              <a:t>Normal density</a:t>
            </a:r>
          </a:p>
        </p:txBody>
      </p:sp>
      <p:pic>
        <p:nvPicPr>
          <p:cNvPr id="16386" name="Picture 4">
            <a:extLst>
              <a:ext uri="{FF2B5EF4-FFF2-40B4-BE49-F238E27FC236}">
                <a16:creationId xmlns:a16="http://schemas.microsoft.com/office/drawing/2014/main" id="{174E0DB7-2847-F140-AFA3-A5A68F382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011802"/>
            <a:ext cx="61087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5">
            <a:extLst>
              <a:ext uri="{FF2B5EF4-FFF2-40B4-BE49-F238E27FC236}">
                <a16:creationId xmlns:a16="http://schemas.microsoft.com/office/drawing/2014/main" id="{565941B9-A399-E245-8C8D-52DEDC0B3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16138"/>
            <a:ext cx="6548437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95600"/>
            <a:ext cx="4495800" cy="340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875CD719-EFFE-314B-91C1-F2DFE552C2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6096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u="sng"/>
              <a:t>Normal density</a:t>
            </a:r>
          </a:p>
        </p:txBody>
      </p:sp>
      <p:sp>
        <p:nvSpPr>
          <p:cNvPr id="24578" name="Text Box 4">
            <a:extLst>
              <a:ext uri="{FF2B5EF4-FFF2-40B4-BE49-F238E27FC236}">
                <a16:creationId xmlns:a16="http://schemas.microsoft.com/office/drawing/2014/main" id="{EF212FD9-FAC2-0A4F-A366-20E299891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885825"/>
            <a:ext cx="8397875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To make a minimum error rate classification (zero-one loss), we use discriminant functions: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This is the log of the numerator in the Bayes formula. Log is used because we are only comparing the g</a:t>
            </a:r>
            <a:r>
              <a:rPr lang="en-US" altLang="en-US" baseline="-25000"/>
              <a:t>i</a:t>
            </a:r>
            <a:r>
              <a:rPr lang="ja-JP" altLang="en-US"/>
              <a:t>’</a:t>
            </a:r>
            <a:r>
              <a:rPr lang="en-US" altLang="ja-JP"/>
              <a:t>s, and log is monotone.</a:t>
            </a:r>
          </a:p>
          <a:p>
            <a:endParaRPr lang="en-US" altLang="en-US"/>
          </a:p>
          <a:p>
            <a:r>
              <a:rPr lang="en-US" altLang="en-US"/>
              <a:t>When normal density is assumed: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We have:</a:t>
            </a:r>
          </a:p>
        </p:txBody>
      </p:sp>
      <p:pic>
        <p:nvPicPr>
          <p:cNvPr id="24579" name="Picture 8">
            <a:extLst>
              <a:ext uri="{FF2B5EF4-FFF2-40B4-BE49-F238E27FC236}">
                <a16:creationId xmlns:a16="http://schemas.microsoft.com/office/drawing/2014/main" id="{8E7A9231-63F2-7540-A787-A9C7A51E6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638800"/>
            <a:ext cx="80772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9">
            <a:extLst>
              <a:ext uri="{FF2B5EF4-FFF2-40B4-BE49-F238E27FC236}">
                <a16:creationId xmlns:a16="http://schemas.microsoft.com/office/drawing/2014/main" id="{12940FB6-C254-BE46-B5BF-E5F5E0228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76400"/>
            <a:ext cx="41910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2">
            <a:extLst>
              <a:ext uri="{FF2B5EF4-FFF2-40B4-BE49-F238E27FC236}">
                <a16:creationId xmlns:a16="http://schemas.microsoft.com/office/drawing/2014/main" id="{8733F41A-6D39-4148-8691-B5E9883EC5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495800"/>
            <a:ext cx="3124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4CDFDF39-4529-674F-A07F-65E968ABA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6096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u="sng"/>
              <a:t>Discriminant function for normal density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4A7DFBC6-A744-5546-B767-E5E998770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90600"/>
            <a:ext cx="8153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AutoNum type="arabicParenBoth"/>
            </a:pPr>
            <a:r>
              <a:rPr lang="en-US" altLang="en-US" sz="2800" i="1">
                <a:sym typeface="Symbol" pitchFamily="2" charset="2"/>
              </a:rPr>
              <a:t></a:t>
            </a:r>
            <a:r>
              <a:rPr lang="en-US" altLang="en-US" sz="2800" i="1" baseline="-25000">
                <a:sym typeface="Symbol" pitchFamily="2" charset="2"/>
              </a:rPr>
              <a:t>i</a:t>
            </a:r>
            <a:r>
              <a:rPr lang="en-US" altLang="en-US" sz="2800" i="1">
                <a:sym typeface="Symbol" pitchFamily="2" charset="2"/>
              </a:rPr>
              <a:t> = </a:t>
            </a:r>
            <a:r>
              <a:rPr lang="en-US" altLang="en-US" sz="2800" i="1" baseline="30000">
                <a:sym typeface="Symbol" pitchFamily="2" charset="2"/>
              </a:rPr>
              <a:t>2</a:t>
            </a:r>
            <a:r>
              <a:rPr lang="en-US" altLang="en-US" sz="2800" i="1">
                <a:latin typeface="Times New Roman" panose="02020603050405020304" pitchFamily="18" charset="0"/>
                <a:sym typeface="Symbol" pitchFamily="2" charset="2"/>
              </a:rPr>
              <a:t>I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800" i="1">
              <a:latin typeface="Times New Roman" panose="02020603050405020304" pitchFamily="18" charset="0"/>
              <a:sym typeface="Symbol" pitchFamily="2" charset="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2800" i="1">
              <a:latin typeface="Times New Roman" panose="02020603050405020304" pitchFamily="18" charset="0"/>
              <a:sym typeface="Symbol" pitchFamily="2" charset="2"/>
            </a:endParaRPr>
          </a:p>
        </p:txBody>
      </p:sp>
      <p:pic>
        <p:nvPicPr>
          <p:cNvPr id="26627" name="Picture 5">
            <a:extLst>
              <a:ext uri="{FF2B5EF4-FFF2-40B4-BE49-F238E27FC236}">
                <a16:creationId xmlns:a16="http://schemas.microsoft.com/office/drawing/2014/main" id="{F8E9A268-2425-4744-B85A-C2B50C35D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705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AutoShape 6">
            <a:extLst>
              <a:ext uri="{FF2B5EF4-FFF2-40B4-BE49-F238E27FC236}">
                <a16:creationId xmlns:a16="http://schemas.microsoft.com/office/drawing/2014/main" id="{9A209324-46AB-5443-B283-7FD02CD9C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524000"/>
            <a:ext cx="2743200" cy="1295400"/>
          </a:xfrm>
          <a:prstGeom prst="roundRect">
            <a:avLst>
              <a:gd name="adj" fmla="val 16667"/>
            </a:avLst>
          </a:prstGeom>
          <a:solidFill>
            <a:schemeClr val="accent1">
              <a:alpha val="3411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26629" name="Picture 7">
            <a:extLst>
              <a:ext uri="{FF2B5EF4-FFF2-40B4-BE49-F238E27FC236}">
                <a16:creationId xmlns:a16="http://schemas.microsoft.com/office/drawing/2014/main" id="{EB6C3DE6-6B2C-F44D-B94E-28228857C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24200"/>
            <a:ext cx="74676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AutoShape 8">
            <a:extLst>
              <a:ext uri="{FF2B5EF4-FFF2-40B4-BE49-F238E27FC236}">
                <a16:creationId xmlns:a16="http://schemas.microsoft.com/office/drawing/2014/main" id="{F1147D51-111C-C448-A419-5C14E1595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124200"/>
            <a:ext cx="457200" cy="914400"/>
          </a:xfrm>
          <a:prstGeom prst="roundRect">
            <a:avLst>
              <a:gd name="adj" fmla="val 16667"/>
            </a:avLst>
          </a:prstGeom>
          <a:solidFill>
            <a:schemeClr val="accent1">
              <a:alpha val="5411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26631" name="Picture 9">
            <a:extLst>
              <a:ext uri="{FF2B5EF4-FFF2-40B4-BE49-F238E27FC236}">
                <a16:creationId xmlns:a16="http://schemas.microsoft.com/office/drawing/2014/main" id="{5B00D1E1-11C3-2349-BFDD-5A387BBF6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267200"/>
            <a:ext cx="3835400" cy="242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 Box 10">
            <a:extLst>
              <a:ext uri="{FF2B5EF4-FFF2-40B4-BE49-F238E27FC236}">
                <a16:creationId xmlns:a16="http://schemas.microsoft.com/office/drawing/2014/main" id="{A466E71B-D479-5146-A67D-36F37AF75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72000"/>
            <a:ext cx="30638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Linear discriminant function:</a:t>
            </a:r>
          </a:p>
          <a:p>
            <a:endParaRPr lang="en-US" altLang="en-US"/>
          </a:p>
          <a:p>
            <a:r>
              <a:rPr lang="en-US" altLang="en-US"/>
              <a:t>Note: blue boxes – irrelevant terms.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/>
      <p:bldP spid="2458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A557D700-C4BF-AF43-B2E3-83D911C87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6096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u="sng"/>
              <a:t>Discriminant function for normal density</a:t>
            </a:r>
          </a:p>
        </p:txBody>
      </p:sp>
      <p:sp>
        <p:nvSpPr>
          <p:cNvPr id="28674" name="Text Box 4">
            <a:extLst>
              <a:ext uri="{FF2B5EF4-FFF2-40B4-BE49-F238E27FC236}">
                <a16:creationId xmlns:a16="http://schemas.microsoft.com/office/drawing/2014/main" id="{CB205A29-E8D8-9A46-BE05-09CEB026E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8382000" cy="556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The decision surface is where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With equal prior, x</a:t>
            </a:r>
            <a:r>
              <a:rPr lang="en-US" altLang="en-US" baseline="-25000"/>
              <a:t>0</a:t>
            </a:r>
            <a:r>
              <a:rPr lang="en-US" altLang="en-US"/>
              <a:t> is the middle point between the two means.</a:t>
            </a:r>
          </a:p>
          <a:p>
            <a:r>
              <a:rPr lang="en-US" altLang="en-US"/>
              <a:t>The decision surface is a hyperplane,perpendicular to the line between the means.</a:t>
            </a:r>
          </a:p>
        </p:txBody>
      </p:sp>
      <p:pic>
        <p:nvPicPr>
          <p:cNvPr id="28675" name="Picture 5">
            <a:extLst>
              <a:ext uri="{FF2B5EF4-FFF2-40B4-BE49-F238E27FC236}">
                <a16:creationId xmlns:a16="http://schemas.microsoft.com/office/drawing/2014/main" id="{FD5A3BCC-FAD0-DE40-8C37-7948C0EAF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066800"/>
            <a:ext cx="19812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6">
            <a:extLst>
              <a:ext uri="{FF2B5EF4-FFF2-40B4-BE49-F238E27FC236}">
                <a16:creationId xmlns:a16="http://schemas.microsoft.com/office/drawing/2014/main" id="{7E4AFF41-0D8F-9444-9A2C-6F9AAF102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52600"/>
            <a:ext cx="23622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7">
            <a:extLst>
              <a:ext uri="{FF2B5EF4-FFF2-40B4-BE49-F238E27FC236}">
                <a16:creationId xmlns:a16="http://schemas.microsoft.com/office/drawing/2014/main" id="{F91964B5-CE67-7E40-9E94-C7904F2E0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95600"/>
            <a:ext cx="6705600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43D6E3CA-3CA2-BB40-8DB9-30321DF4F4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6096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u="sng"/>
              <a:t>Discriminant function for normal density</a:t>
            </a:r>
          </a:p>
        </p:txBody>
      </p:sp>
      <p:pic>
        <p:nvPicPr>
          <p:cNvPr id="30722" name="Picture 3">
            <a:extLst>
              <a:ext uri="{FF2B5EF4-FFF2-40B4-BE49-F238E27FC236}">
                <a16:creationId xmlns:a16="http://schemas.microsoft.com/office/drawing/2014/main" id="{548247F8-815B-224A-ADAF-6D0DEBFA4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483600" cy="397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ext Box 4">
            <a:extLst>
              <a:ext uri="{FF2B5EF4-FFF2-40B4-BE49-F238E27FC236}">
                <a16:creationId xmlns:a16="http://schemas.microsoft.com/office/drawing/2014/main" id="{66FFB9F2-273B-9D42-B059-24AA2E46F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7248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ja-JP" altLang="en-US"/>
              <a:t>“</a:t>
            </a:r>
            <a:r>
              <a:rPr lang="en-US" altLang="ja-JP"/>
              <a:t>Linear machine</a:t>
            </a:r>
            <a:r>
              <a:rPr lang="ja-JP" altLang="en-US"/>
              <a:t>”</a:t>
            </a:r>
            <a:r>
              <a:rPr lang="en-US" altLang="ja-JP"/>
              <a:t>: dicision surfaces are hyperplanes.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A1E44C36-45B3-5443-8308-DCE3ED4CB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957" y="156949"/>
            <a:ext cx="8153400" cy="762000"/>
          </a:xfrm>
        </p:spPr>
        <p:txBody>
          <a:bodyPr/>
          <a:lstStyle/>
          <a:p>
            <a:pPr algn="l" eaLnBrk="1" hangingPunct="1"/>
            <a:r>
              <a:rPr lang="en-US" altLang="en-US" sz="3200" u="sng" dirty="0"/>
              <a:t>Bayes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A277F7-EB70-3247-AC18-2E146B081859}"/>
                  </a:ext>
                </a:extLst>
              </p:cNvPr>
              <p:cNvSpPr txBox="1"/>
              <p:nvPr/>
            </p:nvSpPr>
            <p:spPr>
              <a:xfrm>
                <a:off x="57978" y="1097756"/>
                <a:ext cx="9086022" cy="4889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/>
                  <a:t>P(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𝑟𝑎𝑖𝑛𝑒𝑑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𝑤𝑒𝑡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𝑟𝑎𝑖𝑛𝑒𝑑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𝐴𝑁𝐷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𝑤𝑒𝑡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𝑤𝑒𝑡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𝑟𝑎𝑖𝑛𝑒𝑑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𝐴𝑁𝐷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𝑐𝑎𝑡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𝑤𝑒𝑡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𝑟𝑎𝑖𝑛𝑒𝑑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𝐴𝑁𝐷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𝑐𝑎𝑡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𝑤𝑒𝑡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𝐴𝑁𝐷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𝑤𝑒𝑡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𝑐𝑎𝑡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𝑤𝑒𝑡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𝑟𝑎𝑖𝑛𝑒𝑑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𝑟𝑎𝑖𝑛𝑒𝑑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𝑐𝑎𝑡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𝑤𝑒𝑡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𝑟𝑎𝑖𝑛𝑒𝑑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𝑟𝑎𝑖𝑛𝑒𝑑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𝑐𝑎𝑡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𝑤𝑒𝑡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𝑟𝑎𝑖𝑛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𝑟𝑎𝑖𝑛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0.045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0.045+0.095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32%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A277F7-EB70-3247-AC18-2E146B081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8" y="1097756"/>
                <a:ext cx="9086022" cy="4889993"/>
              </a:xfrm>
              <a:prstGeom prst="rect">
                <a:avLst/>
              </a:prstGeom>
              <a:blipFill>
                <a:blip r:embed="rId3"/>
                <a:stretch>
                  <a:fillRect l="-1955" t="-1813" b="-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55AB318-651C-7F4A-9551-05D5FEF07869}"/>
              </a:ext>
            </a:extLst>
          </p:cNvPr>
          <p:cNvSpPr txBox="1"/>
          <p:nvPr/>
        </p:nvSpPr>
        <p:spPr>
          <a:xfrm>
            <a:off x="90636" y="5965978"/>
            <a:ext cx="83500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However, if I change my prior knowledge about the weather,</a:t>
            </a:r>
          </a:p>
          <a:p>
            <a:r>
              <a:rPr lang="en-US" dirty="0"/>
              <a:t>P(it rained)=0.5, then P(it rained | cat is wet) = 90%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304363-A557-BB45-8E1D-6CF6C94EA9AE}"/>
              </a:ext>
            </a:extLst>
          </p:cNvPr>
          <p:cNvSpPr/>
          <p:nvPr/>
        </p:nvSpPr>
        <p:spPr bwMode="auto">
          <a:xfrm>
            <a:off x="5791200" y="400323"/>
            <a:ext cx="2971800" cy="1752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noFill/>
              <a:effectLst/>
              <a:latin typeface="Arial" charset="0"/>
              <a:ea typeface="ＭＳ Ｐゴシック" pitchFamily="-80" charset="-128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3E994B-B8A8-D648-A2E1-3CF1E8F3321B}"/>
              </a:ext>
            </a:extLst>
          </p:cNvPr>
          <p:cNvCxnSpPr/>
          <p:nvPr/>
        </p:nvCxnSpPr>
        <p:spPr bwMode="auto">
          <a:xfrm>
            <a:off x="5791200" y="476523"/>
            <a:ext cx="2971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1EE22B-58F2-FD41-937B-FEE78C34273B}"/>
              </a:ext>
            </a:extLst>
          </p:cNvPr>
          <p:cNvCxnSpPr/>
          <p:nvPr/>
        </p:nvCxnSpPr>
        <p:spPr bwMode="auto">
          <a:xfrm>
            <a:off x="6084414" y="400323"/>
            <a:ext cx="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28864B-DA74-F24B-A0BC-42CD959BE6D1}"/>
              </a:ext>
            </a:extLst>
          </p:cNvPr>
          <p:cNvSpPr/>
          <p:nvPr/>
        </p:nvSpPr>
        <p:spPr bwMode="auto">
          <a:xfrm>
            <a:off x="8534400" y="476523"/>
            <a:ext cx="2286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80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EEA03F-BC6F-BC4F-989B-438EEBEF62C6}"/>
              </a:ext>
            </a:extLst>
          </p:cNvPr>
          <p:cNvSpPr/>
          <p:nvPr/>
        </p:nvSpPr>
        <p:spPr bwMode="auto">
          <a:xfrm>
            <a:off x="6019802" y="400323"/>
            <a:ext cx="2743198" cy="7619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80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E8DEBC-118A-DD40-BFF3-3085E87CEE86}"/>
              </a:ext>
            </a:extLst>
          </p:cNvPr>
          <p:cNvSpPr txBox="1"/>
          <p:nvPr/>
        </p:nvSpPr>
        <p:spPr>
          <a:xfrm>
            <a:off x="5009468" y="269146"/>
            <a:ext cx="832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Rained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23ED9F-7A47-4D47-B7E1-2F08737ABF37}"/>
              </a:ext>
            </a:extLst>
          </p:cNvPr>
          <p:cNvSpPr txBox="1"/>
          <p:nvPr/>
        </p:nvSpPr>
        <p:spPr>
          <a:xfrm>
            <a:off x="5105399" y="1073337"/>
            <a:ext cx="736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Didn’t rain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5986AD-7EE6-3A49-8810-14E5590BE4EB}"/>
              </a:ext>
            </a:extLst>
          </p:cNvPr>
          <p:cNvSpPr txBox="1"/>
          <p:nvPr/>
        </p:nvSpPr>
        <p:spPr>
          <a:xfrm>
            <a:off x="6689581" y="2161360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 wet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399601-FA11-6C4D-A622-A859E51849DC}"/>
              </a:ext>
            </a:extLst>
          </p:cNvPr>
          <p:cNvSpPr txBox="1"/>
          <p:nvPr/>
        </p:nvSpPr>
        <p:spPr>
          <a:xfrm>
            <a:off x="8407791" y="2161360"/>
            <a:ext cx="546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Wet</a:t>
            </a:r>
          </a:p>
        </p:txBody>
      </p:sp>
    </p:spTree>
    <p:extLst>
      <p:ext uri="{BB962C8B-B14F-4D97-AF65-F5344CB8AC3E}">
        <p14:creationId xmlns:p14="http://schemas.microsoft.com/office/powerpoint/2010/main" val="725791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3">
            <a:extLst>
              <a:ext uri="{FF2B5EF4-FFF2-40B4-BE49-F238E27FC236}">
                <a16:creationId xmlns:a16="http://schemas.microsoft.com/office/drawing/2014/main" id="{44A77773-BF32-F44A-91AE-881533197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825500"/>
            <a:ext cx="4368800" cy="603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0" name="Rectangle 4">
            <a:extLst>
              <a:ext uri="{FF2B5EF4-FFF2-40B4-BE49-F238E27FC236}">
                <a16:creationId xmlns:a16="http://schemas.microsoft.com/office/drawing/2014/main" id="{2546DBC4-A056-114D-A7FE-5F9D8FE3E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u="sng">
                <a:solidFill>
                  <a:schemeClr val="tx2"/>
                </a:solidFill>
              </a:rPr>
              <a:t>Discriminant function for normal density</a:t>
            </a:r>
          </a:p>
        </p:txBody>
      </p:sp>
      <p:sp>
        <p:nvSpPr>
          <p:cNvPr id="32771" name="Text Box 6">
            <a:extLst>
              <a:ext uri="{FF2B5EF4-FFF2-40B4-BE49-F238E27FC236}">
                <a16:creationId xmlns:a16="http://schemas.microsoft.com/office/drawing/2014/main" id="{7DE7BFAD-292F-6C40-B06B-A46FCC262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90600"/>
            <a:ext cx="3276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With unequal prior probabilities, the decision boundary shifts to the less likely mean.</a:t>
            </a:r>
          </a:p>
        </p:txBody>
      </p:sp>
      <p:pic>
        <p:nvPicPr>
          <p:cNvPr id="32772" name="Picture 7">
            <a:extLst>
              <a:ext uri="{FF2B5EF4-FFF2-40B4-BE49-F238E27FC236}">
                <a16:creationId xmlns:a16="http://schemas.microsoft.com/office/drawing/2014/main" id="{FB3D715E-9565-FB42-A739-EB78A2A55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52800"/>
            <a:ext cx="411480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Oval 8">
            <a:extLst>
              <a:ext uri="{FF2B5EF4-FFF2-40B4-BE49-F238E27FC236}">
                <a16:creationId xmlns:a16="http://schemas.microsoft.com/office/drawing/2014/main" id="{AC949B3A-A917-C045-9C10-EFD6F9E16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chemeClr val="accent1">
              <a:alpha val="3411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75BFE3A7-523C-1945-AD1C-8BFEEB9F4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6096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u="sng"/>
              <a:t>Discriminant function for normal density</a:t>
            </a:r>
          </a:p>
        </p:txBody>
      </p:sp>
      <p:sp>
        <p:nvSpPr>
          <p:cNvPr id="34818" name="Rectangle 5">
            <a:extLst>
              <a:ext uri="{FF2B5EF4-FFF2-40B4-BE49-F238E27FC236}">
                <a16:creationId xmlns:a16="http://schemas.microsoft.com/office/drawing/2014/main" id="{322CB857-5892-2643-B072-33F800A10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14400"/>
            <a:ext cx="8153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i="1">
                <a:sym typeface="Symbol" pitchFamily="2" charset="2"/>
              </a:rPr>
              <a:t>(2) </a:t>
            </a:r>
            <a:r>
              <a:rPr lang="en-US" altLang="en-US" sz="2800" i="1" baseline="-25000">
                <a:sym typeface="Symbol" pitchFamily="2" charset="2"/>
              </a:rPr>
              <a:t>i</a:t>
            </a:r>
            <a:r>
              <a:rPr lang="en-US" altLang="en-US" sz="2800" i="1">
                <a:sym typeface="Symbol" pitchFamily="2" charset="2"/>
              </a:rPr>
              <a:t> = </a:t>
            </a:r>
          </a:p>
          <a:p>
            <a:endParaRPr lang="en-US" altLang="en-US" sz="2800" i="1">
              <a:sym typeface="Symbol" pitchFamily="2" charset="2"/>
            </a:endParaRPr>
          </a:p>
          <a:p>
            <a:endParaRPr lang="en-US" altLang="en-US" sz="2800" i="1">
              <a:sym typeface="Symbol" pitchFamily="2" charset="2"/>
            </a:endParaRPr>
          </a:p>
        </p:txBody>
      </p:sp>
      <p:pic>
        <p:nvPicPr>
          <p:cNvPr id="34819" name="Picture 6">
            <a:extLst>
              <a:ext uri="{FF2B5EF4-FFF2-40B4-BE49-F238E27FC236}">
                <a16:creationId xmlns:a16="http://schemas.microsoft.com/office/drawing/2014/main" id="{1B56FECF-6E1E-BD46-801F-C6B609DE5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0866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AutoShape 7">
            <a:extLst>
              <a:ext uri="{FF2B5EF4-FFF2-40B4-BE49-F238E27FC236}">
                <a16:creationId xmlns:a16="http://schemas.microsoft.com/office/drawing/2014/main" id="{672CBD98-6DAD-7048-84EE-586F3C8A5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447800"/>
            <a:ext cx="2209800" cy="1143000"/>
          </a:xfrm>
          <a:prstGeom prst="roundRect">
            <a:avLst>
              <a:gd name="adj" fmla="val 16667"/>
            </a:avLst>
          </a:prstGeom>
          <a:solidFill>
            <a:schemeClr val="accent1">
              <a:alpha val="4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34821" name="Picture 8">
            <a:extLst>
              <a:ext uri="{FF2B5EF4-FFF2-40B4-BE49-F238E27FC236}">
                <a16:creationId xmlns:a16="http://schemas.microsoft.com/office/drawing/2014/main" id="{C05D146B-C196-DC42-9F9D-B3FA31277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48000"/>
            <a:ext cx="27432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9">
            <a:extLst>
              <a:ext uri="{FF2B5EF4-FFF2-40B4-BE49-F238E27FC236}">
                <a16:creationId xmlns:a16="http://schemas.microsoft.com/office/drawing/2014/main" id="{29CEBCF5-F89F-A34D-A15D-495D5826C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733800"/>
            <a:ext cx="17526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0">
            <a:extLst>
              <a:ext uri="{FF2B5EF4-FFF2-40B4-BE49-F238E27FC236}">
                <a16:creationId xmlns:a16="http://schemas.microsoft.com/office/drawing/2014/main" id="{E8FF8DE0-B1ED-AC45-A68F-240745757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343400"/>
            <a:ext cx="40386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586CA09C-37C4-CE46-A946-B54F8970CD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6096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u="sng"/>
              <a:t>Discriminant function for normal density</a:t>
            </a:r>
          </a:p>
        </p:txBody>
      </p:sp>
      <p:pic>
        <p:nvPicPr>
          <p:cNvPr id="36866" name="Picture 3">
            <a:extLst>
              <a:ext uri="{FF2B5EF4-FFF2-40B4-BE49-F238E27FC236}">
                <a16:creationId xmlns:a16="http://schemas.microsoft.com/office/drawing/2014/main" id="{245A3C2E-1C27-BE42-9CDF-B87E5855A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371600"/>
            <a:ext cx="21336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4">
            <a:extLst>
              <a:ext uri="{FF2B5EF4-FFF2-40B4-BE49-F238E27FC236}">
                <a16:creationId xmlns:a16="http://schemas.microsoft.com/office/drawing/2014/main" id="{3CB76B5E-6F45-224D-AC4F-1EBCE1150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19400"/>
            <a:ext cx="27432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5">
            <a:extLst>
              <a:ext uri="{FF2B5EF4-FFF2-40B4-BE49-F238E27FC236}">
                <a16:creationId xmlns:a16="http://schemas.microsoft.com/office/drawing/2014/main" id="{DD7BAD0E-A37F-BB40-AA31-2BD215564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962400"/>
            <a:ext cx="6019800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 Box 6">
            <a:extLst>
              <a:ext uri="{FF2B5EF4-FFF2-40B4-BE49-F238E27FC236}">
                <a16:creationId xmlns:a16="http://schemas.microsoft.com/office/drawing/2014/main" id="{4F012914-0A2A-1345-ACF5-BD4ED79B0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809625"/>
            <a:ext cx="3657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Set: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The decision boundary is: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605FF42A-4C57-3D48-8D32-9642CF2D17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6096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u="sng"/>
              <a:t>Discriminant function for normal density</a:t>
            </a:r>
          </a:p>
        </p:txBody>
      </p:sp>
      <p:pic>
        <p:nvPicPr>
          <p:cNvPr id="38914" name="Picture 3">
            <a:extLst>
              <a:ext uri="{FF2B5EF4-FFF2-40B4-BE49-F238E27FC236}">
                <a16:creationId xmlns:a16="http://schemas.microsoft.com/office/drawing/2014/main" id="{8D1D70B8-F837-5045-8147-8B46F6DA7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762000"/>
            <a:ext cx="5656263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ext Box 5">
            <a:extLst>
              <a:ext uri="{FF2B5EF4-FFF2-40B4-BE49-F238E27FC236}">
                <a16:creationId xmlns:a16="http://schemas.microsoft.com/office/drawing/2014/main" id="{CF4D9354-912F-6B4B-B7C6-5B03D5089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2971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The hyperplane is generally not perpendicular to the line between the means.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9C2D02FC-0457-B34F-9671-2D26A9628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6096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u="sng"/>
              <a:t>Discriminant function for normal density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61C01F0B-94ED-8C45-AE80-3626B0CA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458200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ym typeface="Symbol" pitchFamily="2" charset="2"/>
              </a:rPr>
              <a:t>(3) </a:t>
            </a:r>
            <a:r>
              <a:rPr lang="en-US" altLang="en-US" sz="2800" baseline="-25000">
                <a:sym typeface="Symbol" pitchFamily="2" charset="2"/>
              </a:rPr>
              <a:t>i</a:t>
            </a:r>
            <a:r>
              <a:rPr lang="en-US" altLang="en-US" sz="2800">
                <a:sym typeface="Symbol" pitchFamily="2" charset="2"/>
              </a:rPr>
              <a:t> is arbitrary</a:t>
            </a:r>
          </a:p>
          <a:p>
            <a:endParaRPr lang="en-US" altLang="en-US" sz="2800">
              <a:sym typeface="Symbol" pitchFamily="2" charset="2"/>
            </a:endParaRPr>
          </a:p>
          <a:p>
            <a:endParaRPr lang="en-US" altLang="en-US" sz="2800">
              <a:sym typeface="Symbol" pitchFamily="2" charset="2"/>
            </a:endParaRPr>
          </a:p>
          <a:p>
            <a:endParaRPr lang="en-US" altLang="en-US" sz="2800">
              <a:sym typeface="Symbol" pitchFamily="2" charset="2"/>
            </a:endParaRPr>
          </a:p>
          <a:p>
            <a:endParaRPr lang="en-US" altLang="en-US" sz="2800">
              <a:sym typeface="Symbol" pitchFamily="2" charset="2"/>
            </a:endParaRPr>
          </a:p>
          <a:p>
            <a:endParaRPr lang="en-US" altLang="en-US" sz="2800">
              <a:sym typeface="Symbol" pitchFamily="2" charset="2"/>
            </a:endParaRPr>
          </a:p>
          <a:p>
            <a:endParaRPr lang="en-US" altLang="en-US" sz="2800">
              <a:sym typeface="Symbol" pitchFamily="2" charset="2"/>
            </a:endParaRPr>
          </a:p>
          <a:p>
            <a:endParaRPr lang="en-US" altLang="en-US" sz="2800">
              <a:sym typeface="Symbol" pitchFamily="2" charset="2"/>
            </a:endParaRPr>
          </a:p>
          <a:p>
            <a:endParaRPr lang="en-US" altLang="en-US" sz="2800">
              <a:sym typeface="Symbol" pitchFamily="2" charset="2"/>
            </a:endParaRPr>
          </a:p>
          <a:p>
            <a:endParaRPr lang="en-US" altLang="en-US" sz="2800">
              <a:sym typeface="Symbol" pitchFamily="2" charset="2"/>
            </a:endParaRPr>
          </a:p>
          <a:p>
            <a:endParaRPr lang="en-US" altLang="en-US" sz="2800">
              <a:sym typeface="Symbol" pitchFamily="2" charset="2"/>
            </a:endParaRPr>
          </a:p>
          <a:p>
            <a:r>
              <a:rPr lang="en-US" altLang="en-US" sz="2800">
                <a:sym typeface="Symbol" pitchFamily="2" charset="2"/>
              </a:rPr>
              <a:t>Decision boundary is hyperquadrics (</a:t>
            </a:r>
            <a:r>
              <a:rPr lang="en-US" altLang="en-US" sz="1600"/>
              <a:t>hyperplanes, pairs of hyperplanes, hyperspheres, hyperellipsoids, hyperparaboloids, hyperhyperboloids</a:t>
            </a:r>
            <a:r>
              <a:rPr lang="en-US" altLang="en-US"/>
              <a:t>)</a:t>
            </a:r>
            <a:endParaRPr lang="en-US" altLang="en-US" sz="2800">
              <a:sym typeface="Symbol" pitchFamily="2" charset="2"/>
            </a:endParaRPr>
          </a:p>
        </p:txBody>
      </p:sp>
      <p:pic>
        <p:nvPicPr>
          <p:cNvPr id="40963" name="Picture 4">
            <a:extLst>
              <a:ext uri="{FF2B5EF4-FFF2-40B4-BE49-F238E27FC236}">
                <a16:creationId xmlns:a16="http://schemas.microsoft.com/office/drawing/2014/main" id="{F86A54E1-66B6-3F47-BF61-E8FA9C179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80772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0964" name="Object 0">
            <a:extLst>
              <a:ext uri="{FF2B5EF4-FFF2-40B4-BE49-F238E27FC236}">
                <a16:creationId xmlns:a16="http://schemas.microsoft.com/office/drawing/2014/main" id="{08AEF2F9-2C98-A349-8054-2D20B1FD20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590800"/>
          <a:ext cx="5357813" cy="260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5" imgW="2476500" imgH="1270000" progId="Equation.3">
                  <p:embed/>
                </p:oleObj>
              </mc:Choice>
              <mc:Fallback>
                <p:oleObj name="Equation" r:id="rId5" imgW="2476500" imgH="1270000" progId="Equation.3">
                  <p:embed/>
                  <p:pic>
                    <p:nvPicPr>
                      <p:cNvPr id="40964" name="Object 0">
                        <a:extLst>
                          <a:ext uri="{FF2B5EF4-FFF2-40B4-BE49-F238E27FC236}">
                            <a16:creationId xmlns:a16="http://schemas.microsoft.com/office/drawing/2014/main" id="{08AEF2F9-2C98-A349-8054-2D20B1FD20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90800"/>
                        <a:ext cx="5357813" cy="260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1">
            <a:extLst>
              <a:ext uri="{FF2B5EF4-FFF2-40B4-BE49-F238E27FC236}">
                <a16:creationId xmlns:a16="http://schemas.microsoft.com/office/drawing/2014/main" id="{9D53E2E6-A810-CE41-B7B8-44EE31A1A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368935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0" name="Rectangle 2">
            <a:extLst>
              <a:ext uri="{FF2B5EF4-FFF2-40B4-BE49-F238E27FC236}">
                <a16:creationId xmlns:a16="http://schemas.microsoft.com/office/drawing/2014/main" id="{1B489DF4-2E93-7941-B57E-FF49C037D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u="sng">
                <a:solidFill>
                  <a:schemeClr val="tx2"/>
                </a:solidFill>
              </a:rPr>
              <a:t>Discriminant function for normal density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A14754-5F2C-0848-BF55-49FDB935D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990600"/>
            <a:ext cx="3200400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7A5885-1370-8D44-A4E8-F962495AC9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81200"/>
            <a:ext cx="2979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C711E3-D38A-5B48-AECD-E0DF88B531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95600"/>
            <a:ext cx="45212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A9005A-C59E-A549-916E-B9DAB2F113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886200"/>
            <a:ext cx="23622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7745F0-D05C-834A-BC74-91456C585F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486400"/>
            <a:ext cx="40830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D50D74-CF5A-A446-9642-EA4FA60841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60500"/>
            <a:ext cx="3962400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EC5DC6-EF76-984C-BD80-990BF1AB6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53000"/>
            <a:ext cx="2379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Decision boundary: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FA876546-B703-2540-A6E2-7C945F3BB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7772400" cy="609600"/>
          </a:xfrm>
          <a:noFill/>
        </p:spPr>
        <p:txBody>
          <a:bodyPr/>
          <a:lstStyle/>
          <a:p>
            <a:pPr algn="l" eaLnBrk="1" hangingPunct="1"/>
            <a:r>
              <a:rPr lang="en-US" altLang="en-US" sz="2400" u="sng"/>
              <a:t>Discriminant function </a:t>
            </a:r>
            <a:br>
              <a:rPr lang="en-US" altLang="en-US" sz="2400" u="sng"/>
            </a:br>
            <a:r>
              <a:rPr lang="en-US" altLang="en-US" sz="2400" u="sng"/>
              <a:t>for normal density</a:t>
            </a:r>
          </a:p>
        </p:txBody>
      </p:sp>
      <p:pic>
        <p:nvPicPr>
          <p:cNvPr id="44034" name="Picture 3">
            <a:extLst>
              <a:ext uri="{FF2B5EF4-FFF2-40B4-BE49-F238E27FC236}">
                <a16:creationId xmlns:a16="http://schemas.microsoft.com/office/drawing/2014/main" id="{ED43E993-955C-4F40-BE71-93DA8D286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50" y="152400"/>
            <a:ext cx="5106988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3DB3F469-D732-A747-B71F-71C433EDBA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6096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u="sng"/>
              <a:t>Discriminant function for normal density</a:t>
            </a:r>
          </a:p>
        </p:txBody>
      </p:sp>
      <p:pic>
        <p:nvPicPr>
          <p:cNvPr id="48130" name="Picture 3">
            <a:extLst>
              <a:ext uri="{FF2B5EF4-FFF2-40B4-BE49-F238E27FC236}">
                <a16:creationId xmlns:a16="http://schemas.microsoft.com/office/drawing/2014/main" id="{5A7161DB-B15D-E045-9FEA-606B3985D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7823200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Text Box 4">
            <a:extLst>
              <a:ext uri="{FF2B5EF4-FFF2-40B4-BE49-F238E27FC236}">
                <a16:creationId xmlns:a16="http://schemas.microsoft.com/office/drawing/2014/main" id="{FA363BFA-54B6-4D41-815A-8C0FB59EE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14400"/>
            <a:ext cx="3402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Extention to multi-class.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5C208B-70AD-41FE-BE17-948A6873A5B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843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525" y="304800"/>
            <a:ext cx="5365750" cy="641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152400" y="228600"/>
            <a:ext cx="22381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u="sng" dirty="0">
                <a:latin typeface="Arial" panose="020B0604020202020204" pitchFamily="34" charset="0"/>
              </a:rPr>
              <a:t>Classification task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17525" y="1009650"/>
            <a:ext cx="2570163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The general scheme.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An example.</a:t>
            </a:r>
          </a:p>
        </p:txBody>
      </p:sp>
    </p:spTree>
    <p:extLst>
      <p:ext uri="{BB962C8B-B14F-4D97-AF65-F5344CB8AC3E}">
        <p14:creationId xmlns:p14="http://schemas.microsoft.com/office/powerpoint/2010/main" val="225767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01AF7B-4B62-4137-9685-156F573BE2F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0"/>
            <a:ext cx="5272088" cy="3581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0" y="533400"/>
            <a:ext cx="5118100" cy="3581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152400" y="228600"/>
            <a:ext cx="22381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u="sng" dirty="0">
                <a:latin typeface="Arial" panose="020B0604020202020204" pitchFamily="34" charset="0"/>
              </a:rPr>
              <a:t>Classification task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12725" y="827088"/>
            <a:ext cx="31400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In most cases, a single feature is not enough to generate a good classifier. </a:t>
            </a:r>
          </a:p>
        </p:txBody>
      </p:sp>
    </p:spTree>
    <p:extLst>
      <p:ext uri="{BB962C8B-B14F-4D97-AF65-F5344CB8AC3E}">
        <p14:creationId xmlns:p14="http://schemas.microsoft.com/office/powerpoint/2010/main" val="414782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D09B8F-D7AE-41F4-AE35-62DFB0BAE15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62313"/>
            <a:ext cx="5867400" cy="35956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09538"/>
            <a:ext cx="5675313" cy="36242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152400" y="228600"/>
            <a:ext cx="22381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u="sng" dirty="0">
                <a:latin typeface="Arial" panose="020B0604020202020204" pitchFamily="34" charset="0"/>
              </a:rPr>
              <a:t>Classification task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65125" y="781050"/>
            <a:ext cx="23018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Two extremes: overly rigid and overly flexible classifiers.</a:t>
            </a:r>
          </a:p>
        </p:txBody>
      </p:sp>
    </p:spTree>
    <p:extLst>
      <p:ext uri="{BB962C8B-B14F-4D97-AF65-F5344CB8AC3E}">
        <p14:creationId xmlns:p14="http://schemas.microsoft.com/office/powerpoint/2010/main" val="1303764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DEA94D-9CC9-496C-9452-719CE984ACB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90800"/>
            <a:ext cx="689927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52400" y="228600"/>
            <a:ext cx="22381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u="sng" dirty="0">
                <a:latin typeface="Arial" panose="020B0604020202020204" pitchFamily="34" charset="0"/>
              </a:rPr>
              <a:t>Classification task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838200" y="838200"/>
            <a:ext cx="7483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Goal: an optimal trade-off between model simplicity and training set performance. </a:t>
            </a:r>
          </a:p>
        </p:txBody>
      </p:sp>
    </p:spTree>
    <p:extLst>
      <p:ext uri="{BB962C8B-B14F-4D97-AF65-F5344CB8AC3E}">
        <p14:creationId xmlns:p14="http://schemas.microsoft.com/office/powerpoint/2010/main" val="254306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514958-6788-44AE-B287-F8CE27B1A9C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888" y="0"/>
            <a:ext cx="5951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52400" y="228600"/>
            <a:ext cx="22381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u="sng" dirty="0">
                <a:latin typeface="Arial" panose="020B0604020202020204" pitchFamily="34" charset="0"/>
              </a:rPr>
              <a:t>Classification task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41325" y="1009650"/>
            <a:ext cx="30638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An example of the overall scheme involving classification:</a:t>
            </a:r>
          </a:p>
        </p:txBody>
      </p:sp>
    </p:spTree>
    <p:extLst>
      <p:ext uri="{BB962C8B-B14F-4D97-AF65-F5344CB8AC3E}">
        <p14:creationId xmlns:p14="http://schemas.microsoft.com/office/powerpoint/2010/main" val="112783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DDCF4F28-5A6D-514A-8C5F-42FABEC812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153400" cy="762000"/>
          </a:xfrm>
        </p:spPr>
        <p:txBody>
          <a:bodyPr/>
          <a:lstStyle/>
          <a:p>
            <a:pPr algn="l" eaLnBrk="1" hangingPunct="1"/>
            <a:r>
              <a:rPr lang="en-US" altLang="en-US" sz="3200" u="sng"/>
              <a:t>Bayes Decision</a:t>
            </a:r>
          </a:p>
        </p:txBody>
      </p:sp>
      <p:sp>
        <p:nvSpPr>
          <p:cNvPr id="16386" name="Text Box 3">
            <a:extLst>
              <a:ext uri="{FF2B5EF4-FFF2-40B4-BE49-F238E27FC236}">
                <a16:creationId xmlns:a16="http://schemas.microsoft.com/office/drawing/2014/main" id="{37C1E00D-52F7-AC4E-9B29-AB52B429B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962025"/>
            <a:ext cx="794067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It is the decision making when all underlying probability distributions are known.</a:t>
            </a:r>
          </a:p>
          <a:p>
            <a:r>
              <a:rPr lang="en-US" altLang="en-US" dirty="0"/>
              <a:t>It is </a:t>
            </a:r>
            <a:r>
              <a:rPr lang="en-US" altLang="en-US" b="1" dirty="0"/>
              <a:t>optimal</a:t>
            </a:r>
            <a:r>
              <a:rPr lang="en-US" altLang="en-US" dirty="0"/>
              <a:t> given the distributions are known.</a:t>
            </a:r>
          </a:p>
          <a:p>
            <a:endParaRPr lang="en-US" altLang="en-US" dirty="0"/>
          </a:p>
          <a:p>
            <a:r>
              <a:rPr lang="en-US" altLang="en-US" dirty="0"/>
              <a:t>For two classes </a:t>
            </a:r>
            <a:r>
              <a:rPr lang="en-US" altLang="en-US" dirty="0">
                <a:solidFill>
                  <a:srgbClr val="000000"/>
                </a:solidFill>
                <a:latin typeface="Symbol" pitchFamily="2" charset="2"/>
                <a:sym typeface="Symbol" pitchFamily="2" charset="2"/>
              </a:rPr>
              <a:t>w</a:t>
            </a:r>
            <a:r>
              <a:rPr lang="en-US" altLang="en-US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2" charset="2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2" charset="2"/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Symbol" pitchFamily="2" charset="2"/>
                <a:sym typeface="Symbol" pitchFamily="2" charset="2"/>
              </a:rPr>
              <a:t>w</a:t>
            </a:r>
            <a:r>
              <a:rPr lang="en-US" altLang="en-US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2" charset="2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2" charset="2"/>
              </a:rPr>
              <a:t> , </a:t>
            </a:r>
          </a:p>
          <a:p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sym typeface="Symbol" pitchFamily="2" charset="2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2" charset="2"/>
              </a:rPr>
              <a:t>Prior probabilities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for an unknown new observation:</a:t>
            </a:r>
          </a:p>
          <a:p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	P(</a:t>
            </a:r>
            <a:r>
              <a:rPr lang="en-US" altLang="en-US" dirty="0">
                <a:solidFill>
                  <a:srgbClr val="000000"/>
                </a:solidFill>
                <a:latin typeface="Symbol" pitchFamily="2" charset="2"/>
                <a:sym typeface="Symbol" pitchFamily="2" charset="2"/>
              </a:rPr>
              <a:t>w</a:t>
            </a:r>
            <a:r>
              <a:rPr lang="en-US" altLang="en-US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2" charset="2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 : the new observation belongs to class 1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	P(</a:t>
            </a:r>
            <a:r>
              <a:rPr lang="en-US" altLang="en-US" dirty="0">
                <a:solidFill>
                  <a:srgbClr val="000000"/>
                </a:solidFill>
                <a:latin typeface="Symbol" pitchFamily="2" charset="2"/>
                <a:sym typeface="Symbol" pitchFamily="2" charset="2"/>
              </a:rPr>
              <a:t>w</a:t>
            </a:r>
            <a:r>
              <a:rPr lang="en-US" altLang="en-US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2" charset="2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 : the new observation belongs to class 2</a:t>
            </a:r>
          </a:p>
          <a:p>
            <a:pPr lvl="2"/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dirty="0">
                <a:solidFill>
                  <a:srgbClr val="000000"/>
                </a:solidFill>
                <a:latin typeface="Symbol" pitchFamily="2" charset="2"/>
                <a:sym typeface="Symbol" pitchFamily="2" charset="2"/>
              </a:rPr>
              <a:t>w</a:t>
            </a:r>
            <a:r>
              <a:rPr lang="en-US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) + P(</a:t>
            </a:r>
            <a:r>
              <a:rPr lang="en-US" altLang="en-US" dirty="0">
                <a:solidFill>
                  <a:srgbClr val="000000"/>
                </a:solidFill>
                <a:latin typeface="Symbol" pitchFamily="2" charset="2"/>
                <a:sym typeface="Symbol" pitchFamily="2" charset="2"/>
              </a:rPr>
              <a:t>w</a:t>
            </a:r>
            <a:r>
              <a:rPr lang="en-US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) = 1</a:t>
            </a:r>
          </a:p>
          <a:p>
            <a:pPr lvl="2"/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sym typeface="Symbol" pitchFamily="2" charset="2"/>
            </a:endParaRP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2" charset="2"/>
              </a:rPr>
              <a:t>It reflects our prior knowledge.  It is our decision rule when no feature on the new object is available: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2" charset="2"/>
              </a:rPr>
              <a:t>Classify as class 1 if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dirty="0">
                <a:solidFill>
                  <a:srgbClr val="000000"/>
                </a:solidFill>
                <a:latin typeface="Symbol" pitchFamily="2" charset="2"/>
                <a:sym typeface="Symbol" pitchFamily="2" charset="2"/>
              </a:rPr>
              <a:t>w</a:t>
            </a:r>
            <a:r>
              <a:rPr lang="en-US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) &gt; P(</a:t>
            </a:r>
            <a:r>
              <a:rPr lang="en-US" altLang="en-US" dirty="0">
                <a:solidFill>
                  <a:srgbClr val="000000"/>
                </a:solidFill>
                <a:latin typeface="Symbol" pitchFamily="2" charset="2"/>
                <a:sym typeface="Symbol" pitchFamily="2" charset="2"/>
              </a:rPr>
              <a:t>w</a:t>
            </a:r>
            <a:r>
              <a:rPr lang="en-US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C65812-FC94-B048-B1AE-801B621175FD}"/>
              </a:ext>
            </a:extLst>
          </p:cNvPr>
          <p:cNvSpPr txBox="1"/>
          <p:nvPr/>
        </p:nvSpPr>
        <p:spPr>
          <a:xfrm>
            <a:off x="970059" y="-326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1087</Words>
  <Application>Microsoft Macintosh PowerPoint</Application>
  <PresentationFormat>On-screen Show (4:3)</PresentationFormat>
  <Paragraphs>250</Paragraphs>
  <Slides>37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Cambria Math</vt:lpstr>
      <vt:lpstr>Symbol</vt:lpstr>
      <vt:lpstr>Tahoma</vt:lpstr>
      <vt:lpstr>Times New Roman</vt:lpstr>
      <vt:lpstr>Wingdings</vt:lpstr>
      <vt:lpstr>Blank Presentation</vt:lpstr>
      <vt:lpstr>Equation</vt:lpstr>
      <vt:lpstr>Bayesian Decision Theory</vt:lpstr>
      <vt:lpstr>Bayes Rule</vt:lpstr>
      <vt:lpstr>Bayes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Bayes Decision</vt:lpstr>
      <vt:lpstr>Bayes Decision</vt:lpstr>
      <vt:lpstr>Bayes Decision</vt:lpstr>
      <vt:lpstr>PowerPoint Presentation</vt:lpstr>
      <vt:lpstr>Bayes Decision</vt:lpstr>
      <vt:lpstr>Loss function</vt:lpstr>
      <vt:lpstr>Loss function</vt:lpstr>
      <vt:lpstr>Loss function</vt:lpstr>
      <vt:lpstr>Loss function</vt:lpstr>
      <vt:lpstr>Loss function</vt:lpstr>
      <vt:lpstr>Loss function</vt:lpstr>
      <vt:lpstr>Decision surface</vt:lpstr>
      <vt:lpstr>Optimality</vt:lpstr>
      <vt:lpstr>Optimality</vt:lpstr>
      <vt:lpstr>Optimality</vt:lpstr>
      <vt:lpstr>Discriminant function</vt:lpstr>
      <vt:lpstr>Normal density</vt:lpstr>
      <vt:lpstr>Normal density</vt:lpstr>
      <vt:lpstr>Discriminant function for normal density</vt:lpstr>
      <vt:lpstr>Discriminant function for normal density</vt:lpstr>
      <vt:lpstr>Discriminant function for normal density</vt:lpstr>
      <vt:lpstr>PowerPoint Presentation</vt:lpstr>
      <vt:lpstr>Discriminant function for normal density</vt:lpstr>
      <vt:lpstr>Discriminant function for normal density</vt:lpstr>
      <vt:lpstr>Discriminant function for normal density</vt:lpstr>
      <vt:lpstr>Discriminant function for normal density</vt:lpstr>
      <vt:lpstr>PowerPoint Presentation</vt:lpstr>
      <vt:lpstr>Discriminant function  for normal density</vt:lpstr>
      <vt:lpstr>Discriminant function for normal density</vt:lpstr>
    </vt:vector>
  </TitlesOfParts>
  <Company>Tianwei Yu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2. Bayesian Decision Theory</dc:title>
  <dc:creator>Tianwei Yu</dc:creator>
  <cp:lastModifiedBy>Yu, Tianwei</cp:lastModifiedBy>
  <cp:revision>84</cp:revision>
  <dcterms:created xsi:type="dcterms:W3CDTF">2009-01-23T01:44:14Z</dcterms:created>
  <dcterms:modified xsi:type="dcterms:W3CDTF">2020-01-16T11:29:19Z</dcterms:modified>
</cp:coreProperties>
</file>