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8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8"/>
    <p:restoredTop sz="94686"/>
  </p:normalViewPr>
  <p:slideViewPr>
    <p:cSldViewPr>
      <p:cViewPr varScale="1">
        <p:scale>
          <a:sx n="65" d="100"/>
          <a:sy n="65" d="100"/>
        </p:scale>
        <p:origin x="6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99A20FF-9B70-4765-B361-5D5979B150DE}" type="datetimeFigureOut">
              <a:rPr lang="en-US"/>
              <a:pPr>
                <a:defRPr/>
              </a:pPr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11E6CB2-9660-43DD-A2BC-81F62E3C7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7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85A205A-CF99-4B1C-BB25-FEA748CA5C46}" type="datetimeFigureOut">
              <a:rPr lang="en-US"/>
              <a:pPr>
                <a:defRPr/>
              </a:pPr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081BA44-3760-475A-85F5-15A1B6331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13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380853-06BB-4E9A-960F-8D816023B0EB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8628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B89CA9-0A04-4C7C-A7D6-C9D2F849252F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7412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6CC3364-1AFD-4654-9BD3-5EBFBE22B3A7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46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16CDD5-C447-47BE-9ECF-64404E527BE4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0961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8A75684-150A-4B1D-825C-83ADEB0E71E6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7503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C46D8D-2606-4167-9390-E49D9E468230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2813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0193520-FD72-4DE3-99F4-F370D2380A4D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8798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186F63-113A-4923-AFAC-BEAC266E3858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190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DB5349-9976-4EBC-A0D2-E655C417BA29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70990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4808560-A997-4DCA-A3E2-D8A2F8163209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0077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8591DC-B05B-49EA-B524-A713594130AC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656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4F02E77-685E-48B7-9242-CF2DA954A22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1823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7C7725-3DF1-4FAD-8E50-2DAD72D3A179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32162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22E2F0-0A24-48E1-8822-D70B58790DAF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5426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BDE3003-A21D-43DD-8237-4969F6542148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505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8EEC94-19AF-4526-A58F-E5B608F5782F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900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7B5CD8-1D34-4039-89F7-75F0869AA601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0689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5DF6E17-E591-41AE-9F33-DDAF42DDF9C6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3837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5DF6E17-E591-41AE-9F33-DDAF42DDF9C6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3837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0CB3CBF-26BA-40F3-9FD2-BB412BF0D830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2021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9FA3B46-E394-4B0A-B995-F0C37F9DB20A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981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F878F0-991E-44DB-908B-06AE606EAF86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7609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D816E2-241F-4E09-8AA8-9A142D6C8AC4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6548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9172CAF-0545-44FB-AE70-B6D70A30E8B8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6186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787916D-BF39-4088-A1E1-AA7075B0BB0C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643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081C18-D756-4038-AFD4-6CC00118ACB0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1311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B7D0347-F75B-4D01-833C-71145488C1C4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95388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1F0CA1B-C381-4086-AC6D-14ADC515A9F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7014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A5267-6946-41DF-80EA-DE415EB10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CE58-46C0-471A-B151-6C06929D0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0D6F-16B0-42C9-A330-D8719A681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F0E20-4AB3-41BD-808B-2A8A3185F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26C97-7746-43B1-8728-72440DED5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3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33461-E059-48A0-897A-1F5EECC33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F94AB-52B4-434C-9411-0290A10FC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29CEF-40D9-444C-B4D8-69D8E28C7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9530-EDC6-4E03-A5C3-B2C82E983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0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C6B64-BE75-4136-8893-B0C9DE850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5294B-7AC8-4114-8014-4706E7E12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4F4F0F-B935-4678-AB7D-7FBCA39F2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7772400" cy="16764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dirty="0"/>
              <a:t>Nonparametric density estimation and classification</a:t>
            </a:r>
            <a:endParaRPr lang="en-US" altLang="en-US" dirty="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981200" y="3590240"/>
            <a:ext cx="6400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/>
              <a:t>General considerations</a:t>
            </a:r>
          </a:p>
          <a:p>
            <a:pPr eaLnBrk="1" hangingPunct="1"/>
            <a:r>
              <a:rPr lang="en-US" altLang="en-US" sz="2800" dirty="0"/>
              <a:t>Kernel density estimation</a:t>
            </a:r>
          </a:p>
          <a:p>
            <a:pPr eaLnBrk="1" hangingPunct="1"/>
            <a:r>
              <a:rPr lang="en-US" altLang="en-US" sz="2800" dirty="0"/>
              <a:t>K-nearest neighbor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Histogram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382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The histogram density estimation is influenced by:</a:t>
            </a:r>
          </a:p>
          <a:p>
            <a:pPr eaLnBrk="1" hangingPunct="1"/>
            <a:r>
              <a:rPr lang="en-US" altLang="en-US"/>
              <a:t>	The starting position of the bins</a:t>
            </a:r>
          </a:p>
          <a:p>
            <a:pPr eaLnBrk="1" hangingPunct="1"/>
            <a:r>
              <a:rPr lang="en-US" altLang="en-US"/>
              <a:t>	The orientation of the bins in &gt;1 dimension</a:t>
            </a:r>
          </a:p>
          <a:p>
            <a:pPr eaLnBrk="1" hangingPunct="1"/>
            <a:r>
              <a:rPr lang="en-US" altLang="en-US"/>
              <a:t>	Artifact of discontinuity</a:t>
            </a:r>
          </a:p>
          <a:p>
            <a:pPr eaLnBrk="1" hangingPunct="1"/>
            <a:r>
              <a:rPr lang="en-US" altLang="en-US"/>
              <a:t>	Since the bins are equal size, when dimension is high, a huge number of bins are needed, and most are empty with limited amount of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Kernel density estimation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Emanuel </a:t>
            </a:r>
            <a:r>
              <a:rPr lang="en-US" altLang="en-US" dirty="0" err="1"/>
              <a:t>Parzen</a:t>
            </a:r>
            <a:r>
              <a:rPr lang="en-US" altLang="en-US" dirty="0"/>
              <a:t> 1962.</a:t>
            </a:r>
          </a:p>
          <a:p>
            <a:pPr eaLnBrk="1" hangingPunct="1"/>
            <a:r>
              <a:rPr lang="en-US" altLang="en-US" dirty="0"/>
              <a:t>The original version is rectangular (box) kernel.</a:t>
            </a:r>
          </a:p>
          <a:p>
            <a:pPr eaLnBrk="1" hangingPunct="1"/>
            <a:r>
              <a:rPr lang="en-US" altLang="en-US" dirty="0"/>
              <a:t>Some use “</a:t>
            </a:r>
            <a:r>
              <a:rPr lang="en-US" altLang="en-US" dirty="0" err="1"/>
              <a:t>Parzen</a:t>
            </a:r>
            <a:r>
              <a:rPr lang="en-US" altLang="en-US" dirty="0"/>
              <a:t> window” to refer to kernel density estimation.  </a:t>
            </a:r>
          </a:p>
          <a:p>
            <a:pPr eaLnBrk="1" hangingPunct="1"/>
            <a:r>
              <a:rPr lang="en-US" altLang="en-US" dirty="0"/>
              <a:t>Define a window function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is a unit hypercube centered at origin.</a:t>
            </a:r>
          </a:p>
          <a:p>
            <a:pPr eaLnBrk="1" hangingPunct="1"/>
            <a:r>
              <a:rPr lang="en-US" altLang="en-US" dirty="0"/>
              <a:t>Given the volume of a d-dimensional hypercube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n</a:t>
            </a:r>
            <a:r>
              <a:rPr lang="en-US" altLang="en-US" dirty="0"/>
              <a:t>, the edge length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n</a:t>
            </a:r>
            <a:r>
              <a:rPr lang="en-US" altLang="en-US" dirty="0"/>
              <a:t> satisfies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5181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6388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762000"/>
            <a:ext cx="9067800" cy="595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By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n</a:t>
            </a:r>
            <a:r>
              <a:rPr lang="en-US" altLang="en-US" dirty="0"/>
              <a:t>, we can define the kernel: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x</a:t>
            </a:r>
            <a:r>
              <a:rPr lang="en-US" altLang="en-US" baseline="-25000" dirty="0"/>
              <a:t>i</a:t>
            </a:r>
            <a:r>
              <a:rPr lang="en-US" altLang="en-US" dirty="0"/>
              <a:t> falls within the hypercube centered at x, with volume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n</a:t>
            </a:r>
            <a:endParaRPr lang="en-US" altLang="en-US" dirty="0"/>
          </a:p>
          <a:p>
            <a:pPr eaLnBrk="1" hangingPunct="1"/>
            <a:r>
              <a:rPr lang="en-US" altLang="en-US" dirty="0"/>
              <a:t>The number of samples in the hypercube is: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estimate of p(</a:t>
            </a:r>
            <a:r>
              <a:rPr lang="en-US" altLang="en-US" b="1" dirty="0"/>
              <a:t>x</a:t>
            </a:r>
            <a:r>
              <a:rPr lang="en-US" altLang="en-US" dirty="0"/>
              <a:t>) is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200" dirty="0" smtClean="0"/>
              <a:t>This is the summation over all points’ “contribution” at the location.</a:t>
            </a:r>
            <a:endParaRPr lang="en-US" altLang="en-US" sz="22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28956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95600"/>
            <a:ext cx="27178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19" y="4170362"/>
            <a:ext cx="3429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97D2F20-9F38-3547-9056-C7BAD26BE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en-US" sz="2800" u="sng" kern="0"/>
              <a:t>Kernel density estimation</a:t>
            </a:r>
            <a:endParaRPr lang="en-US" altLang="en-US" sz="2800" u="sng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8610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Is the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dirty="0"/>
              <a:t>) a legitimate density function? It needs to satisfy (1) nonnegative and (2) integrate to one.</a:t>
            </a:r>
          </a:p>
          <a:p>
            <a:pPr eaLnBrk="1" hangingPunct="1"/>
            <a:r>
              <a:rPr lang="en-US" altLang="en-US" dirty="0"/>
              <a:t>This can be achieved by requiring the window function to satisfy these conditions: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3657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50E1779-56DF-004C-9986-2C6B12F02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Kernel density estimation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37338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The window function can be </a:t>
            </a:r>
            <a:r>
              <a:rPr lang="en-US" altLang="en-US" dirty="0" smtClean="0"/>
              <a:t>generalized</a:t>
            </a:r>
            <a:r>
              <a:rPr lang="en-US" altLang="en-US" dirty="0"/>
              <a:t> </a:t>
            </a:r>
            <a:r>
              <a:rPr lang="en-US" altLang="en-US" dirty="0" smtClean="0"/>
              <a:t>– no longer just a box.</a:t>
            </a:r>
            <a:endParaRPr lang="en-US" altLang="en-US" dirty="0"/>
          </a:p>
          <a:p>
            <a:pPr eaLnBrk="1" hangingPunct="1"/>
            <a:r>
              <a:rPr lang="en-US" altLang="en-US" dirty="0"/>
              <a:t>Notice any density function </a:t>
            </a:r>
            <a:r>
              <a:rPr lang="en-US" altLang="en-US" dirty="0" smtClean="0"/>
              <a:t>satisfies the above </a:t>
            </a:r>
            <a:r>
              <a:rPr lang="en-US" altLang="en-US" dirty="0"/>
              <a:t>requirement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(x) is a superposition of n density functions.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9947BBF7-EF92-AB4B-A27E-1DAED0EF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62600"/>
            <a:ext cx="7239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610600" cy="47148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FDACAD6-F5D4-A349-AA96-BFDD243EF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Kernel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63031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582295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9313"/>
            <a:ext cx="8458200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6365FED-0177-AF4D-BFDF-42B61DF0F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Kernel density estimation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2400" y="685800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We want the mean of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(x) to converge to the truth p(x)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04800" y="4876800"/>
            <a:ext cx="8610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The expected value of the estimate is an average of the true density around x.  It is the convolution of the true density and the window function --- a “blurred” version of the truth.</a:t>
            </a:r>
          </a:p>
          <a:p>
            <a:pPr eaLnBrk="1" hangingPunct="1"/>
            <a:r>
              <a:rPr lang="en-US" altLang="en-US"/>
              <a:t>When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76400" y="6172200"/>
          <a:ext cx="4876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4" imgW="1790700" imgH="177800" progId="Equation.3">
                  <p:embed/>
                </p:oleObj>
              </mc:Choice>
              <mc:Fallback>
                <p:oleObj name="Equation" r:id="rId4" imgW="17907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172200"/>
                        <a:ext cx="4876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1143000"/>
            <a:ext cx="6096000" cy="368577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1648B04-9F33-6E4E-A42B-5EE554DFA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Kernel density estimation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28600"/>
            <a:ext cx="6040437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4800" y="2438400"/>
          <a:ext cx="2057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5" imgW="723900" imgH="215900" progId="Equation.3">
                  <p:embed/>
                </p:oleObj>
              </mc:Choice>
              <mc:Fallback>
                <p:oleObj name="Equation" r:id="rId5" imgW="7239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20574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2743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p(x)</a:t>
            </a:r>
          </a:p>
          <a:p>
            <a:pPr eaLnBrk="1" hangingPunct="1"/>
            <a:r>
              <a:rPr lang="en-US" altLang="en-US"/>
              <a:t>Standard normal.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B337D6-499E-8944-8D62-17B45E473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Kernel density estimation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"/>
            <a:ext cx="6419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04800" y="2438400"/>
          <a:ext cx="2057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5" imgW="723900" imgH="215900" progId="Equation.3">
                  <p:embed/>
                </p:oleObj>
              </mc:Choice>
              <mc:Fallback>
                <p:oleObj name="Equation" r:id="rId5" imgW="7239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20574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9857582-242F-1248-85FD-E92A2ED61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Kernel density estimation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0"/>
            <a:ext cx="648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04800" y="2438400"/>
          <a:ext cx="2057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723900" imgH="215900" progId="Equation.3">
                  <p:embed/>
                </p:oleObj>
              </mc:Choice>
              <mc:Fallback>
                <p:oleObj name="Equation" r:id="rId5" imgW="7239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20574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A5F01AA-F910-E045-A091-709DB4E14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Kernel density estimation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Density estimation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2800" u="sng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5344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Classification can be based on estimating the density for each of the classes. From a set of observed random vectors,</a:t>
            </a:r>
          </a:p>
          <a:p>
            <a:pPr eaLnBrk="1" hangingPunct="1"/>
            <a:r>
              <a:rPr lang="en-US" altLang="en-US" dirty="0"/>
              <a:t>                {</a:t>
            </a:r>
            <a:r>
              <a:rPr lang="en-US" altLang="en-US" b="1" dirty="0"/>
              <a:t>x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x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……, 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n</a:t>
            </a:r>
            <a:r>
              <a:rPr lang="en-US" altLang="en-US" dirty="0"/>
              <a:t>}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p(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The probability that a vector </a:t>
            </a:r>
            <a:r>
              <a:rPr lang="en-US" altLang="en-US" b="1" dirty="0"/>
              <a:t>x</a:t>
            </a:r>
            <a:r>
              <a:rPr lang="en-US" altLang="en-US" dirty="0"/>
              <a:t>, drawn from p(</a:t>
            </a:r>
            <a:r>
              <a:rPr lang="en-US" altLang="en-US" b="1" dirty="0"/>
              <a:t>x</a:t>
            </a:r>
            <a:r>
              <a:rPr lang="en-US" altLang="en-US" dirty="0"/>
              <a:t>) falls into region R of the sample space is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When N data points are observed from the distribution, the probability that exactly k of them fall into region R is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1943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33274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Classification using kernel density estimation?</a:t>
            </a:r>
            <a:r>
              <a:rPr lang="zh-CN" altLang="en-US" sz="2800" u="sng" dirty="0"/>
              <a:t> </a:t>
            </a:r>
            <a:r>
              <a:rPr lang="en-US" altLang="zh-CN" sz="2800" u="sng" dirty="0"/>
              <a:t>(bad idea)</a:t>
            </a:r>
            <a:endParaRPr lang="en-US" altLang="en-US" sz="2800" u="sng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2900" y="627185"/>
            <a:ext cx="84582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>
              <a:buFont typeface="Arial" charset="0"/>
              <a:buAutoNum type="arabicParenBoth"/>
            </a:pPr>
            <a:r>
              <a:rPr lang="en-US" altLang="en-US" dirty="0"/>
              <a:t>Estimate the densities for each class</a:t>
            </a:r>
          </a:p>
          <a:p>
            <a:pPr eaLnBrk="1" hangingPunct="1">
              <a:buFont typeface="Arial" charset="0"/>
              <a:buAutoNum type="arabicParenBoth"/>
            </a:pPr>
            <a:endParaRPr lang="en-US" altLang="en-US" dirty="0"/>
          </a:p>
          <a:p>
            <a:pPr eaLnBrk="1" hangingPunct="1">
              <a:buFont typeface="Arial" charset="0"/>
              <a:buAutoNum type="arabicParenBoth"/>
            </a:pPr>
            <a:r>
              <a:rPr lang="en-US" altLang="en-US" dirty="0"/>
              <a:t>Construct a Bayes classifier using the densities.  Classify a test object based on the posterior probabilities and the loss function.</a:t>
            </a:r>
          </a:p>
          <a:p>
            <a:pPr eaLnBrk="1" hangingPunct="1">
              <a:buFont typeface="Arial" charset="0"/>
              <a:buAutoNum type="arabicParenBoth"/>
            </a:pPr>
            <a:endParaRPr lang="en-US" altLang="en-US" dirty="0"/>
          </a:p>
          <a:p>
            <a:pPr eaLnBrk="1" hangingPunct="1">
              <a:buFont typeface="Arial" charset="0"/>
              <a:buAutoNum type="arabicParenBoth"/>
            </a:pPr>
            <a:endParaRPr lang="en-US" altLang="en-US" dirty="0"/>
          </a:p>
          <a:p>
            <a:pPr eaLnBrk="1" hangingPunct="1">
              <a:buFont typeface="Arial" charset="0"/>
              <a:buAutoNum type="arabicParenBoth"/>
            </a:pPr>
            <a:endParaRPr lang="en-US" altLang="en-US" dirty="0"/>
          </a:p>
          <a:p>
            <a:pPr eaLnBrk="1" hangingPunct="1">
              <a:buFont typeface="Arial" charset="0"/>
              <a:buAutoNum type="arabicParenBoth"/>
            </a:pPr>
            <a:r>
              <a:rPr lang="en-US" altLang="en-US" dirty="0"/>
              <a:t>The decision boundary of the classifier depends upon the choice of window function and window size.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71628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6100"/>
            <a:ext cx="8534400" cy="618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04800" y="5486400"/>
            <a:ext cx="8534400" cy="609600"/>
          </a:xfrm>
          <a:prstGeom prst="roundRect">
            <a:avLst>
              <a:gd name="adj" fmla="val 16667"/>
            </a:avLst>
          </a:prstGeom>
          <a:solidFill>
            <a:srgbClr val="FF0000">
              <a:alpha val="2784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510D229-2BF0-CB45-8C05-4F121109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en-US" sz="2800" u="sng" kern="0"/>
              <a:t>Classification using kernel density estimation?</a:t>
            </a:r>
            <a:r>
              <a:rPr lang="zh-CN" altLang="en-US" sz="2800" u="sng" kern="0"/>
              <a:t> </a:t>
            </a:r>
            <a:r>
              <a:rPr lang="en-US" altLang="zh-CN" sz="2800" u="sng" kern="0"/>
              <a:t>(bad idea)</a:t>
            </a:r>
            <a:endParaRPr lang="en-US" altLang="en-US" sz="2800" u="sng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KNN density estimation? (another bad idea)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To estimate p(x), we grow a cell from x until k</a:t>
            </a:r>
            <a:r>
              <a:rPr lang="en-US" altLang="en-US" baseline="-25000"/>
              <a:t>n</a:t>
            </a:r>
            <a:r>
              <a:rPr lang="en-US" altLang="en-US"/>
              <a:t> samples are captured.  k</a:t>
            </a:r>
            <a:r>
              <a:rPr lang="en-US" altLang="en-US" baseline="-25000"/>
              <a:t>n</a:t>
            </a:r>
            <a:r>
              <a:rPr lang="en-US" altLang="en-US"/>
              <a:t> is a function of n. </a:t>
            </a:r>
          </a:p>
          <a:p>
            <a:pPr eaLnBrk="1" hangingPunct="1"/>
            <a:r>
              <a:rPr lang="en-US" altLang="en-US"/>
              <a:t>The sample is the k</a:t>
            </a:r>
            <a:r>
              <a:rPr lang="en-US" altLang="en-US" baseline="-25000"/>
              <a:t>n</a:t>
            </a:r>
            <a:r>
              <a:rPr lang="en-US" altLang="en-US"/>
              <a:t> nearest neighbors of x.</a:t>
            </a:r>
          </a:p>
          <a:p>
            <a:pPr eaLnBrk="1" hangingPunct="1"/>
            <a:r>
              <a:rPr lang="en-US" altLang="en-US"/>
              <a:t>The density estimate is as discussed: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71800"/>
            <a:ext cx="2082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200400" y="3886200"/>
            <a:ext cx="12954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162300" y="3816350"/>
            <a:ext cx="1333500" cy="285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1534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051730B-81CB-714D-810C-5F09883BA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KNN density estimation? (another bad idea)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29282"/>
            <a:ext cx="5826125" cy="612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764B048-AC85-ED4D-A104-B9B8248F7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 dirty="0"/>
              <a:t>KNN density estimation? (another bad idea)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KNN classifier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534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Although KNN is similar to the kernel density, in terms of classification, it is used in a simpler way: directly estimate the posterior probability                     from n labeled samples.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cell with volume V captures k samples,</a:t>
            </a:r>
          </a:p>
          <a:p>
            <a:pPr eaLnBrk="1" hangingPunct="1"/>
            <a:r>
              <a:rPr lang="en-US" altLang="en-US" dirty="0"/>
              <a:t>K</a:t>
            </a:r>
            <a:r>
              <a:rPr lang="en-US" altLang="en-US" baseline="-25000" dirty="0"/>
              <a:t>1</a:t>
            </a:r>
            <a:r>
              <a:rPr lang="en-US" altLang="en-US" dirty="0"/>
              <a:t> in class 1; k</a:t>
            </a:r>
            <a:r>
              <a:rPr lang="en-US" altLang="en-US" baseline="-25000" dirty="0"/>
              <a:t>2</a:t>
            </a:r>
            <a:r>
              <a:rPr lang="en-US" altLang="en-US" dirty="0"/>
              <a:t> in class 2 …</a:t>
            </a:r>
          </a:p>
          <a:p>
            <a:pPr eaLnBrk="1" hangingPunct="1"/>
            <a:r>
              <a:rPr lang="en-US" altLang="en-US" dirty="0"/>
              <a:t>The joint probability                is estimated by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Then,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524000"/>
            <a:ext cx="1270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2463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1206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86400"/>
            <a:ext cx="38100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KNN classifier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868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The estimate of the posterior probability is simply the fraction of the samples within the cell belonging to a specific class.</a:t>
            </a:r>
          </a:p>
          <a:p>
            <a:pPr eaLnBrk="1" hangingPunct="1"/>
            <a:r>
              <a:rPr lang="en-US" altLang="en-US"/>
              <a:t>Bayes decision is used again to minimize error rate.</a:t>
            </a:r>
          </a:p>
          <a:p>
            <a:pPr eaLnBrk="1" hangingPunct="1"/>
            <a:r>
              <a:rPr lang="en-US" altLang="en-US"/>
              <a:t>Notice there is no computation to be done for the model-learning step.  When a testing data is present, frequencies from training data around the testing data is used for classification.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7413"/>
            <a:ext cx="365760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KNN classifier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62" y="1905000"/>
            <a:ext cx="5421038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95400"/>
            <a:ext cx="3733800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KNN classifier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9388"/>
            <a:ext cx="66294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685800"/>
            <a:ext cx="8558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Nonetheless, the rule is capable of drawing class boundaries.</a:t>
            </a:r>
          </a:p>
          <a:p>
            <a:pPr eaLnBrk="1" hangingPunct="1"/>
            <a:r>
              <a:rPr lang="en-US" altLang="en-US" dirty="0"/>
              <a:t>The feature space is partitioned into “</a:t>
            </a:r>
            <a:r>
              <a:rPr lang="en-US" altLang="en-US" dirty="0" err="1"/>
              <a:t>Coronoi</a:t>
            </a:r>
            <a:r>
              <a:rPr lang="en-US" altLang="en-US" dirty="0"/>
              <a:t> tessellation”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KNN error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KNN doesn’t reach Bayes error rate.  Here’s why:</a:t>
            </a:r>
          </a:p>
          <a:p>
            <a:pPr eaLnBrk="1" hangingPunct="1"/>
            <a:r>
              <a:rPr lang="en-US" altLang="en-US"/>
              <a:t>The true posterior probabilities are known.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Bayes decision rule will choose class 1.  But will KNN always do that? No. KNN is influenced by sampling variations. It chooses class 1 with probability: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larger the k, the smaller the error.</a:t>
            </a: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2895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5486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Density estimation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04800" y="609600"/>
            <a:ext cx="8534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According to the properties of the Binomial distribution,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As N increases, the variance diminishes. </a:t>
            </a:r>
            <a:r>
              <a:rPr lang="en-US" altLang="en-US" i="1" dirty="0"/>
              <a:t>k/N</a:t>
            </a:r>
            <a:r>
              <a:rPr lang="en-US" altLang="en-US" dirty="0"/>
              <a:t> becomes a good estimator of P.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1625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4699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3009900"/>
            <a:ext cx="53213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Density estimation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868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When big enough sample is available, we can use small R such that p(x) varies very little within R. Let V be the volume.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Since we also have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Then,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As N increases and V decreases, the estiamte becomes more accurate.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0800"/>
            <a:ext cx="1168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1524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345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Density estimation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382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Asymptotic considerations. </a:t>
            </a:r>
          </a:p>
          <a:p>
            <a:pPr eaLnBrk="1" hangingPunct="1"/>
            <a:r>
              <a:rPr lang="en-US" altLang="en-US" dirty="0"/>
              <a:t>Construct R</a:t>
            </a:r>
            <a:r>
              <a:rPr lang="en-US" altLang="en-US" baseline="-25000" dirty="0"/>
              <a:t>1</a:t>
            </a:r>
            <a:r>
              <a:rPr lang="en-US" altLang="en-US" dirty="0"/>
              <a:t>, R</a:t>
            </a:r>
            <a:r>
              <a:rPr lang="en-US" altLang="en-US" baseline="-25000" dirty="0"/>
              <a:t>2</a:t>
            </a:r>
            <a:r>
              <a:rPr lang="en-US" altLang="en-US" dirty="0"/>
              <a:t>, R</a:t>
            </a:r>
            <a:r>
              <a:rPr lang="en-US" altLang="en-US" baseline="-25000" dirty="0"/>
              <a:t>3</a:t>
            </a:r>
            <a:r>
              <a:rPr lang="en-US" altLang="en-US" dirty="0"/>
              <a:t>, ……with a growing number of samples.</a:t>
            </a:r>
          </a:p>
          <a:p>
            <a:pPr eaLnBrk="1" hangingPunct="1"/>
            <a:r>
              <a:rPr lang="en-US" altLang="en-US" dirty="0"/>
              <a:t>Let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n</a:t>
            </a:r>
            <a:r>
              <a:rPr lang="en-US" altLang="en-US" dirty="0"/>
              <a:t> be the volumes,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n</a:t>
            </a:r>
            <a:r>
              <a:rPr lang="en-US" altLang="en-US" dirty="0"/>
              <a:t> be the number of samples included, and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(x) be the n</a:t>
            </a:r>
            <a:r>
              <a:rPr lang="en-US" altLang="en-US" baseline="30000" dirty="0"/>
              <a:t>th</a:t>
            </a:r>
            <a:r>
              <a:rPr lang="en-US" altLang="en-US" dirty="0"/>
              <a:t> estimate of p(x)</a:t>
            </a:r>
          </a:p>
          <a:p>
            <a:pPr eaLnBrk="1" hangingPunct="1"/>
            <a:r>
              <a:rPr lang="en-US" altLang="en-US" u="sng" dirty="0"/>
              <a:t>Three conditions are to be met for </a:t>
            </a:r>
            <a:r>
              <a:rPr lang="en-US" altLang="en-US" u="sng" dirty="0" err="1"/>
              <a:t>p</a:t>
            </a:r>
            <a:r>
              <a:rPr lang="en-US" altLang="en-US" u="sng" baseline="-25000" dirty="0" err="1"/>
              <a:t>n</a:t>
            </a:r>
            <a:r>
              <a:rPr lang="en-US" altLang="en-US" u="sng" dirty="0"/>
              <a:t>(</a:t>
            </a:r>
            <a:r>
              <a:rPr lang="en-US" altLang="en-US" b="1" u="sng" dirty="0"/>
              <a:t>x</a:t>
            </a:r>
            <a:r>
              <a:rPr lang="en-US" altLang="en-US" u="sng" dirty="0"/>
              <a:t>) to converge to p(</a:t>
            </a:r>
            <a:r>
              <a:rPr lang="en-US" altLang="en-US" b="1" u="sng" dirty="0"/>
              <a:t>x</a:t>
            </a:r>
            <a:r>
              <a:rPr lang="en-US" altLang="en-US" u="sng" dirty="0"/>
              <a:t>)</a:t>
            </a:r>
            <a:r>
              <a:rPr lang="en-US" altLang="en-US" dirty="0"/>
              <a:t>                              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19721"/>
            <a:ext cx="1866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57921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381000" y="5772321"/>
            <a:ext cx="2527300" cy="749300"/>
            <a:chOff x="2880" y="2928"/>
            <a:chExt cx="1592" cy="472"/>
          </a:xfrm>
        </p:grpSpPr>
        <p:pic>
          <p:nvPicPr>
            <p:cNvPr id="1229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928"/>
              <a:ext cx="116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928"/>
              <a:ext cx="520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228600"/>
            <a:ext cx="4944536" cy="83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9BC41-2AEE-5146-A0FB-D356A751D072}"/>
              </a:ext>
            </a:extLst>
          </p:cNvPr>
          <p:cNvSpPr txBox="1"/>
          <p:nvPr/>
        </p:nvSpPr>
        <p:spPr>
          <a:xfrm>
            <a:off x="2763727" y="4000314"/>
            <a:ext cx="638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space averaged P/V will converge to p(x)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A09D3-877A-4842-B798-DF8B9BB62332}"/>
              </a:ext>
            </a:extLst>
          </p:cNvPr>
          <p:cNvSpPr txBox="1"/>
          <p:nvPr/>
        </p:nvSpPr>
        <p:spPr>
          <a:xfrm>
            <a:off x="2775814" y="4888945"/>
            <a:ext cx="591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k/n will converge to the probability P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E7353-FA0A-1644-A24C-6BA204458FCC}"/>
              </a:ext>
            </a:extLst>
          </p:cNvPr>
          <p:cNvSpPr/>
          <p:nvPr/>
        </p:nvSpPr>
        <p:spPr>
          <a:xfrm>
            <a:off x="3739318" y="5865167"/>
            <a:ext cx="3368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MI10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>
                <a:latin typeface="CMBX10"/>
              </a:rPr>
              <a:t>x</a:t>
            </a:r>
            <a:r>
              <a:rPr lang="en-US" dirty="0">
                <a:latin typeface="CMR10"/>
              </a:rPr>
              <a:t>)</a:t>
            </a:r>
            <a:r>
              <a:rPr lang="en-US" altLang="zh-CN" dirty="0">
                <a:latin typeface="CMR10"/>
              </a:rPr>
              <a:t>=k/</a:t>
            </a:r>
            <a:r>
              <a:rPr lang="en-US" altLang="zh-CN" dirty="0" err="1">
                <a:latin typeface="CMR10"/>
              </a:rPr>
              <a:t>nV</a:t>
            </a:r>
            <a:r>
              <a:rPr lang="en-US" dirty="0">
                <a:latin typeface="CMR10"/>
              </a:rPr>
              <a:t> is to converge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Density estimation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86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How to obtain such a sequence R</a:t>
            </a:r>
            <a:r>
              <a:rPr lang="en-US" altLang="en-US" baseline="-25000" dirty="0"/>
              <a:t>1</a:t>
            </a:r>
            <a:r>
              <a:rPr lang="en-US" altLang="en-US" dirty="0"/>
              <a:t>, R</a:t>
            </a:r>
            <a:r>
              <a:rPr lang="en-US" altLang="en-US" baseline="-25000" dirty="0"/>
              <a:t>2</a:t>
            </a:r>
            <a:r>
              <a:rPr lang="en-US" altLang="en-US" dirty="0"/>
              <a:t>, R</a:t>
            </a:r>
            <a:r>
              <a:rPr lang="en-US" altLang="en-US" baseline="-25000" dirty="0"/>
              <a:t>3</a:t>
            </a:r>
            <a:r>
              <a:rPr lang="en-US" altLang="en-US" dirty="0"/>
              <a:t>,……</a:t>
            </a:r>
          </a:p>
          <a:p>
            <a:pPr eaLnBrk="1" hangingPunct="1"/>
            <a:r>
              <a:rPr lang="en-US" altLang="en-US" dirty="0"/>
              <a:t>Two general approaches:</a:t>
            </a:r>
          </a:p>
          <a:p>
            <a:pPr eaLnBrk="1" hangingPunct="1">
              <a:buFont typeface="Arial" charset="0"/>
              <a:buAutoNum type="arabicParenBoth"/>
            </a:pPr>
            <a:r>
              <a:rPr lang="en-US" altLang="en-US" dirty="0"/>
              <a:t>Specify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n</a:t>
            </a:r>
            <a:r>
              <a:rPr lang="en-US" altLang="en-US" dirty="0"/>
              <a:t> to be a function of n, for example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      Show that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n</a:t>
            </a:r>
            <a:r>
              <a:rPr lang="en-US" altLang="en-US" dirty="0"/>
              <a:t> and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n</a:t>
            </a:r>
            <a:r>
              <a:rPr lang="en-US" altLang="en-US" dirty="0"/>
              <a:t>/n conform to the three conditions.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           * This is the </a:t>
            </a:r>
            <a:r>
              <a:rPr lang="en-US" altLang="en-US" u="sng" dirty="0"/>
              <a:t>kernel density estimation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(2) Specify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n</a:t>
            </a:r>
            <a:r>
              <a:rPr lang="en-US" altLang="en-US" dirty="0"/>
              <a:t> as a function of n, for example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      Use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n</a:t>
            </a:r>
            <a:r>
              <a:rPr lang="en-US" altLang="en-US" dirty="0"/>
              <a:t> such that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n</a:t>
            </a:r>
            <a:r>
              <a:rPr lang="en-US" altLang="en-US" dirty="0"/>
              <a:t> samples are contained in the neighborhood.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      Show that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n</a:t>
            </a:r>
            <a:r>
              <a:rPr lang="en-US" altLang="en-US" dirty="0"/>
              <a:t> conform to the conditions. 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/>
              <a:t>            * This is the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n</a:t>
            </a:r>
            <a:r>
              <a:rPr lang="en-US" altLang="en-US" dirty="0"/>
              <a:t> </a:t>
            </a:r>
            <a:r>
              <a:rPr lang="en-US" altLang="en-US" u="sng" dirty="0"/>
              <a:t>nearest neighbor method</a:t>
            </a:r>
            <a:r>
              <a:rPr lang="en-US" altLang="en-US" dirty="0"/>
              <a:t>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28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290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Density estimation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88950"/>
            <a:ext cx="8801100" cy="588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2800" u="sng"/>
              <a:t>Histogram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458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The histogram is close to, but not truly density estimation.</a:t>
            </a:r>
          </a:p>
          <a:p>
            <a:pPr eaLnBrk="1" hangingPunct="1"/>
            <a:r>
              <a:rPr lang="en-US" altLang="en-US"/>
              <a:t>It doesn’t try to estimate p(x) at every x.  Rather, it partitions the sample space into bins, and only approximate the density at the center of each bin. It is a sample collected from the kernel density estimation where the kernel is a box.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51" y="3200400"/>
            <a:ext cx="6089298" cy="307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458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bin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histogram density of the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classis defined as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each bin, the density is assumed to be constant.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legitimate density function --- positive and integrate to one. 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42672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DE256BB-39A8-984B-B536-975EF1FB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en-US" sz="2800" u="sng" kern="0"/>
              <a:t>Histogram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1084</Words>
  <Application>Microsoft Office PowerPoint</Application>
  <PresentationFormat>On-screen Show (4:3)</PresentationFormat>
  <Paragraphs>169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CMBX10</vt:lpstr>
      <vt:lpstr>CMMI10</vt:lpstr>
      <vt:lpstr>CMR10</vt:lpstr>
      <vt:lpstr>Times New Roman</vt:lpstr>
      <vt:lpstr>Wingdings</vt:lpstr>
      <vt:lpstr>Blank Presentation</vt:lpstr>
      <vt:lpstr>Equation</vt:lpstr>
      <vt:lpstr> Nonparametric density estimation and classification</vt:lpstr>
      <vt:lpstr>Density estimation</vt:lpstr>
      <vt:lpstr>Density estimation</vt:lpstr>
      <vt:lpstr>Density estimation</vt:lpstr>
      <vt:lpstr>Density estimation</vt:lpstr>
      <vt:lpstr>Density estimation</vt:lpstr>
      <vt:lpstr>Density estimation</vt:lpstr>
      <vt:lpstr>Histogram</vt:lpstr>
      <vt:lpstr>PowerPoint Presentation</vt:lpstr>
      <vt:lpstr>Histogram</vt:lpstr>
      <vt:lpstr>Kernel density estimation</vt:lpstr>
      <vt:lpstr>PowerPoint Presentation</vt:lpstr>
      <vt:lpstr>Kernel density estimation</vt:lpstr>
      <vt:lpstr>Kernel density estimation</vt:lpstr>
      <vt:lpstr>Kernel density estimation</vt:lpstr>
      <vt:lpstr>Kernel density estimation</vt:lpstr>
      <vt:lpstr>Kernel density estimation</vt:lpstr>
      <vt:lpstr>Kernel density estimation</vt:lpstr>
      <vt:lpstr>Kernel density estimation</vt:lpstr>
      <vt:lpstr>Classification using kernel density estimation? (bad idea)</vt:lpstr>
      <vt:lpstr>PowerPoint Presentation</vt:lpstr>
      <vt:lpstr>KNN density estimation? (another bad idea)</vt:lpstr>
      <vt:lpstr>KNN density estimation? (another bad idea)</vt:lpstr>
      <vt:lpstr>KNN density estimation? (another bad idea)</vt:lpstr>
      <vt:lpstr>KNN classifier</vt:lpstr>
      <vt:lpstr>KNN classifier</vt:lpstr>
      <vt:lpstr>KNN classifier</vt:lpstr>
      <vt:lpstr>KNN classifier</vt:lpstr>
      <vt:lpstr>KNN error</vt:lpstr>
    </vt:vector>
  </TitlesOfParts>
  <Company>Tianwei 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Non parametric density estimation and classification</dc:title>
  <dc:creator>Tianwei Yu</dc:creator>
  <cp:lastModifiedBy>Yu, Tianwei</cp:lastModifiedBy>
  <cp:revision>79</cp:revision>
  <dcterms:created xsi:type="dcterms:W3CDTF">2009-01-30T04:19:02Z</dcterms:created>
  <dcterms:modified xsi:type="dcterms:W3CDTF">2020-01-21T20:10:25Z</dcterms:modified>
</cp:coreProperties>
</file>