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62" r:id="rId3"/>
    <p:sldId id="291" r:id="rId5"/>
    <p:sldId id="303" r:id="rId6"/>
    <p:sldId id="304" r:id="rId7"/>
    <p:sldId id="305" r:id="rId8"/>
    <p:sldId id="313" r:id="rId9"/>
    <p:sldId id="314" r:id="rId10"/>
    <p:sldId id="306" r:id="rId11"/>
    <p:sldId id="309" r:id="rId12"/>
    <p:sldId id="319" r:id="rId13"/>
    <p:sldId id="299" r:id="rId14"/>
    <p:sldId id="302" r:id="rId15"/>
    <p:sldId id="342" r:id="rId16"/>
    <p:sldId id="331" r:id="rId17"/>
    <p:sldId id="336" r:id="rId18"/>
    <p:sldId id="340" r:id="rId19"/>
    <p:sldId id="339" r:id="rId20"/>
    <p:sldId id="323" r:id="rId21"/>
    <p:sldId id="349" r:id="rId22"/>
    <p:sldId id="348" r:id="rId23"/>
    <p:sldId id="350" r:id="rId24"/>
    <p:sldId id="354" r:id="rId25"/>
    <p:sldId id="356" r:id="rId26"/>
    <p:sldId id="355" r:id="rId27"/>
    <p:sldId id="358" r:id="rId28"/>
    <p:sldId id="359" r:id="rId29"/>
    <p:sldId id="360" r:id="rId30"/>
    <p:sldId id="361" r:id="rId3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秋本 裕史" initials="秋本"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649" autoAdjust="0"/>
    <p:restoredTop sz="94075" autoAdjust="0"/>
  </p:normalViewPr>
  <p:slideViewPr>
    <p:cSldViewPr snapToGrid="0" snapToObjects="1">
      <p:cViewPr varScale="1">
        <p:scale>
          <a:sx n="74" d="100"/>
          <a:sy n="74" d="100"/>
        </p:scale>
        <p:origin x="744" y="48"/>
      </p:cViewPr>
      <p:guideLst/>
    </p:cSldViewPr>
  </p:slideViewPr>
  <p:outlineViewPr>
    <p:cViewPr>
      <p:scale>
        <a:sx n="33" d="100"/>
        <a:sy n="33" d="100"/>
      </p:scale>
      <p:origin x="0" y="-1368"/>
    </p:cViewPr>
  </p:outlineViewPr>
  <p:notesTextViewPr>
    <p:cViewPr>
      <p:scale>
        <a:sx n="1" d="1"/>
        <a:sy n="1" d="1"/>
      </p:scale>
      <p:origin x="0" y="0"/>
    </p:cViewPr>
  </p:notesTextViewPr>
  <p:notesViewPr>
    <p:cSldViewPr snapToGrid="0" snapToObjects="1">
      <p:cViewPr varScale="1">
        <p:scale>
          <a:sx n="94" d="100"/>
          <a:sy n="94" d="100"/>
        </p:scale>
        <p:origin x="3752" y="1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commentAuthors" Target="commentAuthors.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807153-4DC1-8C44-85A3-16BE570A5CED}" type="datetimeFigureOut">
              <a:rPr kumimoji="1" lang="ja-JP" altLang="en-US" smtClean="0"/>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39F717-D953-E842-8819-AA12EF09CC70}"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ja-JP" altLang="en-US"/>
              <a:t>皆さん</a:t>
            </a:r>
            <a:r>
              <a:rPr lang="ja-JP" altLang="en-US"/>
              <a:t>、おはようございます。</a:t>
            </a:r>
            <a:endParaRPr lang="ja-JP" altLang="en-US"/>
          </a:p>
          <a:p>
            <a:r>
              <a:rPr altLang="ja-JP">
                <a:sym typeface="+mn-ea"/>
              </a:rPr>
              <a:t>AIより生成されたソースコードの機械学習による識別手法の研究</a:t>
            </a:r>
            <a:endParaRPr altLang="ja-JP">
              <a:sym typeface="+mn-ea"/>
            </a:endParaRPr>
          </a:p>
          <a:p>
            <a:r>
              <a:rPr lang="ja-JP" altLang="en-US"/>
              <a:t>について、発表させていただきます</a:t>
            </a:r>
            <a:r>
              <a:rPr lang="ja-JP" altLang="en-US"/>
              <a:t>。</a:t>
            </a:r>
            <a:endParaRPr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ja-JP" altLang="en-US"/>
              <a:t>まず研究背景</a:t>
            </a:r>
            <a:r>
              <a:rPr lang="ja-JP" altLang="en-US"/>
              <a:t>として</a:t>
            </a:r>
            <a:endParaRPr lang="ja-JP" altLang="en-US"/>
          </a:p>
          <a:p>
            <a:r>
              <a:rPr lang="en-US" dirty="0">
                <a:sym typeface="+mn-ea"/>
              </a:rPr>
              <a:t>ChatGPT</a:t>
            </a:r>
            <a:r>
              <a:rPr lang="ja-JP" altLang="en-US" dirty="0">
                <a:sym typeface="+mn-ea"/>
              </a:rPr>
              <a:t>の優れた</a:t>
            </a:r>
            <a:r>
              <a:rPr lang="ja-JP" altLang="en-US" b="1" dirty="0">
                <a:sym typeface="+mn-ea"/>
              </a:rPr>
              <a:t>ソースコード生成能力</a:t>
            </a:r>
            <a:r>
              <a:rPr lang="ja-JP" altLang="en-US" dirty="0">
                <a:sym typeface="+mn-ea"/>
              </a:rPr>
              <a:t>により</a:t>
            </a:r>
            <a:endParaRPr lang="ja-JP" altLang="en-US" dirty="0">
              <a:sym typeface="+mn-ea"/>
            </a:endParaRPr>
          </a:p>
          <a:p>
            <a:r>
              <a:rPr lang="ja-JP" altLang="en-US" dirty="0">
                <a:sym typeface="+mn-ea"/>
              </a:rPr>
              <a:t>人々に利便性を提供している同時にいくつかの</a:t>
            </a:r>
            <a:r>
              <a:rPr lang="ja-JP" altLang="en-US" b="1" dirty="0">
                <a:solidFill>
                  <a:srgbClr val="FF0000"/>
                </a:solidFill>
                <a:sym typeface="+mn-ea"/>
              </a:rPr>
              <a:t>問題</a:t>
            </a:r>
            <a:r>
              <a:rPr lang="ja-JP" altLang="en-US" dirty="0">
                <a:sym typeface="+mn-ea"/>
              </a:rPr>
              <a:t>も起こっています</a:t>
            </a:r>
            <a:endParaRPr lang="ja-JP" altLang="en-US" dirty="0">
              <a:sym typeface="+mn-ea"/>
            </a:endParaRPr>
          </a:p>
          <a:p>
            <a:endParaRPr lang="ja-JP" altLang="en-US" dirty="0">
              <a:sym typeface="+mn-ea"/>
            </a:endParaRPr>
          </a:p>
          <a:p>
            <a:r>
              <a:rPr lang="ja-JP" altLang="en-US" dirty="0">
                <a:sym typeface="+mn-ea"/>
              </a:rPr>
              <a:t>例えば、教育分野では</a:t>
            </a:r>
            <a:endParaRPr lang="ja-JP" altLang="en-US" dirty="0"/>
          </a:p>
          <a:p>
            <a:r>
              <a:rPr lang="ja-JP" altLang="en-US">
                <a:sym typeface="+mn-ea"/>
              </a:rPr>
              <a:t>学生は教師が設定した課題を</a:t>
            </a:r>
            <a:r>
              <a:rPr lang="en-US" altLang="ja-JP">
                <a:sym typeface="+mn-ea"/>
              </a:rPr>
              <a:t>ChatGPT</a:t>
            </a:r>
            <a:r>
              <a:rPr lang="ja-JP" altLang="en-US">
                <a:sym typeface="+mn-ea"/>
              </a:rPr>
              <a:t>に入力するだけで、</a:t>
            </a:r>
            <a:endParaRPr lang="ja-JP" altLang="en-US">
              <a:sym typeface="+mn-ea"/>
            </a:endParaRPr>
          </a:p>
          <a:p>
            <a:r>
              <a:rPr lang="ja-JP" altLang="en-US">
                <a:sym typeface="+mn-ea"/>
              </a:rPr>
              <a:t>解答が簡単に得られ、それによって、</a:t>
            </a:r>
            <a:endParaRPr lang="ja-JP" altLang="en-US">
              <a:sym typeface="+mn-ea"/>
            </a:endParaRPr>
          </a:p>
          <a:p>
            <a:r>
              <a:rPr lang="ja-JP" altLang="en-US">
                <a:sym typeface="+mn-ea"/>
              </a:rPr>
              <a:t>教師は学生が課題を通じてそれに関する能力を身につけたかどうかを判断できなくなっています</a:t>
            </a:r>
            <a:endParaRPr kumimoji="1" lang="ja-JP" altLang="en-US">
              <a:solidFill>
                <a:schemeClr val="tx1"/>
              </a:solidFill>
              <a:sym typeface="+mn-ea"/>
            </a:endParaRPr>
          </a:p>
          <a:p>
            <a:endParaRPr lang="ja-JP" altLang="en-US"/>
          </a:p>
          <a:p>
            <a:r>
              <a:rPr lang="ja-JP" altLang="en-US"/>
              <a:t>また</a:t>
            </a:r>
            <a:r>
              <a:rPr lang="ja-JP" altLang="en-US" b="1">
                <a:sym typeface="+mn-ea"/>
              </a:rPr>
              <a:t>入社テスト</a:t>
            </a:r>
            <a:r>
              <a:rPr lang="ja-JP" altLang="en-US">
                <a:sym typeface="+mn-ea"/>
              </a:rPr>
              <a:t>の場合</a:t>
            </a:r>
            <a:r>
              <a:rPr lang="ja-JP" altLang="en-US">
                <a:sym typeface="+mn-ea"/>
              </a:rPr>
              <a:t>では</a:t>
            </a:r>
            <a:endParaRPr lang="ja-JP" altLang="en-US">
              <a:sym typeface="+mn-ea"/>
            </a:endParaRPr>
          </a:p>
          <a:p>
            <a:r>
              <a:rPr lang="ja-JP" altLang="en-US">
                <a:sym typeface="+mn-ea"/>
              </a:rPr>
              <a:t>エンジニア職ではコーディングテストを受ける必要があり、</a:t>
            </a:r>
            <a:endParaRPr lang="ja-JP" altLang="en-US">
              <a:sym typeface="+mn-ea"/>
            </a:endParaRPr>
          </a:p>
          <a:p>
            <a:r>
              <a:rPr lang="ja-JP" altLang="en-US">
                <a:sym typeface="+mn-ea"/>
              </a:rPr>
              <a:t>テストは現在徐々オンライン化され、候補者は</a:t>
            </a:r>
            <a:r>
              <a:rPr lang="en-US" altLang="ja-JP">
                <a:sym typeface="+mn-ea"/>
              </a:rPr>
              <a:t>ChatGPT</a:t>
            </a:r>
            <a:r>
              <a:rPr lang="ja-JP" altLang="en-US">
                <a:sym typeface="+mn-ea"/>
              </a:rPr>
              <a:t>を使って簡単に通過でき、</a:t>
            </a:r>
            <a:endParaRPr lang="ja-JP" altLang="en-US">
              <a:sym typeface="+mn-ea"/>
            </a:endParaRPr>
          </a:p>
          <a:p>
            <a:r>
              <a:rPr lang="ja-JP" altLang="en-US">
                <a:sym typeface="+mn-ea"/>
              </a:rPr>
              <a:t>オンラインでのコーディングテストは無意味となっています</a:t>
            </a:r>
            <a:endParaRPr lang="ja-JP" altLang="en-US">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ja-JP" altLang="en-US"/>
              <a:t>では</a:t>
            </a:r>
            <a:r>
              <a:rPr lang="ja-JP" altLang="en-US">
                <a:sym typeface="+mn-ea"/>
              </a:rPr>
              <a:t>上記の問題を解消するにはどうすれば</a:t>
            </a:r>
            <a:r>
              <a:rPr lang="ja-JP" altLang="en-US">
                <a:sym typeface="+mn-ea"/>
              </a:rPr>
              <a:t>いいのか</a:t>
            </a:r>
            <a:endParaRPr lang="ja-JP" altLang="en-US">
              <a:sym typeface="+mn-ea"/>
            </a:endParaRPr>
          </a:p>
          <a:p>
            <a:endParaRPr lang="ja-JP" altLang="en-US">
              <a:sym typeface="+mn-ea"/>
            </a:endParaRPr>
          </a:p>
          <a:p>
            <a:r>
              <a:rPr lang="ja-JP" altLang="en-US">
                <a:sym typeface="+mn-ea"/>
              </a:rPr>
              <a:t>現在では、</a:t>
            </a:r>
            <a:r>
              <a:rPr lang="en-US" altLang="ja-JP">
                <a:sym typeface="+mn-ea"/>
              </a:rPr>
              <a:t>AI</a:t>
            </a:r>
            <a:r>
              <a:rPr lang="ja-JP" altLang="en-US">
                <a:sym typeface="+mn-ea"/>
              </a:rPr>
              <a:t>より生成された</a:t>
            </a:r>
            <a:r>
              <a:rPr lang="ja-JP" altLang="en-US" b="1">
                <a:sym typeface="+mn-ea"/>
              </a:rPr>
              <a:t>テキスト</a:t>
            </a:r>
            <a:r>
              <a:rPr lang="ja-JP" altLang="en-US">
                <a:sym typeface="+mn-ea"/>
              </a:rPr>
              <a:t>に対しての検出ツールがいくつか存在してい</a:t>
            </a:r>
            <a:r>
              <a:rPr lang="ja-JP" altLang="en-US">
                <a:sym typeface="+mn-ea"/>
              </a:rPr>
              <a:t>ますが</a:t>
            </a:r>
            <a:endParaRPr lang="ja-JP" altLang="en-US">
              <a:sym typeface="+mn-ea"/>
            </a:endParaRPr>
          </a:p>
          <a:p>
            <a:r>
              <a:rPr lang="ja-JP" altLang="en-US">
                <a:sym typeface="+mn-ea"/>
              </a:rPr>
              <a:t>例えば、</a:t>
            </a:r>
            <a:r>
              <a:rPr lang="en-US" altLang="ja-JP">
                <a:solidFill>
                  <a:schemeClr val="accent1">
                    <a:lumMod val="75000"/>
                  </a:schemeClr>
                </a:solidFill>
                <a:sym typeface="+mn-ea"/>
              </a:rPr>
              <a:t>GPTZero</a:t>
            </a:r>
            <a:r>
              <a:rPr lang="ja-JP" altLang="en-US">
                <a:solidFill>
                  <a:schemeClr val="accent1">
                    <a:lumMod val="75000"/>
                  </a:schemeClr>
                </a:solidFill>
                <a:sym typeface="+mn-ea"/>
              </a:rPr>
              <a:t>、OpenAI Text Classifier</a:t>
            </a:r>
            <a:r>
              <a:rPr lang="ja-JP" altLang="en-US">
                <a:solidFill>
                  <a:schemeClr val="accent1">
                    <a:lumMod val="75000"/>
                  </a:schemeClr>
                </a:solidFill>
                <a:sym typeface="+mn-ea"/>
              </a:rPr>
              <a:t>など</a:t>
            </a:r>
            <a:endParaRPr lang="ja-JP" altLang="en-US">
              <a:solidFill>
                <a:schemeClr val="accent1">
                  <a:lumMod val="75000"/>
                </a:schemeClr>
              </a:solidFill>
              <a:sym typeface="+mn-ea"/>
            </a:endParaRPr>
          </a:p>
          <a:p>
            <a:r>
              <a:rPr lang="ja-JP" altLang="en-US" b="1">
                <a:solidFill>
                  <a:srgbClr val="FF0000"/>
                </a:solidFill>
                <a:sym typeface="+mn-ea"/>
              </a:rPr>
              <a:t>でも入力がソースコードの場合、それらのツールの検出精度が極めて低くなって</a:t>
            </a:r>
            <a:r>
              <a:rPr lang="ja-JP" altLang="en-US" b="1">
                <a:solidFill>
                  <a:srgbClr val="FF0000"/>
                </a:solidFill>
                <a:sym typeface="+mn-ea"/>
              </a:rPr>
              <a:t>います</a:t>
            </a:r>
            <a:endParaRPr lang="ja-JP" altLang="en-US" b="1">
              <a:solidFill>
                <a:srgbClr val="FF0000"/>
              </a:solidFill>
              <a:sym typeface="+mn-ea"/>
            </a:endParaRPr>
          </a:p>
          <a:p>
            <a:endParaRPr lang="ja-JP" altLang="en-US" b="1">
              <a:solidFill>
                <a:srgbClr val="FF0000"/>
              </a:solidFill>
              <a:sym typeface="+mn-ea"/>
            </a:endParaRPr>
          </a:p>
          <a:p>
            <a:r>
              <a:rPr lang="ja-JP" altLang="en-US">
                <a:sym typeface="+mn-ea"/>
              </a:rPr>
              <a:t>それによって</a:t>
            </a:r>
            <a:r>
              <a:rPr lang="ja-JP" altLang="en-US">
                <a:sym typeface="+mn-ea"/>
              </a:rPr>
              <a:t>、結論として、</a:t>
            </a:r>
            <a:r>
              <a:rPr lang="en-US" altLang="ja-JP">
                <a:sym typeface="+mn-ea"/>
              </a:rPr>
              <a:t>AI</a:t>
            </a:r>
            <a:r>
              <a:rPr lang="ja-JP" altLang="en-US">
                <a:sym typeface="+mn-ea"/>
              </a:rPr>
              <a:t>より生成された</a:t>
            </a:r>
            <a:r>
              <a:rPr lang="ja-JP" altLang="en-US" b="1">
                <a:sym typeface="+mn-ea"/>
              </a:rPr>
              <a:t>ソースコード</a:t>
            </a:r>
            <a:r>
              <a:rPr lang="ja-JP" altLang="en-US">
                <a:sym typeface="+mn-ea"/>
              </a:rPr>
              <a:t>に対して</a:t>
            </a:r>
            <a:r>
              <a:rPr lang="ja-JP" altLang="en-US">
                <a:sym typeface="+mn-ea"/>
              </a:rPr>
              <a:t>有効な検出手段が存在おらず</a:t>
            </a:r>
            <a:endParaRPr lang="ja-JP" altLang="en-US">
              <a:sym typeface="+mn-ea"/>
            </a:endParaRPr>
          </a:p>
          <a:p>
            <a:r>
              <a:rPr lang="ja-JP" altLang="en-US">
                <a:sym typeface="+mn-ea"/>
              </a:rPr>
              <a:t>その</a:t>
            </a:r>
            <a:r>
              <a:rPr lang="ja-JP" altLang="en-US" b="1">
                <a:sym typeface="+mn-ea"/>
              </a:rPr>
              <a:t>研究と実用化が急がれてい</a:t>
            </a:r>
            <a:r>
              <a:rPr lang="ja-JP" altLang="en-US" b="1">
                <a:sym typeface="+mn-ea"/>
              </a:rPr>
              <a:t>ます</a:t>
            </a:r>
            <a:endParaRPr lang="ja-JP" altLang="en-US" b="1">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ja-JP" altLang="en-US"/>
              <a:t>では関連研究について</a:t>
            </a:r>
            <a:br>
              <a:rPr lang="ja-JP" altLang="en-US"/>
            </a:br>
            <a:r>
              <a:rPr lang="en-US" altLang="ja-JP"/>
              <a:t>ChatGPT</a:t>
            </a:r>
            <a:r>
              <a:rPr lang="ja-JP" altLang="en-US"/>
              <a:t>の流行はまだ近年のこと、関連する研究が少なく、自分の知る限りでは一つだけで</a:t>
            </a:r>
            <a:endParaRPr lang="ja-JP" altLang="en-US"/>
          </a:p>
          <a:p>
            <a:r>
              <a:rPr lang="ja-JP" altLang="en-US"/>
              <a:t>この人、名前読めないですけど</a:t>
            </a:r>
            <a:endParaRPr lang="ja-JP" altLang="en-US"/>
          </a:p>
          <a:p>
            <a:r>
              <a:rPr lang="en-US" altLang="ja-JP">
                <a:sym typeface="+mn-ea"/>
              </a:rPr>
              <a:t>Java</a:t>
            </a:r>
            <a:r>
              <a:rPr lang="ja-JP" altLang="en-US">
                <a:sym typeface="+mn-ea"/>
              </a:rPr>
              <a:t>教科書の演習問題やほかの情報源から約</a:t>
            </a:r>
            <a:r>
              <a:rPr lang="en-US" altLang="ja-JP">
                <a:sym typeface="+mn-ea"/>
              </a:rPr>
              <a:t>1000</a:t>
            </a:r>
            <a:r>
              <a:rPr lang="ja-JP" altLang="en-US">
                <a:sym typeface="+mn-ea"/>
              </a:rPr>
              <a:t>のサンプルデータを収集して、データセットを構築、</a:t>
            </a:r>
            <a:endParaRPr lang="ja-JP" altLang="en-US">
              <a:sym typeface="+mn-ea"/>
            </a:endParaRPr>
          </a:p>
          <a:p>
            <a:r>
              <a:rPr lang="ja-JP" altLang="en-US">
                <a:sym typeface="+mn-ea"/>
              </a:rPr>
              <a:t>そして大規模Pre-TrainedモデルCodeBERTを基に、識別手法GPTSnifferを提案し、</a:t>
            </a:r>
            <a:endParaRPr lang="ja-JP" altLang="en-US">
              <a:sym typeface="+mn-ea"/>
            </a:endParaRPr>
          </a:p>
          <a:p>
            <a:r>
              <a:rPr lang="ja-JP" altLang="en-US">
                <a:sym typeface="+mn-ea"/>
              </a:rPr>
              <a:t>精度は</a:t>
            </a:r>
            <a:r>
              <a:rPr lang="en-US" altLang="ja-JP">
                <a:sym typeface="+mn-ea"/>
              </a:rPr>
              <a:t>0.9</a:t>
            </a:r>
            <a:r>
              <a:rPr lang="ja-JP" altLang="en-US">
                <a:sym typeface="+mn-ea"/>
              </a:rPr>
              <a:t>以上を達成、先のGPTZeroとOpenAI Text Classifier二つのベースラインより精度が優れています</a:t>
            </a:r>
            <a:endParaRPr lang="ja-JP" altLang="en-US">
              <a:sym typeface="+mn-ea"/>
            </a:endParaRPr>
          </a:p>
          <a:p>
            <a:endParaRPr kumimoji="1" lang="ja-JP" altLang="en-US">
              <a:solidFill>
                <a:schemeClr val="tx1"/>
              </a:solidFill>
              <a:sym typeface="+mn-ea"/>
            </a:endParaRPr>
          </a:p>
          <a:p>
            <a:r>
              <a:rPr kumimoji="1" lang="ja-JP" altLang="en-US">
                <a:solidFill>
                  <a:schemeClr val="tx1"/>
                </a:solidFill>
                <a:sym typeface="+mn-ea"/>
              </a:rPr>
              <a:t>しかし、彼らは構築した</a:t>
            </a:r>
            <a:r>
              <a:rPr lang="ja-JP" altLang="en-US">
                <a:sym typeface="+mn-ea"/>
              </a:rPr>
              <a:t>データセットでは、</a:t>
            </a:r>
            <a:r>
              <a:rPr lang="en-US" altLang="ja-JP">
                <a:sym typeface="+mn-ea"/>
              </a:rPr>
              <a:t>Java</a:t>
            </a:r>
            <a:r>
              <a:rPr lang="ja-JP" altLang="en-US">
                <a:sym typeface="+mn-ea"/>
              </a:rPr>
              <a:t>教科書の演習問題なので、</a:t>
            </a:r>
            <a:r>
              <a:rPr lang="ja-JP" altLang="en-US">
                <a:sym typeface="+mn-ea"/>
              </a:rPr>
              <a:t>ソースコードの</a:t>
            </a:r>
            <a:r>
              <a:rPr lang="ja-JP" altLang="en-US">
                <a:solidFill>
                  <a:srgbClr val="FF0000"/>
                </a:solidFill>
                <a:sym typeface="+mn-ea"/>
              </a:rPr>
              <a:t>要件が単純</a:t>
            </a:r>
            <a:endParaRPr lang="ja-JP" altLang="en-US">
              <a:solidFill>
                <a:srgbClr val="FF0000"/>
              </a:solidFill>
              <a:sym typeface="+mn-ea"/>
            </a:endParaRPr>
          </a:p>
          <a:p>
            <a:r>
              <a:rPr kumimoji="1" lang="ja-JP" altLang="en-US">
                <a:solidFill>
                  <a:schemeClr val="tx1"/>
                </a:solidFill>
                <a:sym typeface="+mn-ea"/>
              </a:rPr>
              <a:t>また、</a:t>
            </a:r>
            <a:r>
              <a:rPr lang="ja-JP" altLang="en-US">
                <a:sym typeface="+mn-ea"/>
              </a:rPr>
              <a:t>対象言語は</a:t>
            </a:r>
            <a:r>
              <a:rPr lang="en-US" altLang="ja-JP">
                <a:sym typeface="+mn-ea"/>
              </a:rPr>
              <a:t>Java</a:t>
            </a:r>
            <a:r>
              <a:rPr lang="ja-JP" altLang="en-US">
                <a:sym typeface="+mn-ea"/>
              </a:rPr>
              <a:t>のみ、</a:t>
            </a:r>
            <a:r>
              <a:rPr lang="ja-JP" altLang="en-US">
                <a:solidFill>
                  <a:srgbClr val="FF0000"/>
                </a:solidFill>
                <a:sym typeface="+mn-ea"/>
              </a:rPr>
              <a:t>汎用性が不足ため</a:t>
            </a:r>
            <a:endParaRPr kumimoji="1" lang="ja-JP" altLang="en-US">
              <a:solidFill>
                <a:schemeClr val="tx1"/>
              </a:solidFill>
              <a:sym typeface="+mn-ea"/>
            </a:endParaRPr>
          </a:p>
          <a:p>
            <a:endParaRPr lang="ja-JP" altLang="en-US"/>
          </a:p>
          <a:p>
            <a:r>
              <a:rPr lang="ja-JP" altLang="en-US">
                <a:solidFill>
                  <a:srgbClr val="FF0000"/>
                </a:solidFill>
                <a:sym typeface="+mn-ea"/>
              </a:rPr>
              <a:t>本研究の応用シナリオ、例えば、入社テストでの</a:t>
            </a:r>
            <a:r>
              <a:rPr lang="en-US" altLang="ja-JP">
                <a:solidFill>
                  <a:srgbClr val="FF0000"/>
                </a:solidFill>
                <a:sym typeface="+mn-ea"/>
              </a:rPr>
              <a:t>AI</a:t>
            </a:r>
            <a:r>
              <a:rPr lang="ja-JP" altLang="en-US">
                <a:solidFill>
                  <a:srgbClr val="FF0000"/>
                </a:solidFill>
                <a:sym typeface="+mn-ea"/>
              </a:rPr>
              <a:t>検出、などに対しての応用には期待出来ません。</a:t>
            </a:r>
            <a:endParaRPr lang="ja-JP" altLang="en-US">
              <a:solidFill>
                <a:srgbClr val="FF0000"/>
              </a:solidFill>
              <a:sym typeface="+mn-ea"/>
            </a:endParaRPr>
          </a:p>
          <a:p>
            <a:r>
              <a:rPr lang="ja-JP" altLang="en-US"/>
              <a:t>つまり、まだ改善する余地があります</a:t>
            </a:r>
            <a:r>
              <a:rPr lang="ja-JP" altLang="en-US"/>
              <a:t>。</a:t>
            </a:r>
            <a:endParaRPr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ja-JP" altLang="en-US"/>
              <a:t>先ほど申し上げたように、</a:t>
            </a:r>
            <a:r>
              <a:rPr lang="en-US" altLang="ja-JP" dirty="0">
                <a:sym typeface="+mn-ea"/>
              </a:rPr>
              <a:t>AI</a:t>
            </a:r>
            <a:r>
              <a:rPr lang="ja-JP" altLang="en-US" dirty="0">
                <a:sym typeface="+mn-ea"/>
              </a:rPr>
              <a:t>生成ソースコードを</a:t>
            </a:r>
            <a:r>
              <a:rPr lang="ja-JP" altLang="en-US" b="1" dirty="0">
                <a:solidFill>
                  <a:srgbClr val="FF0000"/>
                </a:solidFill>
                <a:sym typeface="+mn-ea"/>
              </a:rPr>
              <a:t>有効に識別するツールが存在しておらず</a:t>
            </a:r>
            <a:r>
              <a:rPr lang="ja-JP" altLang="en-US" dirty="0">
                <a:sym typeface="+mn-ea"/>
              </a:rPr>
              <a:t>、</a:t>
            </a:r>
            <a:endParaRPr lang="ja-JP" altLang="en-US" dirty="0">
              <a:sym typeface="+mn-ea"/>
            </a:endParaRPr>
          </a:p>
          <a:p>
            <a:r>
              <a:rPr lang="ja-JP" altLang="en-US" dirty="0">
                <a:sym typeface="+mn-ea"/>
              </a:rPr>
              <a:t>それに対して、教育まだ入社テストなどの分野は効果的な検出ツールを求めています</a:t>
            </a:r>
            <a:endParaRPr lang="ja-JP" altLang="en-US" b="1" dirty="0">
              <a:solidFill>
                <a:srgbClr val="FF0000"/>
              </a:solidFill>
              <a:sym typeface="+mn-ea"/>
            </a:endParaRPr>
          </a:p>
          <a:p>
            <a:r>
              <a:rPr lang="ja-JP" altLang="en-US" dirty="0">
                <a:sym typeface="+mn-ea"/>
              </a:rPr>
              <a:t>しかし、参考文献が構築したデータセットでは</a:t>
            </a:r>
            <a:r>
              <a:rPr lang="ja-JP" altLang="en-US" b="1" dirty="0">
                <a:solidFill>
                  <a:srgbClr val="FF0000"/>
                </a:solidFill>
                <a:sym typeface="+mn-ea"/>
              </a:rPr>
              <a:t>コードの要件が単純、識別対象言語は</a:t>
            </a:r>
            <a:r>
              <a:rPr lang="en-US" altLang="ja-JP" b="1" dirty="0">
                <a:solidFill>
                  <a:srgbClr val="FF0000"/>
                </a:solidFill>
                <a:sym typeface="+mn-ea"/>
              </a:rPr>
              <a:t>Java</a:t>
            </a:r>
            <a:r>
              <a:rPr lang="ja-JP" altLang="en-US" b="1" dirty="0">
                <a:solidFill>
                  <a:srgbClr val="FF0000"/>
                </a:solidFill>
                <a:sym typeface="+mn-ea"/>
              </a:rPr>
              <a:t>のみ</a:t>
            </a:r>
            <a:r>
              <a:rPr lang="ja-JP" altLang="en-US" dirty="0">
                <a:sym typeface="+mn-ea"/>
              </a:rPr>
              <a:t>、入社テストなどの分野での応用は期待できません</a:t>
            </a:r>
            <a:endParaRPr lang="ja-JP" altLang="en-US" dirty="0">
              <a:sym typeface="+mn-ea"/>
            </a:endParaRPr>
          </a:p>
          <a:p>
            <a:endParaRPr kumimoji="1" lang="ja-JP" altLang="en-US" dirty="0">
              <a:solidFill>
                <a:schemeClr val="tx1"/>
              </a:solidFill>
              <a:sym typeface="+mn-ea"/>
            </a:endParaRPr>
          </a:p>
          <a:p>
            <a:r>
              <a:rPr lang="ja-JP" altLang="en-US" dirty="0">
                <a:sym typeface="+mn-ea"/>
              </a:rPr>
              <a:t>従って、</a:t>
            </a:r>
            <a:r>
              <a:rPr lang="ja-JP" altLang="en-US">
                <a:sym typeface="+mn-ea"/>
              </a:rPr>
              <a:t>本研究の目的としては、</a:t>
            </a:r>
            <a:endParaRPr kumimoji="1" lang="ja-JP" altLang="en-US" dirty="0">
              <a:solidFill>
                <a:schemeClr val="tx1"/>
              </a:solidFill>
              <a:sym typeface="+mn-ea"/>
            </a:endParaRPr>
          </a:p>
          <a:p>
            <a:r>
              <a:rPr lang="ja-JP" altLang="en-US">
                <a:sym typeface="+mn-ea"/>
              </a:rPr>
              <a:t>ChatGPTで生成した主流となるプログラミング言語での複雑度をもつソースコードと人間で編集したソースコードを有効かつ精度高く分類し、</a:t>
            </a:r>
            <a:endParaRPr lang="ja-JP" altLang="en-US">
              <a:sym typeface="+mn-ea"/>
            </a:endParaRPr>
          </a:p>
          <a:p>
            <a:r>
              <a:rPr lang="ja-JP" altLang="en-US" b="1">
                <a:sym typeface="+mn-ea"/>
              </a:rPr>
              <a:t>教育もしくは入社テストでのAI不正</a:t>
            </a:r>
            <a:r>
              <a:rPr lang="ja-JP" altLang="en-US" b="1">
                <a:sym typeface="+mn-ea"/>
              </a:rPr>
              <a:t>利用の検出を目指します。</a:t>
            </a:r>
            <a:endParaRPr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ja-JP" altLang="en-US"/>
              <a:t>では、本研究の</a:t>
            </a:r>
            <a:r>
              <a:rPr lang="ja-JP" altLang="en-US">
                <a:sym typeface="+mn-ea"/>
              </a:rPr>
              <a:t>特色</a:t>
            </a:r>
            <a:r>
              <a:rPr lang="ja-JP" altLang="en-US">
                <a:sym typeface="+mn-ea"/>
              </a:rPr>
              <a:t>として</a:t>
            </a:r>
            <a:endParaRPr lang="ja-JP" altLang="en-US">
              <a:sym typeface="+mn-ea"/>
            </a:endParaRPr>
          </a:p>
          <a:p>
            <a:r>
              <a:rPr lang="ja-JP" altLang="en-US">
                <a:sym typeface="+mn-ea"/>
              </a:rPr>
              <a:t>まず</a:t>
            </a:r>
            <a:r>
              <a:rPr lang="ja-JP" altLang="en-US">
                <a:sym typeface="+mn-ea"/>
              </a:rPr>
              <a:t>は</a:t>
            </a:r>
            <a:endParaRPr lang="ja-JP" altLang="en-US">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ja-JP" altLang="en-US"/>
              <a:t>皆さん</a:t>
            </a:r>
            <a:r>
              <a:rPr lang="ja-JP" altLang="en-US"/>
              <a:t>、おはようございます。</a:t>
            </a:r>
            <a:endParaRPr lang="ja-JP" altLang="en-US"/>
          </a:p>
          <a:p>
            <a:r>
              <a:rPr altLang="ja-JP">
                <a:sym typeface="+mn-ea"/>
              </a:rPr>
              <a:t>AIより生成されたソースコードの機械学習による識別手法の研究</a:t>
            </a:r>
            <a:endParaRPr altLang="ja-JP">
              <a:sym typeface="+mn-ea"/>
            </a:endParaRPr>
          </a:p>
          <a:p>
            <a:r>
              <a:rPr lang="ja-JP" altLang="en-US"/>
              <a:t>について、発表させていただきます</a:t>
            </a:r>
            <a:r>
              <a:rPr lang="ja-JP" altLang="en-US"/>
              <a:t>。</a:t>
            </a:r>
            <a:endParaRPr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ja-JP" altLang="en-US"/>
              <a:t>皆さん</a:t>
            </a:r>
            <a:r>
              <a:rPr lang="ja-JP" altLang="en-US"/>
              <a:t>、おはようございます。</a:t>
            </a:r>
            <a:endParaRPr lang="ja-JP" altLang="en-US"/>
          </a:p>
          <a:p>
            <a:r>
              <a:rPr altLang="ja-JP">
                <a:sym typeface="+mn-ea"/>
              </a:rPr>
              <a:t>AIより生成されたソースコードの機械学習による識別手法の研究</a:t>
            </a:r>
            <a:endParaRPr altLang="ja-JP">
              <a:sym typeface="+mn-ea"/>
            </a:endParaRPr>
          </a:p>
          <a:p>
            <a:r>
              <a:rPr lang="ja-JP" altLang="en-US"/>
              <a:t>について、発表させていただきます</a:t>
            </a:r>
            <a:r>
              <a:rPr lang="ja-JP" altLang="en-US"/>
              <a:t>。</a:t>
            </a:r>
            <a:endParaRPr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799" y="1365425"/>
            <a:ext cx="7772400" cy="1951418"/>
          </a:xfrm>
        </p:spPr>
        <p:txBody>
          <a:bodyPr anchor="b">
            <a:normAutofit/>
          </a:bodyPr>
          <a:lstStyle>
            <a:lvl1pPr algn="ctr">
              <a:defRPr sz="4400"/>
            </a:lvl1pPr>
          </a:lstStyle>
          <a:p>
            <a:r>
              <a:rPr lang="ja-JP" altLang="en-US"/>
              <a:t>マスター タイトルの書式設定</a:t>
            </a:r>
            <a:endParaRPr lang="en-US" dirty="0"/>
          </a:p>
        </p:txBody>
      </p:sp>
      <p:sp>
        <p:nvSpPr>
          <p:cNvPr id="3" name="Subtitle 2"/>
          <p:cNvSpPr>
            <a:spLocks noGrp="1"/>
          </p:cNvSpPr>
          <p:nvPr>
            <p:ph type="subTitle" idx="1" hasCustomPrompt="1"/>
          </p:nvPr>
        </p:nvSpPr>
        <p:spPr>
          <a:xfrm>
            <a:off x="1143000" y="4479324"/>
            <a:ext cx="6858000" cy="1112108"/>
          </a:xfrm>
        </p:spPr>
        <p:txBody>
          <a:bodyPr>
            <a:normAutofit/>
          </a:bodyPr>
          <a:lstStyle>
            <a:lvl1pPr marL="0" indent="0" algn="r">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a:t>発表日</a:t>
            </a:r>
            <a:r>
              <a:rPr lang="en-US" altLang="ja-JP" dirty="0"/>
              <a:t>:</a:t>
            </a:r>
            <a:r>
              <a:rPr lang="en-US" altLang="ja-JP" dirty="0" err="1"/>
              <a:t>yyyy</a:t>
            </a:r>
            <a:r>
              <a:rPr lang="en-US" altLang="ja-JP" dirty="0"/>
              <a:t>/m/d</a:t>
            </a:r>
            <a:br>
              <a:rPr lang="en-US" altLang="ja-JP" dirty="0"/>
            </a:br>
            <a:r>
              <a:rPr lang="ja-JP" altLang="en-US" dirty="0"/>
              <a:t>発表者</a:t>
            </a:r>
            <a:r>
              <a:rPr lang="en-US" altLang="ja-JP" dirty="0"/>
              <a:t>:</a:t>
            </a:r>
            <a:r>
              <a:rPr lang="ja-JP" altLang="en-US" dirty="0"/>
              <a:t>氏名</a:t>
            </a:r>
            <a:r>
              <a:rPr lang="en-US" altLang="ja-JP" dirty="0"/>
              <a:t> </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E169C522-106C-9848-BAEA-306B20E7DC5B}" type="datetime1">
              <a:rPr kumimoji="1" lang="ja-JP" altLang="en-US" smtClean="0"/>
            </a:fld>
            <a:endParaRPr kumimoji="1" lang="ja-JP" alt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kumimoji="1" lang="ja-JP" alt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6277560-9914-924F-8246-31A3347656E0}" type="slidenum">
              <a:rPr kumimoji="1" lang="ja-JP" altLang="en-US" smtClean="0"/>
            </a:fld>
            <a:endParaRPr kumimoji="1" lang="ja-JP" altLang="en-US"/>
          </a:p>
        </p:txBody>
      </p:sp>
      <p:sp>
        <p:nvSpPr>
          <p:cNvPr id="12" name="テキスト プレースホルダー 11"/>
          <p:cNvSpPr>
            <a:spLocks noGrp="1"/>
          </p:cNvSpPr>
          <p:nvPr>
            <p:ph type="body" sz="quarter" idx="13" hasCustomPrompt="1"/>
          </p:nvPr>
        </p:nvSpPr>
        <p:spPr>
          <a:xfrm>
            <a:off x="1143000" y="3436015"/>
            <a:ext cx="6858000" cy="646113"/>
          </a:xfrm>
        </p:spPr>
        <p:txBody>
          <a:bodyPr>
            <a:normAutofit/>
          </a:bodyPr>
          <a:lstStyle>
            <a:lvl1pPr marL="0" indent="0">
              <a:buFontTx/>
              <a:buNone/>
              <a:defRPr sz="1600"/>
            </a:lvl1pPr>
          </a:lstStyle>
          <a:p>
            <a:r>
              <a:rPr kumimoji="1" lang="ja-JP" altLang="en-US" sz="1800" b="0" i="0" kern="1200" dirty="0">
                <a:solidFill>
                  <a:schemeClr val="tx1"/>
                </a:solidFill>
                <a:effectLst/>
                <a:latin typeface="+mn-lt"/>
                <a:ea typeface="+mn-ea"/>
                <a:cs typeface="+mn-cs"/>
              </a:rPr>
              <a:t>著者名</a:t>
            </a:r>
            <a:r>
              <a:rPr kumimoji="1" lang="en-US" altLang="ja-JP" sz="1800" b="0" i="0" kern="1200" dirty="0">
                <a:solidFill>
                  <a:schemeClr val="tx1"/>
                </a:solidFill>
                <a:effectLst/>
                <a:latin typeface="+mn-lt"/>
                <a:ea typeface="+mn-ea"/>
                <a:cs typeface="+mn-cs"/>
              </a:rPr>
              <a:t>,</a:t>
            </a:r>
            <a:r>
              <a:rPr kumimoji="1" lang="en-US" altLang="ja-JP" sz="1800" b="0" i="0" kern="1200" baseline="0" dirty="0">
                <a:solidFill>
                  <a:schemeClr val="tx1"/>
                </a:solidFill>
                <a:effectLst/>
                <a:latin typeface="+mn-lt"/>
                <a:ea typeface="+mn-ea"/>
                <a:cs typeface="+mn-cs"/>
              </a:rPr>
              <a:t> </a:t>
            </a:r>
            <a:r>
              <a:rPr kumimoji="1" lang="ja-JP" altLang="en-US" sz="1800" b="0" i="0" kern="1200" dirty="0">
                <a:solidFill>
                  <a:schemeClr val="tx1"/>
                </a:solidFill>
                <a:effectLst/>
                <a:latin typeface="+mn-lt"/>
                <a:ea typeface="+mn-ea"/>
                <a:cs typeface="+mn-cs"/>
              </a:rPr>
              <a:t>雑誌名，</a:t>
            </a:r>
            <a:r>
              <a:rPr kumimoji="1" lang="en-US" altLang="ja-JP" sz="1800" b="0" i="0" kern="1200" dirty="0">
                <a:solidFill>
                  <a:schemeClr val="tx1"/>
                </a:solidFill>
                <a:effectLst/>
                <a:latin typeface="+mn-lt"/>
                <a:ea typeface="+mn-ea"/>
                <a:cs typeface="+mn-cs"/>
              </a:rPr>
              <a:t>Vol.</a:t>
            </a:r>
            <a:r>
              <a:rPr kumimoji="1" lang="ja-JP" altLang="en-US" sz="1800" b="0" i="0" kern="1200" dirty="0">
                <a:solidFill>
                  <a:schemeClr val="tx1"/>
                </a:solidFill>
                <a:effectLst/>
                <a:latin typeface="+mn-lt"/>
                <a:ea typeface="+mn-ea"/>
                <a:cs typeface="+mn-cs"/>
              </a:rPr>
              <a:t>をつけて巻，</a:t>
            </a:r>
            <a:r>
              <a:rPr kumimoji="1" lang="en-US" altLang="ja-JP" sz="1800" b="0" i="0" kern="1200" dirty="0">
                <a:solidFill>
                  <a:schemeClr val="tx1"/>
                </a:solidFill>
                <a:effectLst/>
                <a:latin typeface="+mn-lt"/>
                <a:ea typeface="+mn-ea"/>
                <a:cs typeface="+mn-cs"/>
              </a:rPr>
              <a:t>No.</a:t>
            </a:r>
            <a:r>
              <a:rPr kumimoji="1" lang="ja-JP" altLang="en-US" sz="1800" b="0" i="0" kern="1200" dirty="0">
                <a:solidFill>
                  <a:schemeClr val="tx1"/>
                </a:solidFill>
                <a:effectLst/>
                <a:latin typeface="+mn-lt"/>
                <a:ea typeface="+mn-ea"/>
                <a:cs typeface="+mn-cs"/>
              </a:rPr>
              <a:t>をつけて号，</a:t>
            </a:r>
            <a:r>
              <a:rPr kumimoji="1" lang="en-US" altLang="ja-JP" sz="1800" b="0" i="0" kern="1200" dirty="0">
                <a:solidFill>
                  <a:schemeClr val="tx1"/>
                </a:solidFill>
                <a:effectLst/>
                <a:latin typeface="+mn-lt"/>
                <a:ea typeface="+mn-ea"/>
                <a:cs typeface="+mn-cs"/>
              </a:rPr>
              <a:t>pp.</a:t>
            </a:r>
            <a:r>
              <a:rPr kumimoji="1" lang="ja-JP" altLang="en-US" sz="1800" b="0" i="0" kern="1200" dirty="0">
                <a:solidFill>
                  <a:schemeClr val="tx1"/>
                </a:solidFill>
                <a:effectLst/>
                <a:latin typeface="+mn-lt"/>
                <a:ea typeface="+mn-ea"/>
                <a:cs typeface="+mn-cs"/>
              </a:rPr>
              <a:t>をつけて始めのページ</a:t>
            </a:r>
            <a:r>
              <a:rPr kumimoji="1" lang="en-US" altLang="ja-JP" sz="1800" b="0" i="0" kern="1200" dirty="0">
                <a:solidFill>
                  <a:schemeClr val="tx1"/>
                </a:solidFill>
                <a:effectLst/>
                <a:latin typeface="+mn-lt"/>
                <a:ea typeface="+mn-ea"/>
                <a:cs typeface="+mn-cs"/>
              </a:rPr>
              <a:t>-</a:t>
            </a:r>
            <a:r>
              <a:rPr kumimoji="1" lang="ja-JP" altLang="en-US" sz="1800" b="0" i="0" kern="1200" dirty="0">
                <a:solidFill>
                  <a:schemeClr val="tx1"/>
                </a:solidFill>
                <a:effectLst/>
                <a:latin typeface="+mn-lt"/>
                <a:ea typeface="+mn-ea"/>
                <a:cs typeface="+mn-cs"/>
              </a:rPr>
              <a:t>おわりのページ（西暦年）．</a:t>
            </a:r>
            <a:endParaRPr kumimoji="1" lang="en-US" altLang="ja-JP" sz="1800" b="0" i="0" kern="1200" dirty="0">
              <a:solidFill>
                <a:schemeClr val="tx1"/>
              </a:solidFill>
              <a:effectLst/>
              <a:latin typeface="+mn-lt"/>
              <a:ea typeface="+mn-ea"/>
              <a:cs typeface="+mn-cs"/>
            </a:endParaRPr>
          </a:p>
        </p:txBody>
      </p:sp>
      <p:cxnSp>
        <p:nvCxnSpPr>
          <p:cNvPr id="14" name="直線コネクタ 13"/>
          <p:cNvCxnSpPr/>
          <p:nvPr/>
        </p:nvCxnSpPr>
        <p:spPr>
          <a:xfrm>
            <a:off x="628650" y="4293976"/>
            <a:ext cx="7886699"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hasCustomPrompt="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169C522-106C-9848-BAEA-306B20E7DC5B}" type="datetime1">
              <a:rPr kumimoji="1" lang="ja-JP" altLang="en-US" smtClean="0"/>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cxnSp>
        <p:nvCxnSpPr>
          <p:cNvPr id="7" name="直線コネクタ 6"/>
          <p:cNvCxnSpPr/>
          <p:nvPr/>
        </p:nvCxnSpPr>
        <p:spPr>
          <a:xfrm>
            <a:off x="628650" y="1699056"/>
            <a:ext cx="7886699"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39B2B6C-9C71-0E4E-8698-92D92D03E3BA}" type="datetime1">
              <a:rPr kumimoji="1" lang="ja-JP" altLang="en-US" smtClean="0"/>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A74CF7F-40F1-1443-AE22-A3132EB56B03}" type="datetime1">
              <a:rPr kumimoji="1" lang="ja-JP" altLang="en-US" smtClean="0"/>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45102"/>
          </a:xfrm>
        </p:spPr>
        <p:txBody>
          <a:bodyPr>
            <a:noAutofit/>
          </a:bodyPr>
          <a:lstStyle>
            <a:lvl1pPr>
              <a:defRPr sz="2800"/>
            </a:lvl1pPr>
          </a:lstStyle>
          <a:p>
            <a:r>
              <a:rPr lang="ja-JP" altLang="en-US"/>
              <a:t>マスター タイトルの書式設定</a:t>
            </a:r>
            <a:endParaRPr lang="en-US" dirty="0"/>
          </a:p>
        </p:txBody>
      </p:sp>
      <p:sp>
        <p:nvSpPr>
          <p:cNvPr id="3" name="Content Placeholder 2"/>
          <p:cNvSpPr>
            <a:spLocks noGrp="1"/>
          </p:cNvSpPr>
          <p:nvPr>
            <p:ph idx="1" hasCustomPrompt="1"/>
          </p:nvPr>
        </p:nvSpPr>
        <p:spPr>
          <a:xfrm>
            <a:off x="628650" y="1255330"/>
            <a:ext cx="7886700" cy="4351338"/>
          </a:xfrm>
        </p:spPr>
        <p:txBody>
          <a:bodyPr/>
          <a:lstStyle/>
          <a:p>
            <a:pPr lvl="0"/>
            <a:r>
              <a:rPr lang="ja-JP" altLang="en-US"/>
              <a:t>マスター テキストの書式設定
第 </a:t>
            </a:r>
            <a:r>
              <a:rPr lang="en-US" altLang="ja-JP" dirty="0"/>
              <a:t>2 </a:t>
            </a:r>
            <a:r>
              <a:rPr lang="ja-JP" altLang="en-US"/>
              <a:t>レベル
第 </a:t>
            </a:r>
            <a:r>
              <a:rPr lang="en-US" altLang="ja-JP" dirty="0"/>
              <a:t>3 </a:t>
            </a:r>
            <a:r>
              <a:rPr lang="ja-JP" altLang="en-US"/>
              <a:t>レベル
第 </a:t>
            </a:r>
            <a:r>
              <a:rPr lang="en-US" altLang="ja-JP" dirty="0"/>
              <a:t>4 </a:t>
            </a:r>
            <a:r>
              <a:rPr lang="ja-JP" altLang="en-US"/>
              <a:t>レベル
第 </a:t>
            </a:r>
            <a:r>
              <a:rPr lang="en-US" altLang="ja-JP" dirty="0"/>
              <a:t>5 </a:t>
            </a:r>
            <a:r>
              <a:rPr lang="ja-JP" altLang="en-US"/>
              <a:t>レベル</a:t>
            </a:r>
            <a:endParaRPr lang="en-US" dirty="0"/>
          </a:p>
        </p:txBody>
      </p:sp>
      <p:sp>
        <p:nvSpPr>
          <p:cNvPr id="4" name="Date Placeholder 3"/>
          <p:cNvSpPr>
            <a:spLocks noGrp="1"/>
          </p:cNvSpPr>
          <p:nvPr>
            <p:ph type="dt" sz="half" idx="10"/>
          </p:nvPr>
        </p:nvSpPr>
        <p:spPr/>
        <p:txBody>
          <a:bodyPr/>
          <a:lstStyle/>
          <a:p>
            <a:fld id="{0CF90999-EE1E-2241-ABB0-2DDF5835D62E}" type="datetime1">
              <a:rPr kumimoji="1" lang="ja-JP" altLang="en-US" smtClean="0"/>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cxnSp>
        <p:nvCxnSpPr>
          <p:cNvPr id="8" name="直線コネクタ 7"/>
          <p:cNvCxnSpPr/>
          <p:nvPr userDrawn="1"/>
        </p:nvCxnSpPr>
        <p:spPr>
          <a:xfrm>
            <a:off x="628650" y="810228"/>
            <a:ext cx="7886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ja-JP" altLang="en-US"/>
          </a:p>
        </p:txBody>
      </p:sp>
      <p:sp>
        <p:nvSpPr>
          <p:cNvPr id="4" name="Date Placeholder 3"/>
          <p:cNvSpPr>
            <a:spLocks noGrp="1"/>
          </p:cNvSpPr>
          <p:nvPr>
            <p:ph type="dt" sz="half" idx="10"/>
          </p:nvPr>
        </p:nvSpPr>
        <p:spPr/>
        <p:txBody>
          <a:bodyPr/>
          <a:lstStyle/>
          <a:p>
            <a:fld id="{60753CFB-CE39-1A43-83E4-43BE41CBAD19}" type="datetime1">
              <a:rPr kumimoji="1" lang="ja-JP" altLang="en-US" smtClean="0"/>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D0A203-D577-4146-8BB0-8D52E1A63E7E}" type="datetime1">
              <a:rPr kumimoji="1" lang="ja-JP" altLang="en-US" smtClean="0"/>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cxnSp>
        <p:nvCxnSpPr>
          <p:cNvPr id="8" name="直線コネクタ 7"/>
          <p:cNvCxnSpPr/>
          <p:nvPr/>
        </p:nvCxnSpPr>
        <p:spPr>
          <a:xfrm>
            <a:off x="628650" y="1699056"/>
            <a:ext cx="7886699"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ja-JP"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ja-JP" altLang="en-US"/>
          </a:p>
        </p:txBody>
      </p:sp>
      <p:sp>
        <p:nvSpPr>
          <p:cNvPr id="6" name="Content Placeholder 5"/>
          <p:cNvSpPr>
            <a:spLocks noGrp="1"/>
          </p:cNvSpPr>
          <p:nvPr>
            <p:ph sz="quarter" idx="4" hasCustomPrompt="1"/>
          </p:nvPr>
        </p:nvSpPr>
        <p:spPr>
          <a:xfrm>
            <a:off x="4629150" y="2505075"/>
            <a:ext cx="3887391" cy="368458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F82B224-95D4-914E-BCE6-C606920C771F}" type="datetime1">
              <a:rPr kumimoji="1" lang="ja-JP" altLang="en-US" smtClean="0"/>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cxnSp>
        <p:nvCxnSpPr>
          <p:cNvPr id="10" name="直線コネクタ 9"/>
          <p:cNvCxnSpPr/>
          <p:nvPr/>
        </p:nvCxnSpPr>
        <p:spPr>
          <a:xfrm>
            <a:off x="628650" y="1675610"/>
            <a:ext cx="7886699"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A506F5E-C4D6-C547-90BD-09A6B5A227DB}" type="datetime1">
              <a:rPr kumimoji="1" lang="ja-JP" altLang="en-US" smtClean="0"/>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cxnSp>
        <p:nvCxnSpPr>
          <p:cNvPr id="6" name="直線コネクタ 5"/>
          <p:cNvCxnSpPr/>
          <p:nvPr/>
        </p:nvCxnSpPr>
        <p:spPr>
          <a:xfrm>
            <a:off x="628650" y="1699056"/>
            <a:ext cx="7886699"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98F7DF-B59A-BE46-8DA0-C416B301F774}" type="datetime1">
              <a:rPr kumimoji="1" lang="ja-JP" altLang="en-US" smtClean="0"/>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ja-JP" altLang="en-US"/>
          </a:p>
        </p:txBody>
      </p:sp>
      <p:sp>
        <p:nvSpPr>
          <p:cNvPr id="5" name="Date Placeholder 4"/>
          <p:cNvSpPr>
            <a:spLocks noGrp="1"/>
          </p:cNvSpPr>
          <p:nvPr>
            <p:ph type="dt" sz="half" idx="10"/>
          </p:nvPr>
        </p:nvSpPr>
        <p:spPr/>
        <p:txBody>
          <a:bodyPr/>
          <a:lstStyle/>
          <a:p>
            <a:fld id="{E169C522-106C-9848-BAEA-306B20E7DC5B}" type="datetime1">
              <a:rPr kumimoji="1" lang="ja-JP" altLang="en-US" smtClean="0"/>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hasCustomPrompt="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ja-JP" altLang="en-US"/>
          </a:p>
        </p:txBody>
      </p:sp>
      <p:sp>
        <p:nvSpPr>
          <p:cNvPr id="5" name="Date Placeholder 4"/>
          <p:cNvSpPr>
            <a:spLocks noGrp="1"/>
          </p:cNvSpPr>
          <p:nvPr>
            <p:ph type="dt" sz="half" idx="10"/>
          </p:nvPr>
        </p:nvSpPr>
        <p:spPr/>
        <p:txBody>
          <a:bodyPr/>
          <a:lstStyle/>
          <a:p>
            <a:fld id="{DEEB3BF7-4FCD-804B-9AE6-46FAD7E9BB2C}" type="datetime1">
              <a:rPr kumimoji="1" lang="ja-JP" altLang="en-US" smtClean="0"/>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正方形/長方形 8"/>
          <p:cNvSpPr/>
          <p:nvPr/>
        </p:nvSpPr>
        <p:spPr>
          <a:xfrm>
            <a:off x="0" y="6187379"/>
            <a:ext cx="9143999" cy="670621"/>
          </a:xfrm>
          <a:prstGeom prst="rect">
            <a:avLst/>
          </a:prstGeom>
          <a:solidFill>
            <a:srgbClr val="0036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0" y="6187379"/>
            <a:ext cx="9143999" cy="670621"/>
          </a:xfrm>
          <a:prstGeom prst="rect">
            <a:avLst/>
          </a:prstGeom>
          <a:solidFill>
            <a:srgbClr val="0036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675237" y="6329710"/>
            <a:ext cx="1765469" cy="365125"/>
          </a:xfrm>
          <a:prstGeom prst="rect">
            <a:avLst/>
          </a:prstGeom>
        </p:spPr>
        <p:txBody>
          <a:bodyPr vert="horz" lIns="91440" tIns="45720" rIns="91440" bIns="45720" rtlCol="0" anchor="ctr"/>
          <a:lstStyle>
            <a:lvl1pPr algn="l">
              <a:defRPr sz="1600">
                <a:solidFill>
                  <a:schemeClr val="bg1"/>
                </a:solidFill>
              </a:defRPr>
            </a:lvl1pPr>
          </a:lstStyle>
          <a:p>
            <a:fld id="{E169C522-106C-9848-BAEA-306B20E7DC5B}" type="datetime1">
              <a:rPr kumimoji="1" lang="ja-JP" altLang="en-US" smtClean="0"/>
            </a:fld>
            <a:endParaRPr kumimoji="1" lang="ja-JP" altLang="en-US"/>
          </a:p>
        </p:txBody>
      </p:sp>
      <p:sp>
        <p:nvSpPr>
          <p:cNvPr id="5" name="Footer Placeholder 4"/>
          <p:cNvSpPr>
            <a:spLocks noGrp="1"/>
          </p:cNvSpPr>
          <p:nvPr>
            <p:ph type="ftr" sz="quarter" idx="3"/>
          </p:nvPr>
        </p:nvSpPr>
        <p:spPr>
          <a:xfrm>
            <a:off x="4572000" y="6329711"/>
            <a:ext cx="2451271" cy="365125"/>
          </a:xfrm>
          <a:prstGeom prst="rect">
            <a:avLst/>
          </a:prstGeom>
        </p:spPr>
        <p:txBody>
          <a:bodyPr vert="horz" lIns="91440" tIns="45720" rIns="91440" bIns="45720" rtlCol="0" anchor="ctr"/>
          <a:lstStyle>
            <a:lvl1pPr algn="ctr">
              <a:defRPr sz="1600">
                <a:solidFill>
                  <a:schemeClr val="bg1"/>
                </a:solidFill>
              </a:defRPr>
            </a:lvl1pPr>
          </a:lstStyle>
          <a:p>
            <a:endParaRPr kumimoji="1" lang="ja-JP" altLang="en-US"/>
          </a:p>
        </p:txBody>
      </p:sp>
      <p:sp>
        <p:nvSpPr>
          <p:cNvPr id="6" name="Slide Number Placeholder 5"/>
          <p:cNvSpPr>
            <a:spLocks noGrp="1"/>
          </p:cNvSpPr>
          <p:nvPr>
            <p:ph type="sldNum" sz="quarter" idx="4"/>
          </p:nvPr>
        </p:nvSpPr>
        <p:spPr>
          <a:xfrm>
            <a:off x="7197811" y="6329711"/>
            <a:ext cx="1317538" cy="365125"/>
          </a:xfrm>
          <a:prstGeom prst="rect">
            <a:avLst/>
          </a:prstGeom>
        </p:spPr>
        <p:txBody>
          <a:bodyPr vert="horz" lIns="91440" tIns="45720" rIns="91440" bIns="45720" rtlCol="0" anchor="ctr"/>
          <a:lstStyle>
            <a:lvl1pPr algn="r">
              <a:defRPr sz="1600">
                <a:solidFill>
                  <a:schemeClr val="bg1"/>
                </a:solidFill>
              </a:defRPr>
            </a:lvl1pPr>
          </a:lstStyle>
          <a:p>
            <a:fld id="{E6277560-9914-924F-8246-31A3347656E0}" type="slidenum">
              <a:rPr kumimoji="1" lang="ja-JP" altLang="en-US" smtClean="0"/>
            </a:fld>
            <a:endParaRPr kumimoji="1" lang="ja-JP" altLang="en-US"/>
          </a:p>
        </p:txBody>
      </p:sp>
      <p:pic>
        <p:nvPicPr>
          <p:cNvPr id="11" name="図 10"/>
          <p:cNvPicPr>
            <a:picLocks noChangeAspect="1"/>
          </p:cNvPicPr>
          <p:nvPr/>
        </p:nvPicPr>
        <p:blipFill>
          <a:blip r:embed="rId13"/>
          <a:stretch>
            <a:fillRect/>
          </a:stretch>
        </p:blipFill>
        <p:spPr>
          <a:xfrm>
            <a:off x="0" y="6187380"/>
            <a:ext cx="2500697" cy="678408"/>
          </a:xfrm>
          <a:prstGeom prst="rect">
            <a:avLst/>
          </a:prstGeom>
        </p:spPr>
      </p:pic>
      <p:pic>
        <p:nvPicPr>
          <p:cNvPr id="10" name="図 9"/>
          <p:cNvPicPr>
            <a:picLocks noChangeAspect="1"/>
          </p:cNvPicPr>
          <p:nvPr/>
        </p:nvPicPr>
        <p:blipFill>
          <a:blip r:embed="rId13"/>
          <a:stretch>
            <a:fillRect/>
          </a:stretch>
        </p:blipFill>
        <p:spPr>
          <a:xfrm>
            <a:off x="0" y="6187380"/>
            <a:ext cx="2500697" cy="67840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122363"/>
            <a:ext cx="7772400" cy="1853919"/>
          </a:xfrm>
        </p:spPr>
        <p:txBody>
          <a:bodyPr>
            <a:noAutofit/>
          </a:bodyPr>
          <a:lstStyle/>
          <a:p>
            <a:r>
              <a:rPr altLang="ja-JP" sz="4000">
                <a:sym typeface="+mn-ea"/>
              </a:rPr>
              <a:t>AIより生成されたソースコードの機械学習による識別手法の研究</a:t>
            </a:r>
            <a:endParaRPr altLang="ja-JP" sz="4000">
              <a:sym typeface="+mn-ea"/>
            </a:endParaRPr>
          </a:p>
        </p:txBody>
      </p:sp>
      <p:sp>
        <p:nvSpPr>
          <p:cNvPr id="3" name="字幕 2"/>
          <p:cNvSpPr>
            <a:spLocks noGrp="1"/>
          </p:cNvSpPr>
          <p:nvPr>
            <p:ph type="subTitle" idx="1"/>
          </p:nvPr>
        </p:nvSpPr>
        <p:spPr>
          <a:xfrm>
            <a:off x="251013" y="3602038"/>
            <a:ext cx="8444752" cy="2260880"/>
          </a:xfrm>
        </p:spPr>
        <p:txBody>
          <a:bodyPr>
            <a:normAutofit lnSpcReduction="10000"/>
          </a:bodyPr>
          <a:lstStyle/>
          <a:p>
            <a:pPr algn="r"/>
            <a:r>
              <a:rPr kumimoji="1" lang="ja-JP" altLang="en-US"/>
              <a:t>早稲田大学大学院</a:t>
            </a:r>
            <a:r>
              <a:rPr kumimoji="1" lang="en-US" altLang="ja-JP" dirty="0"/>
              <a:t> </a:t>
            </a:r>
            <a:r>
              <a:rPr kumimoji="1" lang="ja-JP" altLang="en-US"/>
              <a:t>創造理工学研究科</a:t>
            </a:r>
            <a:endParaRPr lang="en-US" altLang="ja-JP" dirty="0"/>
          </a:p>
          <a:p>
            <a:pPr algn="r"/>
            <a:r>
              <a:rPr kumimoji="1" lang="ja-JP" altLang="en-US"/>
              <a:t>経営システム工学専攻</a:t>
            </a:r>
            <a:endParaRPr lang="en-US" altLang="ja-JP" dirty="0"/>
          </a:p>
          <a:p>
            <a:pPr algn="r"/>
            <a:r>
              <a:rPr kumimoji="1" lang="en-US" altLang="ja-JP" dirty="0"/>
              <a:t>5223C038 </a:t>
            </a:r>
            <a:r>
              <a:rPr kumimoji="1" lang="ja-JP" altLang="en-US" dirty="0"/>
              <a:t>馮天時</a:t>
            </a:r>
            <a:endParaRPr kumimoji="1" lang="en-US" altLang="ja-JP" dirty="0"/>
          </a:p>
          <a:p>
            <a:pPr algn="r"/>
            <a:r>
              <a:rPr kumimoji="1" lang="ja-JP" altLang="en-US"/>
              <a:t>所属</a:t>
            </a:r>
            <a:r>
              <a:rPr lang="en-US" altLang="ja-JP" dirty="0"/>
              <a:t> : </a:t>
            </a:r>
            <a:r>
              <a:rPr lang="ja-JP" altLang="en-US"/>
              <a:t>岸研究室</a:t>
            </a:r>
            <a:endParaRPr kumimoji="1" lang="en-US" altLang="ja-JP" dirty="0"/>
          </a:p>
          <a:p>
            <a:pPr algn="r"/>
            <a:r>
              <a:rPr lang="en-US" altLang="ja-JP" dirty="0"/>
              <a:t>2024</a:t>
            </a:r>
            <a:r>
              <a:rPr lang="ja-JP" altLang="en-US"/>
              <a:t>年</a:t>
            </a:r>
            <a:r>
              <a:rPr lang="en-US" altLang="ja-JP" dirty="0"/>
              <a:t>6</a:t>
            </a:r>
            <a:r>
              <a:rPr lang="ja-JP" altLang="en-US"/>
              <a:t>月</a:t>
            </a:r>
            <a:r>
              <a:rPr lang="en-US" altLang="ja-JP" dirty="0"/>
              <a:t>17</a:t>
            </a:r>
            <a:r>
              <a:rPr lang="ja-JP" altLang="en-US"/>
              <a:t>日</a:t>
            </a:r>
            <a:endParaRPr kumimoji="1" lang="ja-JP" altLang="en-US"/>
          </a:p>
        </p:txBody>
      </p:sp>
      <p:sp>
        <p:nvSpPr>
          <p:cNvPr id="5" name="スライド番号プレースホルダー 4"/>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ja-JP" altLang="en-US" dirty="0">
                <a:sym typeface="+mn-ea"/>
              </a:rPr>
              <a:t>予備実験</a:t>
            </a:r>
            <a:endParaRPr lang="en-US"/>
          </a:p>
        </p:txBody>
      </p:sp>
      <p:sp>
        <p:nvSpPr>
          <p:cNvPr id="4" name="Slide Number Placeholder 3"/>
          <p:cNvSpPr>
            <a:spLocks noGrp="1"/>
          </p:cNvSpPr>
          <p:nvPr>
            <p:ph type="sldNum" sz="quarter" idx="12"/>
          </p:nvPr>
        </p:nvSpPr>
        <p:spPr/>
        <p:txBody>
          <a:bodyPr/>
          <a:p>
            <a:fld id="{E6277560-9914-924F-8246-31A3347656E0}" type="slidenum">
              <a:rPr kumimoji="1" lang="ja-JP" altLang="en-US" smtClean="0"/>
            </a:fld>
            <a:endParaRPr kumimoji="1" lang="ja-JP" altLang="en-US"/>
          </a:p>
        </p:txBody>
      </p:sp>
      <p:pic>
        <p:nvPicPr>
          <p:cNvPr id="5" name="Content Placeholder 4"/>
          <p:cNvPicPr>
            <a:picLocks noChangeAspect="1"/>
          </p:cNvPicPr>
          <p:nvPr>
            <p:ph idx="1"/>
          </p:nvPr>
        </p:nvPicPr>
        <p:blipFill>
          <a:blip r:embed="rId1"/>
          <a:stretch>
            <a:fillRect/>
          </a:stretch>
        </p:blipFill>
        <p:spPr>
          <a:xfrm>
            <a:off x="1845310" y="1255395"/>
            <a:ext cx="5452745" cy="4351020"/>
          </a:xfrm>
          <a:prstGeom prst="rect">
            <a:avLst/>
          </a:prstGeom>
        </p:spPr>
      </p:pic>
      <p:sp>
        <p:nvSpPr>
          <p:cNvPr id="6" name="Rectangles 5"/>
          <p:cNvSpPr/>
          <p:nvPr/>
        </p:nvSpPr>
        <p:spPr>
          <a:xfrm>
            <a:off x="2750820" y="5313680"/>
            <a:ext cx="335280" cy="176530"/>
          </a:xfrm>
          <a:prstGeom prst="rect">
            <a:avLst/>
          </a:prstGeom>
          <a:noFill/>
          <a:ln w="38100">
            <a:gradFill>
              <a:gsLst>
                <a:gs pos="0">
                  <a:srgbClr val="FE4444"/>
                </a:gs>
                <a:gs pos="100000">
                  <a:srgbClr val="832B2B"/>
                </a:gs>
              </a:gsLst>
            </a:gradFill>
          </a:ln>
          <a:extLst>
            <a:ext uri="{909E8E84-426E-40DD-AFC4-6F175D3DCCD1}">
              <a14:hiddenFill xmlns:a14="http://schemas.microsoft.com/office/drawing/2010/main">
                <a:gradFill>
                  <a:gsLst>
                    <a:gs pos="0">
                      <a:srgbClr val="FE4444"/>
                    </a:gs>
                    <a:gs pos="100000">
                      <a:srgbClr val="832B2B"/>
                    </a:gs>
                  </a:gsLst>
                  <a:lin scaled="0"/>
                </a:gra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今後の計画</a:t>
            </a:r>
            <a:endParaRPr lang="ja-JP" altLang="en-US"/>
          </a:p>
        </p:txBody>
      </p:sp>
      <p:sp>
        <p:nvSpPr>
          <p:cNvPr id="3" name="Content Placeholder 2"/>
          <p:cNvSpPr>
            <a:spLocks noGrp="1"/>
          </p:cNvSpPr>
          <p:nvPr>
            <p:ph idx="1"/>
          </p:nvPr>
        </p:nvSpPr>
        <p:spPr/>
        <p:txBody>
          <a:bodyPr/>
          <a:lstStyle/>
          <a:p>
            <a:pPr marL="0" indent="0">
              <a:buNone/>
            </a:pPr>
            <a:r>
              <a:rPr lang="ja-JP" altLang="en-US" sz="2400" dirty="0"/>
              <a:t>本研究はまだ初期段階であり、必要な基盤を構築し、タスクの実現可能性を検討した上で、今後の研究計画は「</a:t>
            </a:r>
            <a:r>
              <a:rPr lang="ja-JP" altLang="en-US" sz="2400" dirty="0"/>
              <a:t>研究アプローチ」で述べたように</a:t>
            </a:r>
            <a:endParaRPr lang="ja-JP" altLang="en-US" sz="2400" dirty="0"/>
          </a:p>
          <a:p>
            <a:r>
              <a:rPr lang="ja-JP" altLang="en-US" sz="2400" b="1" dirty="0"/>
              <a:t>特徴の重要性分析</a:t>
            </a:r>
            <a:endParaRPr lang="ja-JP" altLang="en-US" sz="2400" b="1" dirty="0"/>
          </a:p>
          <a:p>
            <a:r>
              <a:rPr lang="ja-JP" altLang="en-US" sz="2400" b="1" dirty="0"/>
              <a:t>モデルのファインチューニング</a:t>
            </a:r>
            <a:endParaRPr lang="ja-JP" altLang="en-US" sz="2400" b="1" dirty="0"/>
          </a:p>
          <a:p>
            <a:pPr marL="0" indent="0">
              <a:buNone/>
            </a:pPr>
            <a:r>
              <a:rPr lang="ja-JP" altLang="en-US" sz="2400" dirty="0"/>
              <a:t>を順次に行う予定である</a:t>
            </a:r>
            <a:endParaRPr lang="ja-JP" altLang="en-US" sz="2400" dirty="0"/>
          </a:p>
          <a:p>
            <a:pPr marL="0" indent="0">
              <a:buNone/>
            </a:pPr>
            <a:endParaRPr lang="ja-JP" altLang="en-US" sz="2400" dirty="0"/>
          </a:p>
          <a:p>
            <a:pPr marL="0" indent="0">
              <a:buNone/>
            </a:pPr>
            <a:r>
              <a:rPr lang="en-US" altLang="ja-JP" sz="2400" dirty="0"/>
              <a:t>P.S. </a:t>
            </a:r>
            <a:r>
              <a:rPr lang="ja-JP" altLang="en-US" sz="2400" dirty="0"/>
              <a:t>なお、予備実験での精度は高すぎるので、構築</a:t>
            </a:r>
            <a:r>
              <a:rPr lang="ja-JP" altLang="en-US" sz="2400" dirty="0"/>
              <a:t>したデータセットにはある程度偏っていると予想されると考え、それに対して検証＆再実験を行う予定です</a:t>
            </a:r>
            <a:r>
              <a:rPr lang="ja-JP" altLang="en-US" sz="2400" dirty="0"/>
              <a:t>。</a:t>
            </a:r>
            <a:endParaRPr lang="ja-JP" altLang="en-US" sz="2400" dirty="0"/>
          </a:p>
        </p:txBody>
      </p:sp>
      <p:sp>
        <p:nvSpPr>
          <p:cNvPr id="4" name="Slide Number Placeholder 3"/>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a:t>参考文献</a:t>
            </a:r>
            <a:endParaRPr kumimoji="1" lang="ja-JP" altLang="en-US"/>
          </a:p>
        </p:txBody>
      </p:sp>
      <p:sp>
        <p:nvSpPr>
          <p:cNvPr id="3" name="コンテンツ プレースホルダー 2"/>
          <p:cNvSpPr>
            <a:spLocks noGrp="1"/>
          </p:cNvSpPr>
          <p:nvPr>
            <p:ph idx="1"/>
          </p:nvPr>
        </p:nvSpPr>
        <p:spPr>
          <a:xfrm>
            <a:off x="628650" y="1016000"/>
            <a:ext cx="7886700" cy="5080000"/>
          </a:xfrm>
        </p:spPr>
        <p:txBody>
          <a:bodyPr>
            <a:normAutofit/>
          </a:bodyPr>
          <a:lstStyle/>
          <a:p>
            <a:pPr marL="457200" indent="-457200">
              <a:buFont typeface="+mj-lt"/>
              <a:buAutoNum type="arabicPeriod"/>
            </a:pPr>
            <a:r>
              <a:rPr lang="ja-JP" altLang="en-US" sz="2400"/>
              <a:t>Nguyen, P.T. et al. (2023). Is this Snippet Written by ChatGPT? An Empirical Study with a CodeBERT-Based Classifier. arXiv:2307.09381 [cs.SE].</a:t>
            </a:r>
            <a:endParaRPr lang="ja-JP" altLang="en-US" sz="2400"/>
          </a:p>
          <a:p>
            <a:pPr marL="457200" indent="-457200">
              <a:buFont typeface="+mj-lt"/>
              <a:buAutoNum type="arabicPeriod"/>
            </a:pPr>
            <a:r>
              <a:rPr lang="ja-JP" altLang="en-US" sz="2400"/>
              <a:t>Feng, Z. et al. (2020). CodeBERT: A Pre-trained Model for Programming and Natural Languages. Findings of the Association for Computational Linguistics: EMNLP 2020, 1536–1547.</a:t>
            </a:r>
            <a:endParaRPr lang="ja-JP" altLang="en-US" sz="2400"/>
          </a:p>
          <a:p>
            <a:pPr marL="457200" indent="-457200">
              <a:buFont typeface="+mj-lt"/>
              <a:buAutoNum type="arabicPeriod"/>
            </a:pPr>
            <a:r>
              <a:rPr lang="ja-JP" altLang="en-US" sz="2400"/>
              <a:t>S. -J. Hwang, S. -H. Choi, J. Shin and Y. -H. Choi, "CodeNet: Code-Targeted Convolutional Neural Network Architecture for Smart Contract Vulnerability Detection," in IEEE Access, vol. 10, pp. 32595-32607, 2022, doi:10.1109/ACCESS.2022.3162065.</a:t>
            </a:r>
            <a:endParaRPr lang="ja-JP" altLang="en-US" sz="2400"/>
          </a:p>
        </p:txBody>
      </p:sp>
      <p:sp>
        <p:nvSpPr>
          <p:cNvPr id="5" name="スライド番号プレースホルダー 4"/>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122363"/>
            <a:ext cx="7772400" cy="1853919"/>
          </a:xfrm>
        </p:spPr>
        <p:txBody>
          <a:bodyPr>
            <a:noAutofit/>
          </a:bodyPr>
          <a:lstStyle/>
          <a:p>
            <a:r>
              <a:rPr altLang="ja-JP" sz="4000">
                <a:sym typeface="+mn-ea"/>
              </a:rPr>
              <a:t>AIより生成されたソースコードの機械学習による識別手法の研究</a:t>
            </a:r>
            <a:endParaRPr altLang="ja-JP" sz="4000">
              <a:sym typeface="+mn-ea"/>
            </a:endParaRPr>
          </a:p>
        </p:txBody>
      </p:sp>
      <p:sp>
        <p:nvSpPr>
          <p:cNvPr id="3" name="字幕 2"/>
          <p:cNvSpPr>
            <a:spLocks noGrp="1"/>
          </p:cNvSpPr>
          <p:nvPr>
            <p:ph type="subTitle" idx="1"/>
          </p:nvPr>
        </p:nvSpPr>
        <p:spPr>
          <a:xfrm>
            <a:off x="251013" y="3602038"/>
            <a:ext cx="8444752" cy="2260880"/>
          </a:xfrm>
        </p:spPr>
        <p:txBody>
          <a:bodyPr>
            <a:normAutofit lnSpcReduction="10000"/>
          </a:bodyPr>
          <a:lstStyle/>
          <a:p>
            <a:pPr algn="r"/>
            <a:r>
              <a:rPr kumimoji="1" lang="ja-JP" altLang="en-US"/>
              <a:t>早稲田大学大学院</a:t>
            </a:r>
            <a:r>
              <a:rPr kumimoji="1" lang="en-US" altLang="ja-JP" dirty="0"/>
              <a:t> </a:t>
            </a:r>
            <a:r>
              <a:rPr kumimoji="1" lang="ja-JP" altLang="en-US"/>
              <a:t>創造理工学研究科</a:t>
            </a:r>
            <a:endParaRPr lang="en-US" altLang="ja-JP" dirty="0"/>
          </a:p>
          <a:p>
            <a:pPr algn="r"/>
            <a:r>
              <a:rPr kumimoji="1" lang="ja-JP" altLang="en-US"/>
              <a:t>経営システム工学専攻</a:t>
            </a:r>
            <a:endParaRPr lang="en-US" altLang="ja-JP" dirty="0"/>
          </a:p>
          <a:p>
            <a:pPr algn="r"/>
            <a:r>
              <a:rPr kumimoji="1" lang="en-US" altLang="ja-JP" dirty="0"/>
              <a:t>5223C038 </a:t>
            </a:r>
            <a:r>
              <a:rPr kumimoji="1" lang="ja-JP" altLang="en-US" dirty="0"/>
              <a:t>馮天時</a:t>
            </a:r>
            <a:endParaRPr kumimoji="1" lang="en-US" altLang="ja-JP" dirty="0"/>
          </a:p>
          <a:p>
            <a:pPr algn="r"/>
            <a:r>
              <a:rPr kumimoji="1" lang="ja-JP" altLang="en-US"/>
              <a:t>所属</a:t>
            </a:r>
            <a:r>
              <a:rPr lang="en-US" altLang="ja-JP" dirty="0"/>
              <a:t> : </a:t>
            </a:r>
            <a:r>
              <a:rPr lang="ja-JP" altLang="en-US"/>
              <a:t>岸研究室</a:t>
            </a:r>
            <a:endParaRPr kumimoji="1" lang="en-US" altLang="ja-JP" dirty="0"/>
          </a:p>
          <a:p>
            <a:pPr algn="r"/>
            <a:r>
              <a:rPr lang="en-US" altLang="ja-JP" dirty="0"/>
              <a:t>2024</a:t>
            </a:r>
            <a:r>
              <a:rPr lang="ja-JP" altLang="en-US"/>
              <a:t>年</a:t>
            </a:r>
            <a:r>
              <a:rPr lang="en-US" altLang="ja-JP" dirty="0"/>
              <a:t>7</a:t>
            </a:r>
            <a:r>
              <a:rPr lang="ja-JP" altLang="en-US"/>
              <a:t>月</a:t>
            </a:r>
            <a:r>
              <a:rPr lang="en-US" altLang="ja-JP" dirty="0"/>
              <a:t>15</a:t>
            </a:r>
            <a:r>
              <a:rPr lang="ja-JP" altLang="en-US"/>
              <a:t>日</a:t>
            </a:r>
            <a:endParaRPr kumimoji="1" lang="ja-JP" altLang="en-US"/>
          </a:p>
        </p:txBody>
      </p:sp>
      <p:sp>
        <p:nvSpPr>
          <p:cNvPr id="5" name="スライド番号プレースホルダー 4"/>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ja-JP" altLang="en-US"/>
              <a:t>進捗</a:t>
            </a:r>
            <a:endParaRPr lang="ja-JP" altLang="en-US"/>
          </a:p>
        </p:txBody>
      </p:sp>
      <p:sp>
        <p:nvSpPr>
          <p:cNvPr id="3" name="Content Placeholder 2"/>
          <p:cNvSpPr>
            <a:spLocks noGrp="1"/>
          </p:cNvSpPr>
          <p:nvPr>
            <p:ph idx="1"/>
          </p:nvPr>
        </p:nvSpPr>
        <p:spPr>
          <a:xfrm>
            <a:off x="628650" y="954405"/>
            <a:ext cx="7886700" cy="5375275"/>
          </a:xfrm>
        </p:spPr>
        <p:txBody>
          <a:bodyPr>
            <a:normAutofit fontScale="90000"/>
          </a:bodyPr>
          <a:p>
            <a:r>
              <a:rPr lang="ja-JP" altLang="en-US" sz="2665" b="1"/>
              <a:t>予備実験の再実験</a:t>
            </a:r>
            <a:endParaRPr lang="ja-JP" altLang="en-US" b="1"/>
          </a:p>
          <a:p>
            <a:pPr marL="0" algn="l">
              <a:buClrTx/>
              <a:buSzTx/>
              <a:buNone/>
            </a:pPr>
            <a:r>
              <a:rPr lang="ja-JP" altLang="en-US" sz="2000" dirty="0"/>
              <a:t>参考文献が少ないため、タスクの実現可能性を検証するため中間発表の前で予備実験を行い、データセットを構築した後、2000組のデータ規模で96%の識別精度を実現しましたが。</a:t>
            </a:r>
            <a:endParaRPr lang="ja-JP" altLang="en-US" sz="2000" dirty="0"/>
          </a:p>
          <a:p>
            <a:pPr marL="0" algn="l">
              <a:buClrTx/>
              <a:buSzTx/>
              <a:buNone/>
            </a:pPr>
            <a:r>
              <a:rPr lang="ja-JP" altLang="en-US" sz="2000" dirty="0"/>
              <a:t>しかし、AIテキスト生成識別タスクは一般に精度が低いため、AI生成コンテンツの識別は困難なタスクであると考えられます。したがって、予備実験の精度が高すぎると考えられ、ある程度のデータバイアスが存在する可能性があると考えられます。</a:t>
            </a:r>
            <a:endParaRPr lang="ja-JP" altLang="en-US" sz="2000" dirty="0"/>
          </a:p>
          <a:p>
            <a:pPr marL="0" algn="l" fontAlgn="auto">
              <a:lnSpc>
                <a:spcPct val="90000"/>
              </a:lnSpc>
              <a:buClrTx/>
              <a:buSzTx/>
              <a:buNone/>
            </a:pPr>
            <a:r>
              <a:rPr lang="ja-JP" altLang="en-US" sz="2000" dirty="0">
                <a:sym typeface="+mn-ea"/>
              </a:rPr>
              <a:t>例えば、人間が書いたコードのサンプルには、プログラミング競技プラットフォームが提供したテンプレートがあるため、クラス名が基本的にMainになっています。AIが生成したコードのサンプルでは、クラス名がコードの問題によって決まります。</a:t>
            </a:r>
            <a:endParaRPr lang="ja-JP" altLang="en-US" sz="2000" dirty="0"/>
          </a:p>
          <a:p>
            <a:pPr marL="0" algn="l" fontAlgn="auto">
              <a:lnSpc>
                <a:spcPct val="90000"/>
              </a:lnSpc>
              <a:buClrTx/>
              <a:buSzTx/>
              <a:buNone/>
            </a:pPr>
            <a:r>
              <a:rPr lang="ja-JP" altLang="en-US" sz="2000" dirty="0">
                <a:sym typeface="+mn-ea"/>
              </a:rPr>
              <a:t>また、コメントに言語的な違いがある場合もあります。たとえば、多くのサンプルがAtCoderプラットフォームから来ているため、日本語のコメントが存在し、AIが生成したコードのコメントは基本的に英語です。</a:t>
            </a:r>
            <a:endParaRPr lang="ja-JP" altLang="en-US" sz="2000" dirty="0"/>
          </a:p>
          <a:p>
            <a:pPr marL="0" algn="l" fontAlgn="auto">
              <a:lnSpc>
                <a:spcPct val="90000"/>
              </a:lnSpc>
              <a:buClrTx/>
              <a:buSzTx/>
              <a:buNone/>
            </a:pPr>
            <a:r>
              <a:rPr lang="ja-JP" altLang="en-US" sz="2000" dirty="0">
                <a:sym typeface="+mn-ea"/>
              </a:rPr>
              <a:t>以上の点からデータ処理を行った後、再実験を行い精度が</a:t>
            </a:r>
            <a:r>
              <a:rPr lang="en-US" altLang="ja-JP" sz="2000" dirty="0">
                <a:sym typeface="+mn-ea"/>
              </a:rPr>
              <a:t>4%</a:t>
            </a:r>
            <a:r>
              <a:rPr lang="ja-JP" altLang="en-US" sz="2000" dirty="0">
                <a:sym typeface="+mn-ea"/>
              </a:rPr>
              <a:t>下がりました</a:t>
            </a:r>
            <a:r>
              <a:rPr lang="ja-JP" altLang="en-US" sz="2000" dirty="0">
                <a:sym typeface="+mn-ea"/>
              </a:rPr>
              <a:t>が依然として高く</a:t>
            </a:r>
            <a:r>
              <a:rPr lang="ja-JP" altLang="en-US" sz="2000" dirty="0">
                <a:sym typeface="+mn-ea"/>
              </a:rPr>
              <a:t>。</a:t>
            </a:r>
            <a:endParaRPr lang="ja-JP" altLang="en-US" sz="2000" dirty="0">
              <a:sym typeface="+mn-ea"/>
            </a:endParaRPr>
          </a:p>
        </p:txBody>
      </p:sp>
      <p:sp>
        <p:nvSpPr>
          <p:cNvPr id="4" name="Slide Number Placeholder 3"/>
          <p:cNvSpPr>
            <a:spLocks noGrp="1"/>
          </p:cNvSpPr>
          <p:nvPr>
            <p:ph type="sldNum" sz="quarter" idx="12"/>
          </p:nvPr>
        </p:nvSpPr>
        <p:spPr/>
        <p:txBody>
          <a:bodyPr/>
          <a:p>
            <a:fld id="{E6277560-9914-924F-8246-31A3347656E0}" type="slidenum">
              <a:rPr kumimoji="1" lang="ja-JP" altLang="en-US" smtClean="0"/>
            </a:fld>
            <a:endParaRPr kumimoji="1" lang="ja-JP"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ja-JP" altLang="en-US"/>
              <a:t>進捗</a:t>
            </a:r>
            <a:endParaRPr lang="ja-JP" altLang="en-US"/>
          </a:p>
        </p:txBody>
      </p:sp>
      <p:sp>
        <p:nvSpPr>
          <p:cNvPr id="3" name="Content Placeholder 2"/>
          <p:cNvSpPr>
            <a:spLocks noGrp="1"/>
          </p:cNvSpPr>
          <p:nvPr>
            <p:ph idx="1"/>
          </p:nvPr>
        </p:nvSpPr>
        <p:spPr>
          <a:xfrm>
            <a:off x="628650" y="951230"/>
            <a:ext cx="7886700" cy="5095875"/>
          </a:xfrm>
        </p:spPr>
        <p:txBody>
          <a:bodyPr>
            <a:normAutofit fontScale="80000"/>
          </a:bodyPr>
          <a:p>
            <a:r>
              <a:rPr lang="ja-JP" altLang="en-US" sz="3000" b="1"/>
              <a:t>データセット構築の</a:t>
            </a:r>
            <a:r>
              <a:rPr lang="ja-JP" altLang="en-US" sz="3000" b="1"/>
              <a:t>引き続き</a:t>
            </a:r>
            <a:endParaRPr lang="ja-JP" altLang="en-US" sz="3000" b="1"/>
          </a:p>
          <a:p>
            <a:pPr marL="0" algn="l" fontAlgn="auto">
              <a:lnSpc>
                <a:spcPct val="90000"/>
              </a:lnSpc>
              <a:buClrTx/>
              <a:buSzTx/>
              <a:buNone/>
            </a:pPr>
            <a:r>
              <a:rPr lang="ja-JP" altLang="en-US" sz="2750" dirty="0"/>
              <a:t>再実験時にデータセット構築がまだ完全に終わっていなかったため、精度にはまだ向上の余地があると考えられます。また、後続の研究をスムーズに進めるために、より大規模なデータセットが必要だと考えられる。</a:t>
            </a:r>
            <a:endParaRPr lang="ja-JP" altLang="en-US" sz="2750" dirty="0"/>
          </a:p>
          <a:p>
            <a:pPr marL="0" algn="l" fontAlgn="auto">
              <a:lnSpc>
                <a:spcPct val="90000"/>
              </a:lnSpc>
              <a:buClrTx/>
              <a:buSzTx/>
              <a:buNone/>
            </a:pPr>
            <a:r>
              <a:rPr lang="ja-JP" altLang="en-US" sz="2750" dirty="0"/>
              <a:t>そこで、データセットを倍増させ、3700組のデータ規模でモデルのトレニンーグを行い、300組のデータでテストを行い、結果として、識別精度は97%に達しました。</a:t>
            </a:r>
            <a:endParaRPr lang="ja-JP" altLang="en-US" sz="2750" dirty="0"/>
          </a:p>
          <a:p>
            <a:pPr marL="0" algn="l" fontAlgn="auto">
              <a:lnSpc>
                <a:spcPct val="90000"/>
              </a:lnSpc>
              <a:buClrTx/>
              <a:buSzTx/>
              <a:buNone/>
            </a:pPr>
            <a:r>
              <a:rPr lang="ja-JP" altLang="en-US" sz="2750" dirty="0"/>
              <a:t>予備実験の精度は依然として高すぎると思われるため、次の特徴重要性分析段階で、精度が高すぎる原因を探り、モデルの汎化能力を保証するための解決策を提案、そしてAI生成コードと人間が書いたコードの違いを議論します。</a:t>
            </a:r>
            <a:endParaRPr lang="ja-JP" altLang="en-US" sz="2750" dirty="0"/>
          </a:p>
        </p:txBody>
      </p:sp>
      <p:sp>
        <p:nvSpPr>
          <p:cNvPr id="4" name="Slide Number Placeholder 3"/>
          <p:cNvSpPr>
            <a:spLocks noGrp="1"/>
          </p:cNvSpPr>
          <p:nvPr>
            <p:ph type="sldNum" sz="quarter" idx="12"/>
          </p:nvPr>
        </p:nvSpPr>
        <p:spPr/>
        <p:txBody>
          <a:bodyPr/>
          <a:p>
            <a:fld id="{E6277560-9914-924F-8246-31A3347656E0}" type="slidenum">
              <a:rPr kumimoji="1" lang="ja-JP" altLang="en-US" smtClean="0"/>
            </a:fld>
            <a:endParaRPr kumimoji="1" lang="ja-JP"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ja-JP" altLang="en-US">
                <a:sym typeface="+mn-ea"/>
              </a:rPr>
              <a:t>進捗</a:t>
            </a:r>
            <a:endParaRPr lang="en-US"/>
          </a:p>
        </p:txBody>
      </p:sp>
      <p:sp>
        <p:nvSpPr>
          <p:cNvPr id="4" name="Slide Number Placeholder 3"/>
          <p:cNvSpPr>
            <a:spLocks noGrp="1"/>
          </p:cNvSpPr>
          <p:nvPr>
            <p:ph type="sldNum" sz="quarter" idx="12"/>
          </p:nvPr>
        </p:nvSpPr>
        <p:spPr/>
        <p:txBody>
          <a:bodyPr/>
          <a:p>
            <a:fld id="{E6277560-9914-924F-8246-31A3347656E0}" type="slidenum">
              <a:rPr kumimoji="1" lang="ja-JP" altLang="en-US" smtClean="0"/>
            </a:fld>
            <a:endParaRPr kumimoji="1" lang="ja-JP" altLang="en-US"/>
          </a:p>
        </p:txBody>
      </p:sp>
      <p:sp>
        <p:nvSpPr>
          <p:cNvPr id="6" name="Rectangles 5"/>
          <p:cNvSpPr/>
          <p:nvPr/>
        </p:nvSpPr>
        <p:spPr>
          <a:xfrm>
            <a:off x="2750820" y="5313680"/>
            <a:ext cx="335280" cy="176530"/>
          </a:xfrm>
          <a:prstGeom prst="rect">
            <a:avLst/>
          </a:prstGeom>
          <a:noFill/>
          <a:ln w="38100">
            <a:gradFill>
              <a:gsLst>
                <a:gs pos="0">
                  <a:srgbClr val="FE4444"/>
                </a:gs>
                <a:gs pos="100000">
                  <a:srgbClr val="832B2B"/>
                </a:gs>
              </a:gsLst>
            </a:gradFill>
          </a:ln>
          <a:extLst>
            <a:ext uri="{909E8E84-426E-40DD-AFC4-6F175D3DCCD1}">
              <a14:hiddenFill xmlns:a14="http://schemas.microsoft.com/office/drawing/2010/main">
                <a:gradFill>
                  <a:gsLst>
                    <a:gs pos="0">
                      <a:srgbClr val="FE4444"/>
                    </a:gs>
                    <a:gs pos="100000">
                      <a:srgbClr val="832B2B"/>
                    </a:gs>
                  </a:gsLst>
                  <a:lin scaled="0"/>
                </a:gra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8" name="Content Placeholder 4" descr="image (1)"/>
          <p:cNvPicPr>
            <a:picLocks noChangeAspect="1"/>
          </p:cNvPicPr>
          <p:nvPr>
            <p:ph idx="1"/>
          </p:nvPr>
        </p:nvPicPr>
        <p:blipFill>
          <a:blip r:embed="rId1"/>
          <a:stretch>
            <a:fillRect/>
          </a:stretch>
        </p:blipFill>
        <p:spPr>
          <a:xfrm>
            <a:off x="1122045" y="1255395"/>
            <a:ext cx="6899275" cy="4351020"/>
          </a:xfrm>
          <a:prstGeom prst="rect">
            <a:avLst/>
          </a:prstGeom>
        </p:spPr>
      </p:pic>
      <p:sp>
        <p:nvSpPr>
          <p:cNvPr id="9" name="Rectangles 8"/>
          <p:cNvSpPr/>
          <p:nvPr/>
        </p:nvSpPr>
        <p:spPr>
          <a:xfrm>
            <a:off x="2273300" y="4872990"/>
            <a:ext cx="477520" cy="264160"/>
          </a:xfrm>
          <a:prstGeom prst="rect">
            <a:avLst/>
          </a:prstGeom>
          <a:noFill/>
          <a:ln w="38100">
            <a:gradFill>
              <a:gsLst>
                <a:gs pos="0">
                  <a:srgbClr val="FE4444"/>
                </a:gs>
                <a:gs pos="100000">
                  <a:srgbClr val="832B2B"/>
                </a:gs>
              </a:gsLst>
            </a:gradFill>
          </a:ln>
          <a:extLst>
            <a:ext uri="{909E8E84-426E-40DD-AFC4-6F175D3DCCD1}">
              <a14:hiddenFill xmlns:a14="http://schemas.microsoft.com/office/drawing/2010/main">
                <a:gradFill>
                  <a:gsLst>
                    <a:gs pos="0">
                      <a:srgbClr val="FE4444"/>
                    </a:gs>
                    <a:gs pos="100000">
                      <a:srgbClr val="832B2B"/>
                    </a:gs>
                  </a:gsLst>
                  <a:lin scaled="0"/>
                </a:gra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ja-JP" altLang="en-US"/>
              <a:t>進捗</a:t>
            </a:r>
            <a:endParaRPr lang="ja-JP" altLang="en-US"/>
          </a:p>
        </p:txBody>
      </p:sp>
      <p:sp>
        <p:nvSpPr>
          <p:cNvPr id="3" name="Content Placeholder 2"/>
          <p:cNvSpPr>
            <a:spLocks noGrp="1"/>
          </p:cNvSpPr>
          <p:nvPr>
            <p:ph idx="1"/>
          </p:nvPr>
        </p:nvSpPr>
        <p:spPr>
          <a:xfrm>
            <a:off x="628650" y="951230"/>
            <a:ext cx="7886700" cy="5095875"/>
          </a:xfrm>
        </p:spPr>
        <p:txBody>
          <a:bodyPr>
            <a:normAutofit/>
          </a:bodyPr>
          <a:p>
            <a:r>
              <a:rPr lang="ja-JP" altLang="en-US" sz="2400" b="1"/>
              <a:t>参考文献の検証</a:t>
            </a:r>
            <a:endParaRPr lang="ja-JP" altLang="en-US" sz="2400" b="1"/>
          </a:p>
          <a:p>
            <a:pPr marL="0" algn="l" fontAlgn="auto">
              <a:lnSpc>
                <a:spcPct val="90000"/>
              </a:lnSpc>
              <a:buClrTx/>
              <a:buSzTx/>
              <a:buNone/>
            </a:pPr>
            <a:r>
              <a:rPr lang="ja-JP" altLang="en-US" sz="2200" dirty="0"/>
              <a:t>以前のゼミで提起された、既存のAIテキスト識別ツールや参考文献の手法が入社試験に適用可能かどうかについての議論がありました。そこで、研究以外で、GPTZeroや参考文献で提案されたGPTSnifferなどの代表的なAIテキスト識別ツールを検証する予定です。</a:t>
            </a:r>
            <a:endParaRPr lang="ja-JP" altLang="en-US" sz="2200" dirty="0"/>
          </a:p>
          <a:p>
            <a:pPr marL="0" algn="l" fontAlgn="auto">
              <a:lnSpc>
                <a:spcPct val="90000"/>
              </a:lnSpc>
              <a:buClrTx/>
              <a:buSzTx/>
              <a:buNone/>
            </a:pPr>
            <a:r>
              <a:rPr lang="ja-JP" altLang="en-US" sz="2200" dirty="0"/>
              <a:t>P.S.</a:t>
            </a:r>
            <a:endParaRPr lang="ja-JP" altLang="en-US" sz="2200" dirty="0"/>
          </a:p>
          <a:p>
            <a:pPr marL="0" algn="l" fontAlgn="auto">
              <a:lnSpc>
                <a:spcPct val="90000"/>
              </a:lnSpc>
              <a:buClrTx/>
              <a:buSzTx/>
              <a:buNone/>
            </a:pPr>
            <a:r>
              <a:rPr lang="ja-JP" altLang="en-US" sz="2200" dirty="0"/>
              <a:t>OpenAI Text Classifierはサービスが停止しているため、現在は検証できません。</a:t>
            </a:r>
            <a:endParaRPr lang="ja-JP" altLang="en-US" sz="2200" dirty="0"/>
          </a:p>
          <a:p>
            <a:pPr marL="0" algn="l" fontAlgn="auto">
              <a:lnSpc>
                <a:spcPct val="90000"/>
              </a:lnSpc>
              <a:buClrTx/>
              <a:buSzTx/>
              <a:buNone/>
            </a:pPr>
            <a:r>
              <a:rPr lang="ja-JP" altLang="en-US" sz="2200" dirty="0"/>
              <a:t>GPTSnifferはGitHubでコードとデータセットが公開されているため、異なる応用シナリオでの検証を行います。</a:t>
            </a:r>
            <a:endParaRPr lang="ja-JP" altLang="en-US" sz="2200" dirty="0"/>
          </a:p>
          <a:p>
            <a:pPr marL="0" algn="l" fontAlgn="auto">
              <a:lnSpc>
                <a:spcPct val="90000"/>
              </a:lnSpc>
              <a:buClrTx/>
              <a:buSzTx/>
              <a:buNone/>
            </a:pPr>
            <a:r>
              <a:rPr lang="ja-JP" altLang="en-US" sz="2200">
                <a:sym typeface="+mn-ea"/>
              </a:rPr>
              <a:t>https://github.com/MDEGroup/GPTSniffer</a:t>
            </a:r>
            <a:endParaRPr lang="ja-JP" altLang="en-US" sz="2200" dirty="0"/>
          </a:p>
        </p:txBody>
      </p:sp>
      <p:sp>
        <p:nvSpPr>
          <p:cNvPr id="4" name="Slide Number Placeholder 3"/>
          <p:cNvSpPr>
            <a:spLocks noGrp="1"/>
          </p:cNvSpPr>
          <p:nvPr>
            <p:ph type="sldNum" sz="quarter" idx="12"/>
          </p:nvPr>
        </p:nvSpPr>
        <p:spPr/>
        <p:txBody>
          <a:bodyPr/>
          <a:p>
            <a:fld id="{E6277560-9914-924F-8246-31A3347656E0}" type="slidenum">
              <a:rPr kumimoji="1" lang="ja-JP" altLang="en-US" smtClean="0"/>
            </a:fld>
            <a:endParaRPr kumimoji="1" lang="ja-JP"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ja-JP" altLang="en-US"/>
              <a:t>スケジュール</a:t>
            </a:r>
            <a:endParaRPr lang="ja-JP" altLang="en-US"/>
          </a:p>
        </p:txBody>
      </p:sp>
      <p:sp>
        <p:nvSpPr>
          <p:cNvPr id="3" name="Content Placeholder 2"/>
          <p:cNvSpPr>
            <a:spLocks noGrp="1"/>
          </p:cNvSpPr>
          <p:nvPr>
            <p:ph idx="1"/>
          </p:nvPr>
        </p:nvSpPr>
        <p:spPr>
          <a:xfrm>
            <a:off x="628650" y="917575"/>
            <a:ext cx="7886700" cy="5278120"/>
          </a:xfrm>
        </p:spPr>
        <p:txBody>
          <a:bodyPr>
            <a:noAutofit/>
          </a:bodyPr>
          <a:p>
            <a:pPr marL="0" indent="0">
              <a:buNone/>
            </a:pPr>
            <a:r>
              <a:rPr lang="ja-JP" altLang="en-US" sz="1600" b="1">
                <a:solidFill>
                  <a:srgbClr val="FF0000"/>
                </a:solidFill>
              </a:rPr>
              <a:t>予備実験（完了）</a:t>
            </a:r>
            <a:r>
              <a:rPr lang="en-US" altLang="ja-JP" sz="1600" b="1">
                <a:solidFill>
                  <a:srgbClr val="FF0000"/>
                </a:solidFill>
              </a:rPr>
              <a:t>-&gt; </a:t>
            </a:r>
            <a:r>
              <a:rPr lang="ja-JP" altLang="en-US" sz="1600" b="1">
                <a:solidFill>
                  <a:srgbClr val="FF0000"/>
                </a:solidFill>
              </a:rPr>
              <a:t>特徴分析（</a:t>
            </a:r>
            <a:r>
              <a:rPr lang="en-US" altLang="ja-JP" sz="1600" b="1">
                <a:solidFill>
                  <a:srgbClr val="FF0000"/>
                </a:solidFill>
              </a:rPr>
              <a:t>3</a:t>
            </a:r>
            <a:r>
              <a:rPr lang="ja-JP" altLang="en-US" sz="1600" b="1">
                <a:solidFill>
                  <a:srgbClr val="FF0000"/>
                </a:solidFill>
              </a:rPr>
              <a:t>ヶ月）</a:t>
            </a:r>
            <a:r>
              <a:rPr lang="en-US" altLang="ja-JP" sz="1600" b="1">
                <a:solidFill>
                  <a:srgbClr val="FF0000"/>
                </a:solidFill>
              </a:rPr>
              <a:t>-&gt; </a:t>
            </a:r>
            <a:r>
              <a:rPr lang="ja-JP" altLang="en-US" sz="1600" b="1">
                <a:solidFill>
                  <a:srgbClr val="FF0000"/>
                </a:solidFill>
                <a:sym typeface="+mn-ea"/>
              </a:rPr>
              <a:t>精度向上（</a:t>
            </a:r>
            <a:r>
              <a:rPr lang="en-US" altLang="ja-JP" sz="1600" b="1">
                <a:solidFill>
                  <a:srgbClr val="FF0000"/>
                </a:solidFill>
                <a:sym typeface="+mn-ea"/>
              </a:rPr>
              <a:t>1</a:t>
            </a:r>
            <a:r>
              <a:rPr lang="ja-JP" altLang="en-US" sz="1600" b="1">
                <a:solidFill>
                  <a:srgbClr val="FF0000"/>
                </a:solidFill>
                <a:sym typeface="+mn-ea"/>
              </a:rPr>
              <a:t>ヶ月）</a:t>
            </a:r>
            <a:r>
              <a:rPr lang="en-US" altLang="ja-JP" sz="1600" b="1">
                <a:solidFill>
                  <a:srgbClr val="FF0000"/>
                </a:solidFill>
                <a:sym typeface="+mn-ea"/>
              </a:rPr>
              <a:t>-&gt; </a:t>
            </a:r>
            <a:r>
              <a:rPr lang="ja-JP" altLang="en-US" sz="1600" b="1">
                <a:solidFill>
                  <a:srgbClr val="FF0000"/>
                </a:solidFill>
                <a:sym typeface="+mn-ea"/>
              </a:rPr>
              <a:t>論文執筆（</a:t>
            </a:r>
            <a:r>
              <a:rPr lang="en-US" altLang="ja-JP" sz="1600" b="1">
                <a:solidFill>
                  <a:srgbClr val="FF0000"/>
                </a:solidFill>
                <a:sym typeface="+mn-ea"/>
              </a:rPr>
              <a:t>1</a:t>
            </a:r>
            <a:r>
              <a:rPr lang="ja-JP" altLang="en-US" sz="1600" b="1">
                <a:solidFill>
                  <a:srgbClr val="FF0000"/>
                </a:solidFill>
                <a:sym typeface="+mn-ea"/>
              </a:rPr>
              <a:t>ヶ月）</a:t>
            </a:r>
            <a:endParaRPr lang="ja-JP" altLang="en-US" sz="1600" b="1">
              <a:solidFill>
                <a:srgbClr val="FF0000"/>
              </a:solidFill>
            </a:endParaRPr>
          </a:p>
          <a:p>
            <a:pPr marL="0" indent="0">
              <a:buNone/>
            </a:pPr>
            <a:r>
              <a:rPr lang="ja-JP" altLang="en-US" sz="2200"/>
              <a:t>本研究は4つの段階に分かれています。</a:t>
            </a:r>
            <a:endParaRPr lang="ja-JP" altLang="en-US" sz="2200"/>
          </a:p>
          <a:p>
            <a:pPr marL="0" indent="0">
              <a:buNone/>
            </a:pPr>
            <a:r>
              <a:rPr lang="ja-JP" altLang="en-US" sz="2200"/>
              <a:t>予備実験、特徴の重要性分析、モデルの精度向上、論文の執筆となります。</a:t>
            </a:r>
            <a:endParaRPr lang="ja-JP" altLang="en-US" sz="2200"/>
          </a:p>
          <a:p>
            <a:pPr marL="0" indent="0">
              <a:buNone/>
            </a:pPr>
            <a:r>
              <a:rPr lang="ja-JP" altLang="en-US" sz="2200"/>
              <a:t>予備実験の段階はすでに終了しました。</a:t>
            </a:r>
            <a:endParaRPr lang="ja-JP" altLang="en-US" sz="2200"/>
          </a:p>
          <a:p>
            <a:pPr marL="0" indent="0">
              <a:buNone/>
            </a:pPr>
            <a:r>
              <a:rPr lang="ja-JP" altLang="en-US" sz="2200"/>
              <a:t>特徴の重要性分析の段階では、3ヶ月を見込んで、さらに機械学習や深層学習の知識を深めながら、適切な実験手法を提案し、一連の実験を行い、AI生成コードと人間が書いたコードの違いを探ります。</a:t>
            </a:r>
            <a:endParaRPr lang="ja-JP" altLang="en-US" sz="2200"/>
          </a:p>
          <a:p>
            <a:pPr marL="0" indent="0">
              <a:buNone/>
            </a:pPr>
            <a:r>
              <a:rPr lang="ja-JP" altLang="en-US" sz="2200"/>
              <a:t>モデルの精度向上の段階では、最先端のモデルを採用し、ステージ2の結論を参考にモデルのファンチューニングを行い、識別モデルの精度を理想的な範囲に向上。</a:t>
            </a:r>
            <a:endParaRPr lang="ja-JP" altLang="en-US" sz="2200"/>
          </a:p>
          <a:p>
            <a:pPr marL="0" indent="0">
              <a:buNone/>
            </a:pPr>
            <a:r>
              <a:rPr lang="ja-JP" altLang="en-US" sz="2200"/>
              <a:t>最後に、論文の執筆の段階では、1から2ヶ月を見込んで論文の執筆を完成させます。</a:t>
            </a:r>
            <a:endParaRPr lang="ja-JP" altLang="en-US" sz="2200"/>
          </a:p>
        </p:txBody>
      </p:sp>
      <p:sp>
        <p:nvSpPr>
          <p:cNvPr id="4" name="Slide Number Placeholder 3"/>
          <p:cNvSpPr>
            <a:spLocks noGrp="1"/>
          </p:cNvSpPr>
          <p:nvPr>
            <p:ph type="sldNum" sz="quarter" idx="12"/>
          </p:nvPr>
        </p:nvSpPr>
        <p:spPr/>
        <p:txBody>
          <a:bodyPr/>
          <a:p>
            <a:fld id="{E6277560-9914-924F-8246-31A3347656E0}" type="slidenum">
              <a:rPr kumimoji="1" lang="ja-JP" altLang="en-US" smtClean="0"/>
            </a:fld>
            <a:endParaRPr kumimoji="1" lang="ja-JP"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122363"/>
            <a:ext cx="7772400" cy="1853919"/>
          </a:xfrm>
        </p:spPr>
        <p:txBody>
          <a:bodyPr>
            <a:noAutofit/>
          </a:bodyPr>
          <a:lstStyle/>
          <a:p>
            <a:r>
              <a:rPr altLang="ja-JP" sz="4000">
                <a:sym typeface="+mn-ea"/>
              </a:rPr>
              <a:t>AIより生成されたソースコードの機械学習による識別手法の研究</a:t>
            </a:r>
            <a:endParaRPr altLang="ja-JP" sz="4000">
              <a:sym typeface="+mn-ea"/>
            </a:endParaRPr>
          </a:p>
        </p:txBody>
      </p:sp>
      <p:sp>
        <p:nvSpPr>
          <p:cNvPr id="3" name="字幕 2"/>
          <p:cNvSpPr>
            <a:spLocks noGrp="1"/>
          </p:cNvSpPr>
          <p:nvPr>
            <p:ph type="subTitle" idx="1"/>
          </p:nvPr>
        </p:nvSpPr>
        <p:spPr>
          <a:xfrm>
            <a:off x="251013" y="3602038"/>
            <a:ext cx="8444752" cy="2260880"/>
          </a:xfrm>
        </p:spPr>
        <p:txBody>
          <a:bodyPr>
            <a:normAutofit lnSpcReduction="10000"/>
          </a:bodyPr>
          <a:lstStyle/>
          <a:p>
            <a:pPr algn="r"/>
            <a:r>
              <a:rPr kumimoji="1" lang="ja-JP" altLang="en-US"/>
              <a:t>早稲田大学大学院</a:t>
            </a:r>
            <a:r>
              <a:rPr kumimoji="1" lang="en-US" altLang="ja-JP" dirty="0"/>
              <a:t> </a:t>
            </a:r>
            <a:r>
              <a:rPr kumimoji="1" lang="ja-JP" altLang="en-US"/>
              <a:t>創造理工学研究科</a:t>
            </a:r>
            <a:endParaRPr lang="en-US" altLang="ja-JP" dirty="0"/>
          </a:p>
          <a:p>
            <a:pPr algn="r"/>
            <a:r>
              <a:rPr kumimoji="1" lang="ja-JP" altLang="en-US"/>
              <a:t>経営システム工学専攻</a:t>
            </a:r>
            <a:endParaRPr lang="en-US" altLang="ja-JP" dirty="0"/>
          </a:p>
          <a:p>
            <a:pPr algn="r"/>
            <a:r>
              <a:rPr kumimoji="1" lang="en-US" altLang="ja-JP" dirty="0"/>
              <a:t>5223C038 </a:t>
            </a:r>
            <a:r>
              <a:rPr kumimoji="1" lang="ja-JP" altLang="en-US" dirty="0"/>
              <a:t>馮天時</a:t>
            </a:r>
            <a:endParaRPr kumimoji="1" lang="en-US" altLang="ja-JP" dirty="0"/>
          </a:p>
          <a:p>
            <a:pPr algn="r"/>
            <a:r>
              <a:rPr kumimoji="1" lang="ja-JP" altLang="en-US"/>
              <a:t>所属</a:t>
            </a:r>
            <a:r>
              <a:rPr lang="en-US" altLang="ja-JP" dirty="0"/>
              <a:t> : </a:t>
            </a:r>
            <a:r>
              <a:rPr lang="ja-JP" altLang="en-US"/>
              <a:t>岸研究室</a:t>
            </a:r>
            <a:endParaRPr kumimoji="1" lang="en-US" altLang="ja-JP" dirty="0"/>
          </a:p>
          <a:p>
            <a:pPr algn="r"/>
            <a:r>
              <a:rPr lang="en-US" altLang="ja-JP" dirty="0"/>
              <a:t>2024</a:t>
            </a:r>
            <a:r>
              <a:rPr lang="ja-JP" altLang="en-US"/>
              <a:t>年</a:t>
            </a:r>
            <a:r>
              <a:rPr lang="en-US" altLang="ja-JP" dirty="0"/>
              <a:t>8</a:t>
            </a:r>
            <a:r>
              <a:rPr lang="ja-JP" altLang="en-US"/>
              <a:t>月</a:t>
            </a:r>
            <a:r>
              <a:rPr lang="en-US" altLang="ja-JP"/>
              <a:t>9</a:t>
            </a:r>
            <a:r>
              <a:rPr lang="ja-JP" altLang="en-US"/>
              <a:t>日</a:t>
            </a:r>
            <a:endParaRPr kumimoji="1" lang="ja-JP" altLang="en-US"/>
          </a:p>
        </p:txBody>
      </p:sp>
      <p:sp>
        <p:nvSpPr>
          <p:cNvPr id="5" name="スライド番号プレースホルダー 4"/>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t>研究背景</a:t>
            </a:r>
            <a:endParaRPr lang="ja-JP"/>
          </a:p>
        </p:txBody>
      </p:sp>
      <p:sp>
        <p:nvSpPr>
          <p:cNvPr id="3" name="Content Placeholder 2"/>
          <p:cNvSpPr>
            <a:spLocks noGrp="1"/>
          </p:cNvSpPr>
          <p:nvPr>
            <p:ph idx="1"/>
          </p:nvPr>
        </p:nvSpPr>
        <p:spPr/>
        <p:txBody>
          <a:bodyPr/>
          <a:lstStyle/>
          <a:p>
            <a:pPr marL="0" indent="0" algn="ctr">
              <a:buNone/>
            </a:pPr>
            <a:r>
              <a:rPr lang="en-US" dirty="0"/>
              <a:t>ChatGPT</a:t>
            </a:r>
            <a:r>
              <a:rPr lang="ja-JP" altLang="en-US" dirty="0"/>
              <a:t>の優れた</a:t>
            </a:r>
            <a:r>
              <a:rPr lang="ja-JP" altLang="en-US" b="1" dirty="0"/>
              <a:t>ソースコード生成能力</a:t>
            </a:r>
            <a:r>
              <a:rPr lang="ja-JP" altLang="en-US" dirty="0"/>
              <a:t>により人々に利便性を提供している同時にいくつかの</a:t>
            </a:r>
            <a:r>
              <a:rPr lang="ja-JP" altLang="en-US" b="1" dirty="0">
                <a:solidFill>
                  <a:srgbClr val="FF0000"/>
                </a:solidFill>
              </a:rPr>
              <a:t>問題</a:t>
            </a:r>
            <a:r>
              <a:rPr lang="ja-JP" altLang="en-US" dirty="0"/>
              <a:t>も起こっている</a:t>
            </a:r>
            <a:endParaRPr lang="ja-JP" altLang="en-US" dirty="0"/>
          </a:p>
        </p:txBody>
      </p:sp>
      <p:sp>
        <p:nvSpPr>
          <p:cNvPr id="4" name="Slide Number Placeholder 3"/>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
        <p:nvSpPr>
          <p:cNvPr id="7" name="四角形: 角を丸くする 6"/>
          <p:cNvSpPr/>
          <p:nvPr/>
        </p:nvSpPr>
        <p:spPr>
          <a:xfrm>
            <a:off x="921385" y="3185795"/>
            <a:ext cx="3568700" cy="25431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kumimoji="1" lang="ja-JP" altLang="en-US">
                <a:solidFill>
                  <a:schemeClr val="tx1"/>
                </a:solidFill>
                <a:sym typeface="+mn-ea"/>
              </a:rPr>
              <a:t>学生は教師が設定した課題を</a:t>
            </a:r>
            <a:r>
              <a:rPr kumimoji="1" lang="en-US" altLang="ja-JP">
                <a:solidFill>
                  <a:schemeClr val="tx1"/>
                </a:solidFill>
                <a:sym typeface="+mn-ea"/>
              </a:rPr>
              <a:t>ChatGPT</a:t>
            </a:r>
            <a:r>
              <a:rPr kumimoji="1" lang="ja-JP" altLang="en-US">
                <a:solidFill>
                  <a:schemeClr val="tx1"/>
                </a:solidFill>
                <a:sym typeface="+mn-ea"/>
              </a:rPr>
              <a:t>に入力するだけで、解答が簡単に得られ、それによって、教師は学生が課題を通じてそれに関する能力を身につけたかどうかを判断できなく</a:t>
            </a:r>
            <a:r>
              <a:rPr kumimoji="1" lang="ja-JP" altLang="en-US">
                <a:solidFill>
                  <a:schemeClr val="tx1"/>
                </a:solidFill>
                <a:sym typeface="+mn-ea"/>
              </a:rPr>
              <a:t>なっている</a:t>
            </a:r>
            <a:endParaRPr kumimoji="1" lang="ja-JP" altLang="en-US">
              <a:solidFill>
                <a:schemeClr val="tx1"/>
              </a:solidFill>
              <a:sym typeface="+mn-ea"/>
            </a:endParaRPr>
          </a:p>
        </p:txBody>
      </p:sp>
      <p:sp>
        <p:nvSpPr>
          <p:cNvPr id="12" name="四角形: 角を丸くする 8"/>
          <p:cNvSpPr/>
          <p:nvPr/>
        </p:nvSpPr>
        <p:spPr>
          <a:xfrm>
            <a:off x="1306830" y="2933700"/>
            <a:ext cx="1514475" cy="46736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sym typeface="+mn-ea"/>
              </a:rPr>
              <a:t>教育分野</a:t>
            </a:r>
            <a:endParaRPr kumimoji="1" lang="ja-JP" altLang="en-US" b="1" dirty="0">
              <a:solidFill>
                <a:schemeClr val="tx1"/>
              </a:solidFill>
            </a:endParaRPr>
          </a:p>
        </p:txBody>
      </p:sp>
      <p:sp>
        <p:nvSpPr>
          <p:cNvPr id="11" name="下矢印 4"/>
          <p:cNvSpPr/>
          <p:nvPr/>
        </p:nvSpPr>
        <p:spPr>
          <a:xfrm rot="2640000">
            <a:off x="3650615" y="2575560"/>
            <a:ext cx="469900" cy="4438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下矢印 4"/>
          <p:cNvSpPr/>
          <p:nvPr/>
        </p:nvSpPr>
        <p:spPr>
          <a:xfrm rot="18780000">
            <a:off x="5024120" y="2574925"/>
            <a:ext cx="469900" cy="4438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6"/>
          <p:cNvSpPr/>
          <p:nvPr/>
        </p:nvSpPr>
        <p:spPr>
          <a:xfrm>
            <a:off x="4762500" y="3185795"/>
            <a:ext cx="3568700" cy="25431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kumimoji="1" lang="ja-JP" altLang="en-US">
                <a:solidFill>
                  <a:schemeClr val="tx1"/>
                </a:solidFill>
                <a:sym typeface="+mn-ea"/>
              </a:rPr>
              <a:t>エンジニア職ではコーディングテストを受ける必要があり、テストは現在</a:t>
            </a:r>
            <a:r>
              <a:rPr kumimoji="1" lang="ja-JP" altLang="en-US">
                <a:solidFill>
                  <a:schemeClr val="tx1"/>
                </a:solidFill>
                <a:sym typeface="+mn-ea"/>
              </a:rPr>
              <a:t>徐々オンライン化され、候補者は</a:t>
            </a:r>
            <a:r>
              <a:rPr kumimoji="1" lang="en-US" altLang="ja-JP">
                <a:solidFill>
                  <a:schemeClr val="tx1"/>
                </a:solidFill>
                <a:sym typeface="+mn-ea"/>
              </a:rPr>
              <a:t>ChatGPT</a:t>
            </a:r>
            <a:r>
              <a:rPr kumimoji="1" lang="ja-JP" altLang="en-US">
                <a:solidFill>
                  <a:schemeClr val="tx1"/>
                </a:solidFill>
                <a:sym typeface="+mn-ea"/>
              </a:rPr>
              <a:t>を使って簡単に通過でき、オンラインでのコーディングテストは無意味となっている</a:t>
            </a:r>
            <a:endParaRPr kumimoji="1" lang="ja-JP" altLang="en-US">
              <a:solidFill>
                <a:schemeClr val="tx1"/>
              </a:solidFill>
              <a:sym typeface="+mn-ea"/>
            </a:endParaRPr>
          </a:p>
        </p:txBody>
      </p:sp>
      <p:sp>
        <p:nvSpPr>
          <p:cNvPr id="17" name="四角形: 角を丸くする 8"/>
          <p:cNvSpPr/>
          <p:nvPr/>
        </p:nvSpPr>
        <p:spPr>
          <a:xfrm>
            <a:off x="6309360" y="2934335"/>
            <a:ext cx="1514475" cy="46736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sym typeface="+mn-ea"/>
              </a:rPr>
              <a:t>入社テスト</a:t>
            </a:r>
            <a:endParaRPr lang="ja-JP" altLang="en-US" b="1">
              <a:solidFill>
                <a:schemeClr val="tx1"/>
              </a:solidFill>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ja-JP" altLang="en-US">
                <a:sym typeface="+mn-ea"/>
              </a:rPr>
              <a:t>進捗</a:t>
            </a:r>
            <a:endParaRPr lang="en-US"/>
          </a:p>
        </p:txBody>
      </p:sp>
      <p:sp>
        <p:nvSpPr>
          <p:cNvPr id="3" name="Content Placeholder 2"/>
          <p:cNvSpPr>
            <a:spLocks noGrp="1"/>
          </p:cNvSpPr>
          <p:nvPr>
            <p:ph idx="1"/>
          </p:nvPr>
        </p:nvSpPr>
        <p:spPr>
          <a:xfrm>
            <a:off x="628650" y="969645"/>
            <a:ext cx="7886700" cy="5200015"/>
          </a:xfrm>
        </p:spPr>
        <p:txBody>
          <a:bodyPr>
            <a:normAutofit lnSpcReduction="10000"/>
          </a:bodyPr>
          <a:p>
            <a:r>
              <a:rPr lang="ja-JP" altLang="en-US" sz="2200" b="1" dirty="0"/>
              <a:t>参考文献の再現および検証</a:t>
            </a:r>
            <a:endParaRPr lang="ja-JP" altLang="en-US" sz="2200" dirty="0"/>
          </a:p>
          <a:p>
            <a:pPr marL="0" algn="l">
              <a:lnSpc>
                <a:spcPct val="110000"/>
              </a:lnSpc>
              <a:buClrTx/>
              <a:buSzTx/>
              <a:buNone/>
            </a:pPr>
            <a:r>
              <a:rPr lang="ja-JP" altLang="en-US" sz="2200" dirty="0"/>
              <a:t>以</a:t>
            </a:r>
            <a:r>
              <a:rPr lang="ja-JP" altLang="en-US" sz="2200" dirty="0">
                <a:sym typeface="+mn-ea"/>
              </a:rPr>
              <a:t>前のグループ会議や中間発表で提案された参考文献におけるAI生成コード検出手法「GPTSniffer」に関して、その学習データがJAVA教科書の約1000のコーディング問題から来ていることが指摘されました。これにより、コードの問題が単純すぎる可能性があるため、入社試験のような競技レベルの高いシナリオでは性能が劣る可能性があります。しかし、この仮説は検証されていませんでした。</a:t>
            </a:r>
            <a:endParaRPr lang="ja-JP" altLang="en-US" sz="2200" dirty="0"/>
          </a:p>
          <a:p>
            <a:pPr marL="0" algn="l">
              <a:lnSpc>
                <a:spcPct val="110000"/>
              </a:lnSpc>
              <a:buClrTx/>
              <a:buSzTx/>
              <a:buNone/>
            </a:pPr>
            <a:r>
              <a:rPr lang="ja-JP" altLang="en-US" sz="2200" dirty="0">
                <a:sym typeface="+mn-ea"/>
              </a:rPr>
              <a:t>そのため、過去二週間で、論文に提案された手法を再現し、以前の本研究でCodeNetを基に構築された、一定のコードの複雑さを持つ大規模データセットの300組のデータで検証を行いました。</a:t>
            </a:r>
            <a:endParaRPr lang="ja-JP" altLang="en-US" sz="2200" dirty="0"/>
          </a:p>
        </p:txBody>
      </p:sp>
      <p:sp>
        <p:nvSpPr>
          <p:cNvPr id="4" name="Slide Number Placeholder 3"/>
          <p:cNvSpPr>
            <a:spLocks noGrp="1"/>
          </p:cNvSpPr>
          <p:nvPr>
            <p:ph type="sldNum" sz="quarter" idx="12"/>
          </p:nvPr>
        </p:nvSpPr>
        <p:spPr/>
        <p:txBody>
          <a:bodyPr/>
          <a:p>
            <a:fld id="{E6277560-9914-924F-8246-31A3347656E0}" type="slidenum">
              <a:rPr kumimoji="1" lang="ja-JP" altLang="en-US" smtClean="0"/>
            </a:fld>
            <a:endParaRPr kumimoji="1" lang="ja-JP"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ja-JP" altLang="en-US">
                <a:sym typeface="+mn-ea"/>
              </a:rPr>
              <a:t>進捗</a:t>
            </a:r>
            <a:endParaRPr lang="en-US"/>
          </a:p>
        </p:txBody>
      </p:sp>
      <p:sp>
        <p:nvSpPr>
          <p:cNvPr id="4" name="Slide Number Placeholder 3"/>
          <p:cNvSpPr>
            <a:spLocks noGrp="1"/>
          </p:cNvSpPr>
          <p:nvPr>
            <p:ph type="sldNum" sz="quarter" idx="12"/>
          </p:nvPr>
        </p:nvSpPr>
        <p:spPr/>
        <p:txBody>
          <a:bodyPr/>
          <a:p>
            <a:fld id="{E6277560-9914-924F-8246-31A3347656E0}" type="slidenum">
              <a:rPr kumimoji="1" lang="ja-JP" altLang="en-US" smtClean="0"/>
            </a:fld>
            <a:endParaRPr kumimoji="1" lang="ja-JP" altLang="en-US"/>
          </a:p>
        </p:txBody>
      </p:sp>
      <p:pic>
        <p:nvPicPr>
          <p:cNvPr id="5" name="Content Placeholder 4" descr="image (2)"/>
          <p:cNvPicPr>
            <a:picLocks noChangeAspect="1"/>
          </p:cNvPicPr>
          <p:nvPr>
            <p:ph idx="1"/>
          </p:nvPr>
        </p:nvPicPr>
        <p:blipFill>
          <a:blip r:embed="rId1"/>
          <a:srcRect t="68097" r="61428"/>
          <a:stretch>
            <a:fillRect/>
          </a:stretch>
        </p:blipFill>
        <p:spPr>
          <a:xfrm>
            <a:off x="2836545" y="2472055"/>
            <a:ext cx="3470910" cy="1914525"/>
          </a:xfrm>
          <a:prstGeom prst="rect">
            <a:avLst/>
          </a:prstGeom>
        </p:spPr>
      </p:pic>
      <p:sp>
        <p:nvSpPr>
          <p:cNvPr id="7" name="Content Placeholder 2"/>
          <p:cNvSpPr>
            <a:spLocks noGrp="1"/>
          </p:cNvSpPr>
          <p:nvPr/>
        </p:nvSpPr>
        <p:spPr>
          <a:xfrm>
            <a:off x="628650" y="946150"/>
            <a:ext cx="7886700" cy="52235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200" b="1" dirty="0"/>
              <a:t>参考文献の再現</a:t>
            </a:r>
            <a:endParaRPr lang="ja-JP" altLang="en-US" sz="2200" b="1" dirty="0"/>
          </a:p>
          <a:p>
            <a:pPr marL="0" indent="0" algn="l">
              <a:buNone/>
            </a:pPr>
            <a:r>
              <a:rPr lang="ja-JP" altLang="en-US" sz="2200" dirty="0"/>
              <a:t>まず再現過程で、論文で使用された約1000のJAVAの課後問題のデータセットも使用し、300ほどのデータでモデルを評価しました。結果は以下の通りです。</a:t>
            </a:r>
            <a:endParaRPr lang="ja-JP" altLang="en-US" sz="2200" dirty="0"/>
          </a:p>
          <a:p>
            <a:endParaRPr lang="ja-JP" altLang="en-US" sz="2200" dirty="0"/>
          </a:p>
          <a:p>
            <a:endParaRPr lang="ja-JP" altLang="en-US" sz="2200" dirty="0"/>
          </a:p>
          <a:p>
            <a:endParaRPr lang="ja-JP" altLang="en-US" sz="2200" dirty="0"/>
          </a:p>
          <a:p>
            <a:endParaRPr lang="ja-JP" altLang="en-US" sz="2200" dirty="0"/>
          </a:p>
          <a:p>
            <a:endParaRPr lang="ja-JP" altLang="en-US" sz="2200" dirty="0"/>
          </a:p>
          <a:p>
            <a:pPr marL="0" indent="0">
              <a:buNone/>
            </a:pPr>
            <a:r>
              <a:rPr lang="ja-JP" altLang="en-US" sz="2200" dirty="0"/>
              <a:t>得られた結果は、論文中で言及された結果と基本的に一致しており、モデルは非常に高い精度とリコールを実現しており、優れたカテゴリバランスの性能を持っていることがわかります。</a:t>
            </a:r>
            <a:endParaRPr lang="ja-JP" altLang="en-US" sz="2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ja-JP" altLang="en-US">
                <a:sym typeface="+mn-ea"/>
              </a:rPr>
              <a:t>進捗</a:t>
            </a:r>
            <a:endParaRPr lang="en-US"/>
          </a:p>
        </p:txBody>
      </p:sp>
      <p:sp>
        <p:nvSpPr>
          <p:cNvPr id="4" name="Slide Number Placeholder 3"/>
          <p:cNvSpPr>
            <a:spLocks noGrp="1"/>
          </p:cNvSpPr>
          <p:nvPr>
            <p:ph type="sldNum" sz="quarter" idx="12"/>
          </p:nvPr>
        </p:nvSpPr>
        <p:spPr/>
        <p:txBody>
          <a:bodyPr/>
          <a:p>
            <a:fld id="{E6277560-9914-924F-8246-31A3347656E0}" type="slidenum">
              <a:rPr kumimoji="1" lang="ja-JP" altLang="en-US" smtClean="0"/>
            </a:fld>
            <a:endParaRPr kumimoji="1" lang="ja-JP" altLang="en-US"/>
          </a:p>
        </p:txBody>
      </p:sp>
      <p:sp>
        <p:nvSpPr>
          <p:cNvPr id="7" name="Content Placeholder 2"/>
          <p:cNvSpPr>
            <a:spLocks noGrp="1"/>
          </p:cNvSpPr>
          <p:nvPr/>
        </p:nvSpPr>
        <p:spPr>
          <a:xfrm>
            <a:off x="628650" y="946785"/>
            <a:ext cx="7886700" cy="522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200" b="1" dirty="0"/>
              <a:t>参考文献の検証（</a:t>
            </a:r>
            <a:r>
              <a:rPr lang="ja-JP" altLang="en-US" sz="2200" b="1" dirty="0"/>
              <a:t>１）</a:t>
            </a:r>
            <a:endParaRPr lang="ja-JP" altLang="en-US" sz="2200" b="1" dirty="0"/>
          </a:p>
          <a:p>
            <a:endParaRPr lang="ja-JP" altLang="en-US" sz="2200" dirty="0"/>
          </a:p>
        </p:txBody>
      </p:sp>
      <p:sp>
        <p:nvSpPr>
          <p:cNvPr id="3" name="Content Placeholder 2"/>
          <p:cNvSpPr/>
          <p:nvPr>
            <p:ph idx="1"/>
          </p:nvPr>
        </p:nvSpPr>
        <p:spPr>
          <a:xfrm>
            <a:off x="628650" y="1404620"/>
            <a:ext cx="4029710" cy="1490345"/>
          </a:xfrm>
        </p:spPr>
        <p:txBody>
          <a:bodyPr>
            <a:noAutofit/>
          </a:bodyPr>
          <a:p>
            <a:pPr marL="0" indent="0">
              <a:buNone/>
            </a:pPr>
            <a:r>
              <a:rPr lang="ja-JP" altLang="en-US" sz="2000" dirty="0"/>
              <a:t>しかし、JAVAの課後問題よりもコードの複雑度が高いデータセットの300組のデータで論文の識別手法を検証した結果、右のような結果が得られました。</a:t>
            </a:r>
            <a:endParaRPr lang="ja-JP" altLang="en-US" sz="2000" dirty="0"/>
          </a:p>
        </p:txBody>
      </p:sp>
      <p:pic>
        <p:nvPicPr>
          <p:cNvPr id="6" name="Picture 5" descr="image (3)"/>
          <p:cNvPicPr>
            <a:picLocks noChangeAspect="1"/>
          </p:cNvPicPr>
          <p:nvPr/>
        </p:nvPicPr>
        <p:blipFill>
          <a:blip r:embed="rId1"/>
          <a:srcRect t="73135" r="60868"/>
          <a:stretch>
            <a:fillRect/>
          </a:stretch>
        </p:blipFill>
        <p:spPr>
          <a:xfrm>
            <a:off x="4658360" y="1021715"/>
            <a:ext cx="3856990" cy="1772285"/>
          </a:xfrm>
          <a:prstGeom prst="rect">
            <a:avLst/>
          </a:prstGeom>
          <a:effectLst/>
        </p:spPr>
      </p:pic>
      <p:sp>
        <p:nvSpPr>
          <p:cNvPr id="9" name="Content Placeholder 2"/>
          <p:cNvSpPr/>
          <p:nvPr/>
        </p:nvSpPr>
        <p:spPr>
          <a:xfrm>
            <a:off x="628650" y="3007995"/>
            <a:ext cx="7886700" cy="31851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t>モデルはAI生成コードの予測でリコール率が完璧（1.00）ですが、精度が低い（0.69）です。これは、多くの実際には人間によって書かれたサンプルが誤ってAI生成と分類されたことを意味しています。人間によるコードの分類では精度が高い（0.99）ものの、リコールが低い（0.56）で、多くの人間によるカテゴリのサンプルが誤ってAI生成コードと判定されています。これは、論文の手法がコードをAI生成と判定する傾向が強いことを示しています。この実験で使用したデータは比較的バランスが取れており、AI生成コードと人間によるコードがそれぞれ300サンプルずつ含まれています。AI生成コードのサンプル数を減らすと（実際の応用シナリオに</a:t>
            </a:r>
            <a:r>
              <a:rPr lang="ja-JP" altLang="en-US" sz="2000" dirty="0"/>
              <a:t>も近い）、モデルの性能はさらに低下する可能性があります。</a:t>
            </a:r>
            <a:endParaRPr lang="ja-JP" altLang="en-US" sz="2000" dirty="0"/>
          </a:p>
        </p:txBody>
      </p:sp>
      <p:cxnSp>
        <p:nvCxnSpPr>
          <p:cNvPr id="10" name="Straight Connector 9"/>
          <p:cNvCxnSpPr/>
          <p:nvPr/>
        </p:nvCxnSpPr>
        <p:spPr>
          <a:xfrm>
            <a:off x="720725" y="2913380"/>
            <a:ext cx="7702550"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ja-JP" altLang="en-US">
                <a:sym typeface="+mn-ea"/>
              </a:rPr>
              <a:t>進捗</a:t>
            </a:r>
            <a:endParaRPr lang="en-US"/>
          </a:p>
        </p:txBody>
      </p:sp>
      <p:sp>
        <p:nvSpPr>
          <p:cNvPr id="4" name="Slide Number Placeholder 3"/>
          <p:cNvSpPr>
            <a:spLocks noGrp="1"/>
          </p:cNvSpPr>
          <p:nvPr>
            <p:ph type="sldNum" sz="quarter" idx="12"/>
          </p:nvPr>
        </p:nvSpPr>
        <p:spPr/>
        <p:txBody>
          <a:bodyPr/>
          <a:p>
            <a:fld id="{E6277560-9914-924F-8246-31A3347656E0}" type="slidenum">
              <a:rPr kumimoji="1" lang="ja-JP" altLang="en-US" smtClean="0"/>
            </a:fld>
            <a:endParaRPr kumimoji="1" lang="ja-JP" altLang="en-US"/>
          </a:p>
        </p:txBody>
      </p:sp>
      <p:sp>
        <p:nvSpPr>
          <p:cNvPr id="7" name="Content Placeholder 2"/>
          <p:cNvSpPr>
            <a:spLocks noGrp="1"/>
          </p:cNvSpPr>
          <p:nvPr/>
        </p:nvSpPr>
        <p:spPr>
          <a:xfrm>
            <a:off x="628650" y="946785"/>
            <a:ext cx="7886700" cy="522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200" b="1" dirty="0"/>
              <a:t>参考文献の検証（</a:t>
            </a:r>
            <a:r>
              <a:rPr lang="ja-JP" altLang="en-US" sz="2200" b="1" dirty="0"/>
              <a:t>２）</a:t>
            </a:r>
            <a:endParaRPr lang="ja-JP" altLang="en-US" sz="2200" b="1" dirty="0"/>
          </a:p>
          <a:p>
            <a:endParaRPr lang="ja-JP" altLang="en-US" sz="2200" dirty="0"/>
          </a:p>
        </p:txBody>
      </p:sp>
      <p:sp>
        <p:nvSpPr>
          <p:cNvPr id="3" name="Content Placeholder 2"/>
          <p:cNvSpPr/>
          <p:nvPr>
            <p:ph idx="1"/>
          </p:nvPr>
        </p:nvSpPr>
        <p:spPr>
          <a:xfrm>
            <a:off x="628650" y="1404620"/>
            <a:ext cx="4029710" cy="1490345"/>
          </a:xfrm>
        </p:spPr>
        <p:txBody>
          <a:bodyPr>
            <a:noAutofit/>
          </a:bodyPr>
          <a:p>
            <a:pPr marL="0" indent="0">
              <a:buNone/>
            </a:pPr>
            <a:r>
              <a:rPr lang="ja-JP" altLang="en-US" sz="2000" dirty="0"/>
              <a:t>しかし、JAVAの課後問題よりもコードの複雑度が高いデータセットの300組のデータで論文の識別手法を検証した結果、右のような結果が得られました。</a:t>
            </a:r>
            <a:endParaRPr lang="ja-JP" altLang="en-US" sz="2000" dirty="0"/>
          </a:p>
        </p:txBody>
      </p:sp>
      <p:sp>
        <p:nvSpPr>
          <p:cNvPr id="9" name="Content Placeholder 2"/>
          <p:cNvSpPr/>
          <p:nvPr/>
        </p:nvSpPr>
        <p:spPr>
          <a:xfrm>
            <a:off x="628650" y="3007995"/>
            <a:ext cx="7886700" cy="31851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t>しかし全体として、精度は78%と</a:t>
            </a:r>
            <a:r>
              <a:rPr lang="ja-JP" altLang="en-US" sz="2000" dirty="0"/>
              <a:t>筆者の予測よりもはるかに高いです。結論として、論文の識別手法は、コードの複雑度が高いプログラミング競技問題においても一定の競争力を持っていますが、大きな最適化の余地があります。特に、人間によるコードのカテゴリの認識精度を向上させるために、モデルの調整が必要です。特に、人間によるコードのリコールを向上させることが求められます。</a:t>
            </a:r>
            <a:endParaRPr lang="ja-JP" altLang="en-US" sz="2000" dirty="0"/>
          </a:p>
        </p:txBody>
      </p:sp>
      <p:cxnSp>
        <p:nvCxnSpPr>
          <p:cNvPr id="10" name="Straight Connector 9"/>
          <p:cNvCxnSpPr/>
          <p:nvPr/>
        </p:nvCxnSpPr>
        <p:spPr>
          <a:xfrm>
            <a:off x="720725" y="2913380"/>
            <a:ext cx="7702550" cy="0"/>
          </a:xfrm>
          <a:prstGeom prst="line">
            <a:avLst/>
          </a:prstGeom>
        </p:spPr>
        <p:style>
          <a:lnRef idx="1">
            <a:schemeClr val="dk1"/>
          </a:lnRef>
          <a:fillRef idx="0">
            <a:schemeClr val="dk1"/>
          </a:fillRef>
          <a:effectRef idx="0">
            <a:schemeClr val="dk1"/>
          </a:effectRef>
          <a:fontRef idx="minor">
            <a:schemeClr val="tx1"/>
          </a:fontRef>
        </p:style>
      </p:cxnSp>
      <p:pic>
        <p:nvPicPr>
          <p:cNvPr id="5" name="Picture 4" descr="image (3)"/>
          <p:cNvPicPr>
            <a:picLocks noChangeAspect="1"/>
          </p:cNvPicPr>
          <p:nvPr/>
        </p:nvPicPr>
        <p:blipFill>
          <a:blip r:embed="rId1"/>
          <a:srcRect t="73135" r="60868"/>
          <a:stretch>
            <a:fillRect/>
          </a:stretch>
        </p:blipFill>
        <p:spPr>
          <a:xfrm>
            <a:off x="4658360" y="1021715"/>
            <a:ext cx="3856990" cy="1772285"/>
          </a:xfrm>
          <a:prstGeom prst="rect">
            <a:avLst/>
          </a:prstGeom>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ja-JP" altLang="en-US">
                <a:sym typeface="+mn-ea"/>
              </a:rPr>
              <a:t>進捗</a:t>
            </a:r>
            <a:endParaRPr lang="en-US"/>
          </a:p>
        </p:txBody>
      </p:sp>
      <p:sp>
        <p:nvSpPr>
          <p:cNvPr id="4" name="Slide Number Placeholder 3"/>
          <p:cNvSpPr>
            <a:spLocks noGrp="1"/>
          </p:cNvSpPr>
          <p:nvPr>
            <p:ph type="sldNum" sz="quarter" idx="12"/>
          </p:nvPr>
        </p:nvSpPr>
        <p:spPr/>
        <p:txBody>
          <a:bodyPr/>
          <a:p>
            <a:fld id="{E6277560-9914-924F-8246-31A3347656E0}" type="slidenum">
              <a:rPr kumimoji="1" lang="ja-JP" altLang="en-US" smtClean="0"/>
            </a:fld>
            <a:endParaRPr kumimoji="1" lang="ja-JP" altLang="en-US"/>
          </a:p>
        </p:txBody>
      </p:sp>
      <p:sp>
        <p:nvSpPr>
          <p:cNvPr id="7" name="Content Placeholder 2"/>
          <p:cNvSpPr>
            <a:spLocks noGrp="1"/>
          </p:cNvSpPr>
          <p:nvPr/>
        </p:nvSpPr>
        <p:spPr>
          <a:xfrm>
            <a:off x="628650" y="953135"/>
            <a:ext cx="7886700" cy="52165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200" b="1" dirty="0"/>
              <a:t>AI</a:t>
            </a:r>
            <a:r>
              <a:rPr lang="ja-JP" altLang="en-US" sz="2200" b="1" dirty="0"/>
              <a:t>生成コンテンツ識別ツールの</a:t>
            </a:r>
            <a:r>
              <a:rPr lang="ja-JP" altLang="en-US" sz="2200" b="1" dirty="0"/>
              <a:t>検証</a:t>
            </a:r>
            <a:endParaRPr lang="ja-JP" altLang="en-US" sz="2200" b="1" dirty="0"/>
          </a:p>
          <a:p>
            <a:pPr marL="0" indent="0" algn="l">
              <a:lnSpc>
                <a:spcPct val="100000"/>
              </a:lnSpc>
              <a:buNone/>
            </a:pPr>
            <a:r>
              <a:rPr lang="ja-JP" altLang="en-US" sz="2200" dirty="0"/>
              <a:t>論文の再現</a:t>
            </a:r>
            <a:r>
              <a:rPr lang="ja-JP" altLang="en-US" sz="2200" dirty="0"/>
              <a:t>以外、中間発表で言及されたように、現段階でAI生成コード識別タスクに関連する研究が著しく不足していますが、AI生成テキストの識別ツールであるGPTZeroが既に開発されています。中間発表で私が述べたように、その検出精度が低く、結果が混在していると考えられますが、統計学的な検証は行われていませんでした。そのため、GPTZeroが提供するAPIと以前の研究で構築した大規模データセットを使用して精度を検証する計画を立てています。（APIの呼び出しプログラムは準備が整っていますが、資金の面で調査中のため、検証はまだ開始されていません。）</a:t>
            </a:r>
            <a:endParaRPr lang="ja-JP" altLang="en-US" sz="2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ja-JP" altLang="en-US">
                <a:sym typeface="+mn-ea"/>
              </a:rPr>
              <a:t>進捗</a:t>
            </a:r>
            <a:endParaRPr lang="en-US"/>
          </a:p>
        </p:txBody>
      </p:sp>
      <p:sp>
        <p:nvSpPr>
          <p:cNvPr id="4" name="Slide Number Placeholder 3"/>
          <p:cNvSpPr>
            <a:spLocks noGrp="1"/>
          </p:cNvSpPr>
          <p:nvPr>
            <p:ph type="sldNum" sz="quarter" idx="12"/>
          </p:nvPr>
        </p:nvSpPr>
        <p:spPr/>
        <p:txBody>
          <a:bodyPr/>
          <a:p>
            <a:fld id="{E6277560-9914-924F-8246-31A3347656E0}" type="slidenum">
              <a:rPr kumimoji="1" lang="ja-JP" altLang="en-US" smtClean="0"/>
            </a:fld>
            <a:endParaRPr kumimoji="1" lang="ja-JP" altLang="en-US"/>
          </a:p>
        </p:txBody>
      </p:sp>
      <p:sp>
        <p:nvSpPr>
          <p:cNvPr id="7" name="Content Placeholder 2"/>
          <p:cNvSpPr>
            <a:spLocks noGrp="1"/>
          </p:cNvSpPr>
          <p:nvPr/>
        </p:nvSpPr>
        <p:spPr>
          <a:xfrm>
            <a:off x="628650" y="953135"/>
            <a:ext cx="7886700" cy="52165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200" b="1" dirty="0"/>
              <a:t>予備実験精度の検証（</a:t>
            </a:r>
            <a:r>
              <a:rPr lang="ja-JP" altLang="en-US" sz="2200" b="1" dirty="0"/>
              <a:t>１）</a:t>
            </a:r>
            <a:endParaRPr lang="ja-JP" altLang="en-US" sz="2200" b="1" dirty="0"/>
          </a:p>
          <a:p>
            <a:pPr marL="0" indent="0" algn="l">
              <a:lnSpc>
                <a:spcPct val="100000"/>
              </a:lnSpc>
              <a:buNone/>
            </a:pPr>
            <a:r>
              <a:rPr lang="ja-JP" altLang="en-US" sz="2200" dirty="0"/>
              <a:t>参考文献が少ないため、タスクの実現可能性を検証するために、中間発表前にデータセットを構築し、予備実験を行いました。最初に96%の精度を達成しましたが、一般にAIテキスト生成識別タスクの精度が低いため、AI生成コンテンツの識別は困難なタスクであると考えられます。したがって、予備実験の精度が高すぎると考えられ、データセットに何らかのデータバイアスが存在すると疑われました。いくつかのデータ処理を行った後、例えばクラス名を統一し、コメントの言語を統一した後、モデルの精度は4%下がりました。その後、データセットが完全に構築された後に再度トレーニングを行い、精度は97%に達しましたが、依然として高いです。</a:t>
            </a:r>
            <a:endParaRPr lang="ja-JP" altLang="en-US" sz="2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ja-JP" altLang="en-US">
                <a:sym typeface="+mn-ea"/>
              </a:rPr>
              <a:t>進捗</a:t>
            </a:r>
            <a:endParaRPr lang="en-US"/>
          </a:p>
        </p:txBody>
      </p:sp>
      <p:sp>
        <p:nvSpPr>
          <p:cNvPr id="4" name="Slide Number Placeholder 3"/>
          <p:cNvSpPr>
            <a:spLocks noGrp="1"/>
          </p:cNvSpPr>
          <p:nvPr>
            <p:ph type="sldNum" sz="quarter" idx="12"/>
          </p:nvPr>
        </p:nvSpPr>
        <p:spPr/>
        <p:txBody>
          <a:bodyPr/>
          <a:p>
            <a:fld id="{E6277560-9914-924F-8246-31A3347656E0}" type="slidenum">
              <a:rPr kumimoji="1" lang="ja-JP" altLang="en-US" smtClean="0"/>
            </a:fld>
            <a:endParaRPr kumimoji="1" lang="ja-JP" altLang="en-US"/>
          </a:p>
        </p:txBody>
      </p:sp>
      <p:sp>
        <p:nvSpPr>
          <p:cNvPr id="7" name="Content Placeholder 2"/>
          <p:cNvSpPr>
            <a:spLocks noGrp="1"/>
          </p:cNvSpPr>
          <p:nvPr/>
        </p:nvSpPr>
        <p:spPr>
          <a:xfrm>
            <a:off x="628650" y="953135"/>
            <a:ext cx="7886700" cy="52165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200" b="1" dirty="0"/>
              <a:t>予備実験精度の検証（</a:t>
            </a:r>
            <a:r>
              <a:rPr lang="ja-JP" altLang="en-US" sz="2200" b="1" dirty="0"/>
              <a:t>２）</a:t>
            </a:r>
            <a:endParaRPr lang="ja-JP" altLang="en-US" sz="2200" b="1" dirty="0"/>
          </a:p>
          <a:p>
            <a:pPr marL="0" indent="0" algn="l">
              <a:lnSpc>
                <a:spcPct val="100000"/>
              </a:lnSpc>
              <a:buNone/>
            </a:pPr>
            <a:r>
              <a:rPr lang="ja-JP" altLang="en-US" sz="2200" dirty="0"/>
              <a:t>そのため、過去一週間で、筆者</a:t>
            </a:r>
            <a:r>
              <a:rPr lang="ja-JP" altLang="en-US" sz="2200" dirty="0"/>
              <a:t>は参考文献で構築された1000個のサンプルサイズのデータセットをテストセットとして使用し、予備実験で構築されたモデルを検証しました。その結果、モデルの精度は97%から80%に下がりました。</a:t>
            </a:r>
            <a:endParaRPr lang="ja-JP" altLang="en-US" sz="2200" dirty="0"/>
          </a:p>
          <a:p>
            <a:pPr marL="0" indent="0" algn="l">
              <a:lnSpc>
                <a:spcPct val="100000"/>
              </a:lnSpc>
              <a:buNone/>
            </a:pPr>
            <a:r>
              <a:rPr lang="ja-JP" altLang="en-US" sz="2200" dirty="0"/>
              <a:t>これは、競技問題に偏っているサンプルと教育問題に偏っているサンプルの間に何らかの違いが存在することを示唆しています。この研究において、モデルの汎化能力をさらに強化する必要があります。</a:t>
            </a:r>
            <a:endParaRPr lang="ja-JP" altLang="en-US" sz="2200" dirty="0"/>
          </a:p>
          <a:p>
            <a:pPr marL="0" indent="0" algn="l">
              <a:lnSpc>
                <a:spcPct val="100000"/>
              </a:lnSpc>
              <a:buNone/>
            </a:pPr>
            <a:endParaRPr lang="ja-JP" altLang="en-US" sz="2200" dirty="0"/>
          </a:p>
        </p:txBody>
      </p:sp>
      <p:pic>
        <p:nvPicPr>
          <p:cNvPr id="5" name="Content Placeholder 4" descr="image (4)"/>
          <p:cNvPicPr>
            <a:picLocks noChangeAspect="1"/>
          </p:cNvPicPr>
          <p:nvPr>
            <p:ph idx="1"/>
          </p:nvPr>
        </p:nvPicPr>
        <p:blipFill>
          <a:blip r:embed="rId1"/>
          <a:srcRect t="63660" b="19191"/>
          <a:stretch>
            <a:fillRect/>
          </a:stretch>
        </p:blipFill>
        <p:spPr>
          <a:xfrm>
            <a:off x="1320165" y="4834890"/>
            <a:ext cx="6503670" cy="74612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ja-JP" altLang="en-US">
                <a:sym typeface="+mn-ea"/>
              </a:rPr>
              <a:t>進捗</a:t>
            </a:r>
            <a:endParaRPr lang="en-US"/>
          </a:p>
        </p:txBody>
      </p:sp>
      <p:sp>
        <p:nvSpPr>
          <p:cNvPr id="4" name="Slide Number Placeholder 3"/>
          <p:cNvSpPr>
            <a:spLocks noGrp="1"/>
          </p:cNvSpPr>
          <p:nvPr>
            <p:ph type="sldNum" sz="quarter" idx="12"/>
          </p:nvPr>
        </p:nvSpPr>
        <p:spPr/>
        <p:txBody>
          <a:bodyPr/>
          <a:p>
            <a:fld id="{E6277560-9914-924F-8246-31A3347656E0}" type="slidenum">
              <a:rPr kumimoji="1" lang="ja-JP" altLang="en-US" smtClean="0"/>
            </a:fld>
            <a:endParaRPr kumimoji="1" lang="ja-JP" altLang="en-US"/>
          </a:p>
        </p:txBody>
      </p:sp>
      <p:sp>
        <p:nvSpPr>
          <p:cNvPr id="7" name="Content Placeholder 2"/>
          <p:cNvSpPr>
            <a:spLocks noGrp="1"/>
          </p:cNvSpPr>
          <p:nvPr/>
        </p:nvSpPr>
        <p:spPr>
          <a:xfrm>
            <a:off x="628650" y="953135"/>
            <a:ext cx="7886700" cy="52165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200" b="1" dirty="0"/>
              <a:t>予備実験精度の検証（</a:t>
            </a:r>
            <a:r>
              <a:rPr lang="ja-JP" altLang="en-US" sz="2200" b="1" dirty="0"/>
              <a:t>３）</a:t>
            </a:r>
            <a:endParaRPr lang="ja-JP" altLang="en-US" sz="2200" b="1" dirty="0"/>
          </a:p>
          <a:p>
            <a:pPr marL="0" indent="0" algn="l">
              <a:lnSpc>
                <a:spcPct val="100000"/>
              </a:lnSpc>
              <a:buNone/>
            </a:pPr>
            <a:r>
              <a:rPr lang="ja-JP" altLang="en-US" sz="2200" dirty="0"/>
              <a:t>なお、課題として、想定されます</a:t>
            </a:r>
            <a:r>
              <a:rPr lang="ja-JP" altLang="en-US" sz="2200" dirty="0"/>
              <a:t>。</a:t>
            </a:r>
            <a:endParaRPr lang="ja-JP" altLang="en-US" sz="2200" dirty="0"/>
          </a:p>
          <a:p>
            <a:pPr marL="457200" indent="-457200" algn="l">
              <a:lnSpc>
                <a:spcPct val="100000"/>
              </a:lnSpc>
              <a:buAutoNum type="arabicPeriod"/>
            </a:pPr>
            <a:r>
              <a:rPr lang="ja-JP" altLang="en-US" sz="2200" dirty="0"/>
              <a:t>結果として、精度だけを出力するのではなく、参考文献のように精度、リコール、F-1スコアなどの指標も出力し、モデルの性能をさらに分析することを検討します。</a:t>
            </a:r>
            <a:endParaRPr lang="ja-JP" altLang="en-US" sz="2200" dirty="0"/>
          </a:p>
          <a:p>
            <a:pPr marL="457200" indent="-457200" algn="l">
              <a:lnSpc>
                <a:spcPct val="100000"/>
              </a:lnSpc>
              <a:buAutoNum type="arabicPeriod"/>
            </a:pPr>
            <a:r>
              <a:rPr lang="ja-JP" altLang="en-US" sz="2200" dirty="0"/>
              <a:t>一連のアブレーション実験を行い、モデルから特定の特徴を削除し、再トレーニングしてモデルの性能を比較し、精度低下の原因を探ることを検討します。</a:t>
            </a:r>
            <a:endParaRPr lang="ja-JP" altLang="en-US" sz="2200" dirty="0"/>
          </a:p>
          <a:p>
            <a:pPr marL="457200" indent="-457200" algn="l">
              <a:lnSpc>
                <a:spcPct val="100000"/>
              </a:lnSpc>
              <a:buNone/>
            </a:pPr>
            <a:endParaRPr lang="ja-JP" altLang="en-US" sz="2200" dirty="0"/>
          </a:p>
          <a:p>
            <a:pPr marL="0" indent="0" algn="l">
              <a:lnSpc>
                <a:spcPct val="100000"/>
              </a:lnSpc>
              <a:buNone/>
            </a:pPr>
            <a:endParaRPr lang="ja-JP" altLang="en-US" sz="2200" dirty="0"/>
          </a:p>
        </p:txBody>
      </p:sp>
      <p:pic>
        <p:nvPicPr>
          <p:cNvPr id="5" name="Content Placeholder 4" descr="image (4)"/>
          <p:cNvPicPr>
            <a:picLocks noChangeAspect="1"/>
          </p:cNvPicPr>
          <p:nvPr>
            <p:ph idx="1"/>
          </p:nvPr>
        </p:nvPicPr>
        <p:blipFill>
          <a:blip r:embed="rId1"/>
          <a:srcRect t="63660" b="19191"/>
          <a:stretch>
            <a:fillRect/>
          </a:stretch>
        </p:blipFill>
        <p:spPr>
          <a:xfrm>
            <a:off x="1320165" y="4834890"/>
            <a:ext cx="6503670" cy="74612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ja-JP" altLang="en-US">
                <a:sym typeface="+mn-ea"/>
              </a:rPr>
              <a:t>スケジュール</a:t>
            </a:r>
            <a:endParaRPr lang="en-US"/>
          </a:p>
        </p:txBody>
      </p:sp>
      <p:sp>
        <p:nvSpPr>
          <p:cNvPr id="4" name="Slide Number Placeholder 3"/>
          <p:cNvSpPr>
            <a:spLocks noGrp="1"/>
          </p:cNvSpPr>
          <p:nvPr>
            <p:ph type="sldNum" sz="quarter" idx="12"/>
          </p:nvPr>
        </p:nvSpPr>
        <p:spPr/>
        <p:txBody>
          <a:bodyPr/>
          <a:p>
            <a:fld id="{E6277560-9914-924F-8246-31A3347656E0}" type="slidenum">
              <a:rPr kumimoji="1" lang="ja-JP" altLang="en-US" smtClean="0"/>
            </a:fld>
            <a:endParaRPr kumimoji="1" lang="ja-JP" altLang="en-US"/>
          </a:p>
        </p:txBody>
      </p:sp>
      <p:sp>
        <p:nvSpPr>
          <p:cNvPr id="7" name="Content Placeholder 2"/>
          <p:cNvSpPr>
            <a:spLocks noGrp="1"/>
          </p:cNvSpPr>
          <p:nvPr/>
        </p:nvSpPr>
        <p:spPr>
          <a:xfrm>
            <a:off x="628650" y="953135"/>
            <a:ext cx="7886700" cy="5216525"/>
          </a:xfrm>
          <a:prstGeom prst="rect">
            <a:avLst/>
          </a:prstGeom>
        </p:spPr>
        <p:txBody>
          <a:bodyPr vert="horz" lIns="91440" tIns="45720" rIns="91440" bIns="45720" rtlCol="0">
            <a:normAutofit fontScale="8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200" b="1" dirty="0"/>
              <a:t>今後の計画は、7/16に提出された計画と一致しており、以下の通りです。</a:t>
            </a:r>
            <a:endParaRPr lang="ja-JP" altLang="en-US" sz="2200" b="1" dirty="0"/>
          </a:p>
          <a:p>
            <a:pPr marL="0" indent="0" algn="l">
              <a:lnSpc>
                <a:spcPct val="100000"/>
              </a:lnSpc>
              <a:buNone/>
            </a:pPr>
            <a:r>
              <a:rPr lang="ja-JP" altLang="en-US" sz="2200" b="1" dirty="0"/>
              <a:t>7/16 -&gt; 特徴分析（3ヶ月）-&gt; 精度向上（1ヶ月）-&gt; 論文執筆（1ヶ月）</a:t>
            </a:r>
            <a:endParaRPr lang="ja-JP" altLang="en-US" sz="2200" b="1" dirty="0"/>
          </a:p>
          <a:p>
            <a:pPr marL="0" indent="0" algn="l">
              <a:lnSpc>
                <a:spcPct val="100000"/>
              </a:lnSpc>
              <a:buNone/>
            </a:pPr>
            <a:r>
              <a:rPr lang="ja-JP" altLang="en-US" sz="2500" dirty="0"/>
              <a:t>機械学習と深層学習の知識が不足しているため、近一ヶ月は関連知識の学習に主に取り組んでいます。そのため、進捗は前回の報告の延長線上にあります。</a:t>
            </a:r>
            <a:endParaRPr lang="ja-JP" altLang="en-US" sz="2500" dirty="0"/>
          </a:p>
          <a:p>
            <a:pPr marL="0" indent="0" algn="l">
              <a:lnSpc>
                <a:spcPct val="100000"/>
              </a:lnSpc>
              <a:buNone/>
            </a:pPr>
            <a:r>
              <a:rPr lang="ja-JP" altLang="en-US" sz="2500" dirty="0"/>
              <a:t>さらに、機械学習や深層学習の知識を深めながら、本研究の第二段階、すなわち特徴の重要性の分析を展開します。適切な実験手法を提案し、一連の実験を行い、AI生成コードと人間が書いたコードの違いを探ります。</a:t>
            </a:r>
            <a:endParaRPr lang="ja-JP" altLang="en-US" sz="2500" dirty="0"/>
          </a:p>
          <a:p>
            <a:pPr marL="0" indent="0" algn="l">
              <a:lnSpc>
                <a:spcPct val="100000"/>
              </a:lnSpc>
              <a:buNone/>
            </a:pPr>
            <a:r>
              <a:rPr lang="ja-JP" altLang="en-US" sz="2500" dirty="0"/>
              <a:t>モデルの精度向上の段階では、最先端のモデルを採用し、ステージ2の結論を参考にモデルのファインチューニングを行い、識別モデルの精度を理想的な範囲に向上させます。</a:t>
            </a:r>
            <a:endParaRPr lang="ja-JP" altLang="en-US" sz="2500" dirty="0"/>
          </a:p>
          <a:p>
            <a:pPr marL="0" indent="0" algn="l">
              <a:lnSpc>
                <a:spcPct val="100000"/>
              </a:lnSpc>
              <a:buNone/>
            </a:pPr>
            <a:r>
              <a:rPr lang="ja-JP" altLang="en-US" sz="2500" dirty="0"/>
              <a:t>最後に、論文の執筆の段階では、1から2ヶ月を見込んで論文の執筆を完成させます。</a:t>
            </a:r>
            <a:endParaRPr lang="ja-JP" altLang="en-US" sz="2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sym typeface="+mn-ea"/>
              </a:rPr>
              <a:t>研究背景</a:t>
            </a:r>
            <a:endParaRPr lang="en-US"/>
          </a:p>
        </p:txBody>
      </p:sp>
      <p:sp>
        <p:nvSpPr>
          <p:cNvPr id="3" name="Content Placeholder 2"/>
          <p:cNvSpPr>
            <a:spLocks noGrp="1"/>
          </p:cNvSpPr>
          <p:nvPr>
            <p:ph idx="1"/>
          </p:nvPr>
        </p:nvSpPr>
        <p:spPr>
          <a:xfrm>
            <a:off x="628650" y="1255395"/>
            <a:ext cx="7886700" cy="4377055"/>
          </a:xfrm>
        </p:spPr>
        <p:txBody>
          <a:bodyPr>
            <a:normAutofit lnSpcReduction="10000"/>
          </a:bodyPr>
          <a:lstStyle/>
          <a:p>
            <a:pPr marL="0" indent="0" algn="ctr">
              <a:buNone/>
            </a:pPr>
            <a:r>
              <a:rPr lang="ja-JP" altLang="en-US" sz="2400">
                <a:sym typeface="+mn-ea"/>
              </a:rPr>
              <a:t>上記の問題を解消するには？</a:t>
            </a:r>
            <a:endParaRPr lang="ja-JP" altLang="en-US" sz="2400"/>
          </a:p>
          <a:p>
            <a:pPr marL="0" indent="0" algn="ctr">
              <a:buNone/>
            </a:pPr>
            <a:endParaRPr lang="ja-JP" altLang="en-US" sz="2400"/>
          </a:p>
          <a:p>
            <a:pPr marL="0" indent="0" algn="ctr">
              <a:buNone/>
            </a:pPr>
            <a:r>
              <a:rPr lang="ja-JP" altLang="en-US" sz="2400">
                <a:sym typeface="+mn-ea"/>
              </a:rPr>
              <a:t>現在では、</a:t>
            </a:r>
            <a:r>
              <a:rPr lang="en-US" altLang="ja-JP" sz="2400">
                <a:sym typeface="+mn-ea"/>
              </a:rPr>
              <a:t>AI</a:t>
            </a:r>
            <a:r>
              <a:rPr lang="ja-JP" altLang="en-US" sz="2400">
                <a:sym typeface="+mn-ea"/>
              </a:rPr>
              <a:t>より生成された</a:t>
            </a:r>
            <a:r>
              <a:rPr lang="ja-JP" altLang="en-US" sz="2400" b="1">
                <a:sym typeface="+mn-ea"/>
              </a:rPr>
              <a:t>テキスト</a:t>
            </a:r>
            <a:r>
              <a:rPr lang="ja-JP" altLang="en-US" sz="2400">
                <a:sym typeface="+mn-ea"/>
              </a:rPr>
              <a:t>に対しての</a:t>
            </a:r>
            <a:endParaRPr lang="ja-JP" altLang="en-US" sz="2400">
              <a:sym typeface="+mn-ea"/>
            </a:endParaRPr>
          </a:p>
          <a:p>
            <a:pPr marL="0" indent="0" algn="ctr">
              <a:buNone/>
            </a:pPr>
            <a:r>
              <a:rPr lang="ja-JP" altLang="en-US" sz="2400">
                <a:sym typeface="+mn-ea"/>
              </a:rPr>
              <a:t>検出ツールがいくつか存在している</a:t>
            </a:r>
            <a:endParaRPr lang="ja-JP" altLang="en-US" sz="2400"/>
          </a:p>
          <a:p>
            <a:pPr marL="0" indent="0" algn="ctr">
              <a:buNone/>
            </a:pPr>
            <a:r>
              <a:rPr lang="ja-JP" altLang="en-US" sz="2400">
                <a:solidFill>
                  <a:schemeClr val="tx1"/>
                </a:solidFill>
                <a:sym typeface="+mn-ea"/>
              </a:rPr>
              <a:t>例えば、</a:t>
            </a:r>
            <a:r>
              <a:rPr lang="en-US" altLang="ja-JP" sz="2400">
                <a:solidFill>
                  <a:schemeClr val="accent1">
                    <a:lumMod val="75000"/>
                  </a:schemeClr>
                </a:solidFill>
                <a:sym typeface="+mn-ea"/>
              </a:rPr>
              <a:t>GPTZero</a:t>
            </a:r>
            <a:r>
              <a:rPr lang="ja-JP" altLang="en-US" sz="2400">
                <a:solidFill>
                  <a:schemeClr val="accent1">
                    <a:lumMod val="75000"/>
                  </a:schemeClr>
                </a:solidFill>
                <a:sym typeface="+mn-ea"/>
              </a:rPr>
              <a:t>、OpenAI Text Classifier・・・</a:t>
            </a:r>
            <a:endParaRPr lang="ja-JP" altLang="en-US" sz="2400">
              <a:solidFill>
                <a:schemeClr val="accent1">
                  <a:lumMod val="75000"/>
                </a:schemeClr>
              </a:solidFill>
            </a:endParaRPr>
          </a:p>
          <a:p>
            <a:pPr marL="0" indent="0" algn="ctr">
              <a:buNone/>
            </a:pPr>
            <a:r>
              <a:rPr lang="ja-JP" altLang="en-US" sz="2400" b="1">
                <a:solidFill>
                  <a:srgbClr val="FF0000"/>
                </a:solidFill>
                <a:sym typeface="+mn-ea"/>
              </a:rPr>
              <a:t>でも入力がソースコードの場合、精度が低い</a:t>
            </a:r>
            <a:endParaRPr lang="ja-JP" altLang="en-US" sz="2400">
              <a:solidFill>
                <a:srgbClr val="FF0000"/>
              </a:solidFill>
              <a:sym typeface="+mn-ea"/>
            </a:endParaRPr>
          </a:p>
          <a:p>
            <a:pPr marL="0" indent="0" algn="ctr">
              <a:buNone/>
            </a:pPr>
            <a:endParaRPr lang="ja-JP" altLang="en-US" sz="2400">
              <a:sym typeface="+mn-ea"/>
            </a:endParaRPr>
          </a:p>
          <a:p>
            <a:pPr marL="0" indent="0" algn="ctr">
              <a:buNone/>
            </a:pPr>
            <a:r>
              <a:rPr lang="ja-JP" altLang="en-US" sz="2400"/>
              <a:t>結論として、</a:t>
            </a:r>
            <a:r>
              <a:rPr lang="en-US" altLang="ja-JP" sz="2400">
                <a:sym typeface="+mn-ea"/>
              </a:rPr>
              <a:t>AI</a:t>
            </a:r>
            <a:r>
              <a:rPr lang="ja-JP" altLang="en-US" sz="2400">
                <a:sym typeface="+mn-ea"/>
              </a:rPr>
              <a:t>より生成された</a:t>
            </a:r>
            <a:r>
              <a:rPr lang="ja-JP" altLang="en-US" sz="2400" b="1">
                <a:sym typeface="+mn-ea"/>
              </a:rPr>
              <a:t>ソースコード</a:t>
            </a:r>
            <a:endParaRPr lang="ja-JP" altLang="en-US" sz="2400">
              <a:sym typeface="+mn-ea"/>
            </a:endParaRPr>
          </a:p>
          <a:p>
            <a:pPr marL="0" indent="0" algn="ctr">
              <a:buNone/>
            </a:pPr>
            <a:r>
              <a:rPr lang="ja-JP" altLang="en-US" sz="2400">
                <a:sym typeface="+mn-ea"/>
              </a:rPr>
              <a:t>に対して</a:t>
            </a:r>
            <a:r>
              <a:rPr lang="ja-JP" altLang="en-US" sz="2400"/>
              <a:t>有効な検出</a:t>
            </a:r>
            <a:r>
              <a:rPr lang="ja-JP" altLang="en-US" sz="2400"/>
              <a:t>手段が存在おらず</a:t>
            </a:r>
            <a:endParaRPr lang="ja-JP" altLang="en-US" sz="2400"/>
          </a:p>
          <a:p>
            <a:pPr marL="0" indent="0" algn="ctr">
              <a:buNone/>
            </a:pPr>
            <a:r>
              <a:rPr lang="ja-JP" altLang="en-US" sz="2400"/>
              <a:t>その</a:t>
            </a:r>
            <a:r>
              <a:rPr lang="ja-JP" altLang="en-US" sz="2400" b="1"/>
              <a:t>研究と実用化が急がれている</a:t>
            </a:r>
            <a:endParaRPr lang="ja-JP" altLang="en-US" sz="2400" b="1"/>
          </a:p>
        </p:txBody>
      </p:sp>
      <p:sp>
        <p:nvSpPr>
          <p:cNvPr id="4" name="Slide Number Placeholder 3"/>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
        <p:nvSpPr>
          <p:cNvPr id="11" name="下矢印 4"/>
          <p:cNvSpPr/>
          <p:nvPr/>
        </p:nvSpPr>
        <p:spPr>
          <a:xfrm>
            <a:off x="4337050" y="1685925"/>
            <a:ext cx="469900" cy="3009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下矢印 4"/>
          <p:cNvSpPr/>
          <p:nvPr/>
        </p:nvSpPr>
        <p:spPr>
          <a:xfrm>
            <a:off x="4337050" y="3765550"/>
            <a:ext cx="469900" cy="3009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sym typeface="+mn-ea"/>
              </a:rPr>
              <a:t>関連研究</a:t>
            </a:r>
            <a:endParaRPr lang="en-US"/>
          </a:p>
        </p:txBody>
      </p:sp>
      <p:sp>
        <p:nvSpPr>
          <p:cNvPr id="3" name="Content Placeholder 2"/>
          <p:cNvSpPr>
            <a:spLocks noGrp="1"/>
          </p:cNvSpPr>
          <p:nvPr>
            <p:ph idx="1"/>
          </p:nvPr>
        </p:nvSpPr>
        <p:spPr>
          <a:xfrm>
            <a:off x="628015" y="3398520"/>
            <a:ext cx="7886700" cy="1975485"/>
          </a:xfrm>
        </p:spPr>
        <p:txBody>
          <a:bodyPr/>
          <a:lstStyle/>
          <a:p>
            <a:pPr marL="0" indent="0">
              <a:buNone/>
            </a:pPr>
            <a:r>
              <a:rPr lang="en-US" sz="2400"/>
              <a:t>Phuong T. Nguyen</a:t>
            </a:r>
            <a:r>
              <a:rPr lang="ja-JP" altLang="en-US" sz="2400"/>
              <a:t>らは、</a:t>
            </a:r>
            <a:r>
              <a:rPr lang="en-US" altLang="ja-JP" sz="2400"/>
              <a:t>AI</a:t>
            </a:r>
            <a:r>
              <a:rPr lang="ja-JP" altLang="en-US" sz="2400"/>
              <a:t>生成ソースコードに対しての検出精度の向上を達成したが</a:t>
            </a:r>
            <a:endParaRPr lang="ja-JP" altLang="en-US" sz="2400"/>
          </a:p>
          <a:p>
            <a:r>
              <a:rPr lang="ja-JP" altLang="en-US" sz="2400"/>
              <a:t>データセットとしてソースコードの</a:t>
            </a:r>
            <a:r>
              <a:rPr lang="ja-JP" altLang="en-US" sz="2400" b="1">
                <a:solidFill>
                  <a:srgbClr val="FF0000"/>
                </a:solidFill>
              </a:rPr>
              <a:t>要件が単純</a:t>
            </a:r>
            <a:endParaRPr lang="ja-JP" altLang="en-US" sz="2400">
              <a:solidFill>
                <a:schemeClr val="tx1"/>
              </a:solidFill>
            </a:endParaRPr>
          </a:p>
          <a:p>
            <a:r>
              <a:rPr lang="ja-JP" altLang="en-US" sz="2400"/>
              <a:t>対象言語は</a:t>
            </a:r>
            <a:r>
              <a:rPr lang="en-US" altLang="ja-JP" sz="2400"/>
              <a:t>Java</a:t>
            </a:r>
            <a:r>
              <a:rPr lang="ja-JP" altLang="en-US" sz="2400"/>
              <a:t>のみ、</a:t>
            </a:r>
            <a:r>
              <a:rPr lang="ja-JP" altLang="en-US" sz="2400" b="1">
                <a:solidFill>
                  <a:srgbClr val="FF0000"/>
                </a:solidFill>
              </a:rPr>
              <a:t>汎用性が不足</a:t>
            </a:r>
            <a:endParaRPr lang="ja-JP" altLang="en-US" sz="2400" b="1">
              <a:solidFill>
                <a:srgbClr val="FF0000"/>
              </a:solidFill>
            </a:endParaRPr>
          </a:p>
        </p:txBody>
      </p:sp>
      <p:sp>
        <p:nvSpPr>
          <p:cNvPr id="4" name="Slide Number Placeholder 3"/>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
        <p:nvSpPr>
          <p:cNvPr id="7" name="四角形: 角を丸くする 6"/>
          <p:cNvSpPr/>
          <p:nvPr/>
        </p:nvSpPr>
        <p:spPr>
          <a:xfrm>
            <a:off x="736600" y="1264920"/>
            <a:ext cx="7670165" cy="196532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kumimoji="1" lang="en-US" altLang="ja-JP">
                <a:solidFill>
                  <a:schemeClr val="tx1"/>
                </a:solidFill>
                <a:sym typeface="+mn-ea"/>
              </a:rPr>
              <a:t>Java</a:t>
            </a:r>
            <a:r>
              <a:rPr kumimoji="1" lang="ja-JP" altLang="en-US">
                <a:solidFill>
                  <a:schemeClr val="tx1"/>
                </a:solidFill>
                <a:sym typeface="+mn-ea"/>
              </a:rPr>
              <a:t>教科書の演習問題やほかの情報源から約</a:t>
            </a:r>
            <a:r>
              <a:rPr kumimoji="1" lang="en-US" altLang="ja-JP">
                <a:solidFill>
                  <a:schemeClr val="tx1"/>
                </a:solidFill>
                <a:sym typeface="+mn-ea"/>
              </a:rPr>
              <a:t>1000</a:t>
            </a:r>
            <a:r>
              <a:rPr kumimoji="1" lang="ja-JP" altLang="en-US">
                <a:solidFill>
                  <a:schemeClr val="tx1"/>
                </a:solidFill>
                <a:sym typeface="+mn-ea"/>
              </a:rPr>
              <a:t>のサンプルデータを収集し、データセットを構築、そして</a:t>
            </a:r>
            <a:r>
              <a:rPr lang="ja-JP" altLang="en-US">
                <a:solidFill>
                  <a:schemeClr val="tx1"/>
                </a:solidFill>
                <a:sym typeface="+mn-ea"/>
              </a:rPr>
              <a:t>大規模Pre-TrainedモデルCodeBERTを基に、</a:t>
            </a:r>
            <a:r>
              <a:rPr kumimoji="1" lang="ja-JP" altLang="en-US">
                <a:solidFill>
                  <a:schemeClr val="tx1"/>
                </a:solidFill>
                <a:sym typeface="+mn-ea"/>
              </a:rPr>
              <a:t>識別手法GPTSnifferを提案、精度は</a:t>
            </a:r>
            <a:r>
              <a:rPr kumimoji="1" lang="en-US" altLang="ja-JP">
                <a:solidFill>
                  <a:schemeClr val="tx1"/>
                </a:solidFill>
                <a:sym typeface="+mn-ea"/>
              </a:rPr>
              <a:t>0.9</a:t>
            </a:r>
            <a:r>
              <a:rPr kumimoji="1" lang="ja-JP" altLang="en-US">
                <a:solidFill>
                  <a:schemeClr val="tx1"/>
                </a:solidFill>
                <a:sym typeface="+mn-ea"/>
              </a:rPr>
              <a:t>以上を達成</a:t>
            </a:r>
            <a:r>
              <a:rPr kumimoji="1" lang="ja-JP" altLang="en-US">
                <a:solidFill>
                  <a:schemeClr val="tx1"/>
                </a:solidFill>
                <a:sym typeface="+mn-ea"/>
              </a:rPr>
              <a:t>、GPTZeroとOpenAI Text Classifier二つのベースラインより優れている</a:t>
            </a:r>
            <a:endParaRPr kumimoji="1" lang="ja-JP" altLang="en-US">
              <a:solidFill>
                <a:schemeClr val="tx1"/>
              </a:solidFill>
              <a:sym typeface="+mn-ea"/>
            </a:endParaRPr>
          </a:p>
        </p:txBody>
      </p:sp>
      <p:sp>
        <p:nvSpPr>
          <p:cNvPr id="12" name="四角形: 角を丸くする 8"/>
          <p:cNvSpPr/>
          <p:nvPr/>
        </p:nvSpPr>
        <p:spPr>
          <a:xfrm>
            <a:off x="1016635" y="1038860"/>
            <a:ext cx="2270760" cy="46736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b="1">
                <a:solidFill>
                  <a:schemeClr val="tx1"/>
                </a:solidFill>
                <a:sym typeface="+mn-ea"/>
              </a:rPr>
              <a:t>Phuong T.Nguyen</a:t>
            </a:r>
            <a:r>
              <a:rPr lang="ja-JP" altLang="en-US" b="1">
                <a:solidFill>
                  <a:schemeClr val="tx1"/>
                </a:solidFill>
                <a:sym typeface="+mn-ea"/>
              </a:rPr>
              <a:t>ら</a:t>
            </a:r>
            <a:endParaRPr kumimoji="1" lang="ja-JP" altLang="en-US" b="1" dirty="0">
              <a:solidFill>
                <a:schemeClr val="tx1"/>
              </a:solidFill>
              <a:sym typeface="+mn-ea"/>
            </a:endParaRPr>
          </a:p>
        </p:txBody>
      </p:sp>
      <p:sp>
        <p:nvSpPr>
          <p:cNvPr id="8" name="Text Box 7"/>
          <p:cNvSpPr txBox="1"/>
          <p:nvPr/>
        </p:nvSpPr>
        <p:spPr>
          <a:xfrm>
            <a:off x="2803525" y="5501005"/>
            <a:ext cx="3535680" cy="423545"/>
          </a:xfrm>
          <a:prstGeom prst="rect">
            <a:avLst/>
          </a:prstGeom>
          <a:noFill/>
        </p:spPr>
        <p:txBody>
          <a:bodyPr wrap="none" rtlCol="0">
            <a:spAutoFit/>
          </a:bodyPr>
          <a:lstStyle/>
          <a:p>
            <a:pPr algn="l">
              <a:lnSpc>
                <a:spcPct val="90000"/>
              </a:lnSpc>
              <a:spcBef>
                <a:spcPts val="1000"/>
              </a:spcBef>
              <a:buClrTx/>
              <a:buSzTx/>
              <a:buFont typeface="Arial" panose="020B0604020202020204" pitchFamily="34" charset="0"/>
            </a:pPr>
            <a:r>
              <a:rPr lang="ja-JP" altLang="en-US" sz="2400" b="1"/>
              <a:t>まだ改善する余地がある</a:t>
            </a:r>
            <a:endParaRPr lang="ja-JP" altLang="en-US" sz="2400" b="1"/>
          </a:p>
        </p:txBody>
      </p:sp>
      <p:sp>
        <p:nvSpPr>
          <p:cNvPr id="9" name="下矢印 4"/>
          <p:cNvSpPr/>
          <p:nvPr/>
        </p:nvSpPr>
        <p:spPr>
          <a:xfrm>
            <a:off x="4336415" y="5089525"/>
            <a:ext cx="469900" cy="3009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ja-JP"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研究目的</a:t>
            </a:r>
            <a:endParaRPr lang="ja-JP" altLang="en-US"/>
          </a:p>
        </p:txBody>
      </p:sp>
      <p:sp>
        <p:nvSpPr>
          <p:cNvPr id="4" name="Slide Number Placeholder 3"/>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
        <p:nvSpPr>
          <p:cNvPr id="7" name="四角形: 角を丸くする 6"/>
          <p:cNvSpPr/>
          <p:nvPr/>
        </p:nvSpPr>
        <p:spPr>
          <a:xfrm>
            <a:off x="429260" y="1271270"/>
            <a:ext cx="8286115" cy="24288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ja-JP" altLang="en-US" sz="2000" dirty="0">
                <a:solidFill>
                  <a:schemeClr val="tx1"/>
                </a:solidFill>
                <a:sym typeface="+mn-ea"/>
              </a:rPr>
              <a:t>・</a:t>
            </a:r>
            <a:r>
              <a:rPr lang="en-US" altLang="ja-JP" sz="2000" dirty="0">
                <a:solidFill>
                  <a:schemeClr val="tx1"/>
                </a:solidFill>
                <a:sym typeface="+mn-ea"/>
              </a:rPr>
              <a:t>AI</a:t>
            </a:r>
            <a:r>
              <a:rPr lang="ja-JP" altLang="en-US" sz="2000" dirty="0">
                <a:solidFill>
                  <a:schemeClr val="tx1"/>
                </a:solidFill>
                <a:sym typeface="+mn-ea"/>
              </a:rPr>
              <a:t>生成ソースコードを</a:t>
            </a:r>
            <a:r>
              <a:rPr lang="ja-JP" altLang="en-US" sz="2000" b="1" dirty="0">
                <a:solidFill>
                  <a:srgbClr val="FF0000"/>
                </a:solidFill>
                <a:sym typeface="+mn-ea"/>
              </a:rPr>
              <a:t>有効に識別するツールが存在しておらず</a:t>
            </a:r>
            <a:r>
              <a:rPr lang="ja-JP" altLang="en-US" sz="2000" dirty="0">
                <a:solidFill>
                  <a:schemeClr val="tx1"/>
                </a:solidFill>
                <a:sym typeface="+mn-ea"/>
              </a:rPr>
              <a:t>、それに対して、教育まだ入社テストなどの分野は効果的な検出ツールを求めている</a:t>
            </a:r>
            <a:endParaRPr lang="ja-JP" altLang="en-US" sz="2000" b="1" dirty="0">
              <a:solidFill>
                <a:srgbClr val="FF0000"/>
              </a:solidFill>
              <a:sym typeface="+mn-ea"/>
            </a:endParaRPr>
          </a:p>
          <a:p>
            <a:pPr marL="0" indent="0">
              <a:buNone/>
            </a:pPr>
            <a:endParaRPr kumimoji="1" lang="ja-JP" altLang="en-US" sz="1000" dirty="0">
              <a:solidFill>
                <a:schemeClr val="tx1"/>
              </a:solidFill>
              <a:sym typeface="+mn-ea"/>
            </a:endParaRPr>
          </a:p>
          <a:p>
            <a:pPr marL="0" indent="0">
              <a:buNone/>
            </a:pPr>
            <a:r>
              <a:rPr kumimoji="1" lang="ja-JP" altLang="en-US" sz="2000" dirty="0">
                <a:solidFill>
                  <a:schemeClr val="tx1"/>
                </a:solidFill>
                <a:sym typeface="+mn-ea"/>
              </a:rPr>
              <a:t>・参考文献が構築したデータセットでは</a:t>
            </a:r>
            <a:r>
              <a:rPr kumimoji="1" lang="ja-JP" altLang="en-US" sz="2000" b="1" dirty="0">
                <a:solidFill>
                  <a:srgbClr val="FF0000"/>
                </a:solidFill>
                <a:sym typeface="+mn-ea"/>
              </a:rPr>
              <a:t>コードの要件が単純、</a:t>
            </a:r>
            <a:r>
              <a:rPr lang="ja-JP" altLang="en-US" sz="2000" b="1" dirty="0">
                <a:solidFill>
                  <a:srgbClr val="FF0000"/>
                </a:solidFill>
                <a:sym typeface="+mn-ea"/>
              </a:rPr>
              <a:t>識別対象言語は</a:t>
            </a:r>
            <a:r>
              <a:rPr lang="en-US" altLang="ja-JP" sz="2000" b="1" dirty="0">
                <a:solidFill>
                  <a:srgbClr val="FF0000"/>
                </a:solidFill>
                <a:sym typeface="+mn-ea"/>
              </a:rPr>
              <a:t>Java</a:t>
            </a:r>
            <a:r>
              <a:rPr lang="ja-JP" altLang="en-US" sz="2000" b="1" dirty="0">
                <a:solidFill>
                  <a:srgbClr val="FF0000"/>
                </a:solidFill>
                <a:sym typeface="+mn-ea"/>
              </a:rPr>
              <a:t>のみ</a:t>
            </a:r>
            <a:r>
              <a:rPr lang="ja-JP" altLang="en-US" sz="2000" dirty="0">
                <a:solidFill>
                  <a:schemeClr val="tx1"/>
                </a:solidFill>
                <a:sym typeface="+mn-ea"/>
              </a:rPr>
              <a:t>、</a:t>
            </a:r>
            <a:r>
              <a:rPr kumimoji="1" lang="ja-JP" altLang="en-US" sz="2000" dirty="0">
                <a:solidFill>
                  <a:schemeClr val="tx1"/>
                </a:solidFill>
                <a:sym typeface="+mn-ea"/>
              </a:rPr>
              <a:t>入社テストなどの分野での応用は期待できない</a:t>
            </a:r>
            <a:endParaRPr kumimoji="1" lang="ja-JP" altLang="en-US" sz="2000" dirty="0">
              <a:solidFill>
                <a:schemeClr val="tx1"/>
              </a:solidFill>
              <a:sym typeface="+mn-ea"/>
            </a:endParaRPr>
          </a:p>
        </p:txBody>
      </p:sp>
      <p:sp>
        <p:nvSpPr>
          <p:cNvPr id="5" name="四角形: 角を丸くする 6"/>
          <p:cNvSpPr/>
          <p:nvPr/>
        </p:nvSpPr>
        <p:spPr>
          <a:xfrm>
            <a:off x="429260" y="4134485"/>
            <a:ext cx="8296275" cy="172847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ClrTx/>
              <a:buSzTx/>
              <a:buNone/>
            </a:pPr>
            <a:r>
              <a:rPr lang="ja-JP" altLang="en-US" sz="2000">
                <a:solidFill>
                  <a:schemeClr val="tx1"/>
                </a:solidFill>
                <a:sym typeface="+mn-ea"/>
              </a:rPr>
              <a:t>ChatGPTで生成した主流となるプログラミング言語での</a:t>
            </a:r>
            <a:r>
              <a:rPr lang="ja-JP" altLang="en-US" sz="2000">
                <a:solidFill>
                  <a:schemeClr val="tx1"/>
                </a:solidFill>
                <a:sym typeface="+mn-ea"/>
              </a:rPr>
              <a:t>複雑度をもつ</a:t>
            </a:r>
            <a:r>
              <a:rPr lang="ja-JP" altLang="en-US" sz="2000">
                <a:solidFill>
                  <a:schemeClr val="tx1"/>
                </a:solidFill>
                <a:sym typeface="+mn-ea"/>
              </a:rPr>
              <a:t>ソースコードと人間で編集したソースコードを有効かつ</a:t>
            </a:r>
            <a:r>
              <a:rPr lang="ja-JP" altLang="en-US" sz="2000">
                <a:solidFill>
                  <a:schemeClr val="tx1"/>
                </a:solidFill>
                <a:sym typeface="+mn-ea"/>
              </a:rPr>
              <a:t>精度高く分類し、</a:t>
            </a:r>
            <a:r>
              <a:rPr lang="ja-JP" altLang="en-US" sz="2000" b="1">
                <a:solidFill>
                  <a:schemeClr val="tx1"/>
                </a:solidFill>
                <a:sym typeface="+mn-ea"/>
              </a:rPr>
              <a:t>教育もしくは入社テストでのAI不正応用の検出を目指す</a:t>
            </a:r>
            <a:endParaRPr kumimoji="1" lang="ja-JP" altLang="en-US" sz="2000" b="1">
              <a:solidFill>
                <a:schemeClr val="tx1"/>
              </a:solidFill>
              <a:sym typeface="+mn-ea"/>
            </a:endParaRPr>
          </a:p>
        </p:txBody>
      </p:sp>
      <p:sp>
        <p:nvSpPr>
          <p:cNvPr id="12" name="四角形: 角を丸くする 8"/>
          <p:cNvSpPr/>
          <p:nvPr/>
        </p:nvSpPr>
        <p:spPr>
          <a:xfrm>
            <a:off x="868045" y="1037590"/>
            <a:ext cx="1514475" cy="46736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sym typeface="+mn-ea"/>
              </a:rPr>
              <a:t>現状</a:t>
            </a:r>
            <a:endParaRPr lang="ja-JP" altLang="en-US" b="1">
              <a:solidFill>
                <a:schemeClr val="tx1"/>
              </a:solidFill>
              <a:sym typeface="+mn-ea"/>
            </a:endParaRPr>
          </a:p>
        </p:txBody>
      </p:sp>
      <p:sp>
        <p:nvSpPr>
          <p:cNvPr id="6" name="四角形: 角を丸くする 8"/>
          <p:cNvSpPr/>
          <p:nvPr/>
        </p:nvSpPr>
        <p:spPr>
          <a:xfrm>
            <a:off x="868045" y="3893185"/>
            <a:ext cx="1514475" cy="46736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sym typeface="+mn-ea"/>
              </a:rPr>
              <a:t>目的</a:t>
            </a:r>
            <a:endParaRPr lang="ja-JP" altLang="en-US" b="1">
              <a:solidFill>
                <a:schemeClr val="tx1"/>
              </a:solidFill>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sym typeface="+mn-ea"/>
              </a:rPr>
              <a:t>研究特色</a:t>
            </a:r>
            <a:endParaRPr lang="ja-JP" altLang="en-US"/>
          </a:p>
        </p:txBody>
      </p:sp>
      <p:sp>
        <p:nvSpPr>
          <p:cNvPr id="4" name="Slide Number Placeholder 3"/>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
        <p:nvSpPr>
          <p:cNvPr id="7" name="四角形: 角を丸くする 6"/>
          <p:cNvSpPr/>
          <p:nvPr/>
        </p:nvSpPr>
        <p:spPr>
          <a:xfrm>
            <a:off x="429260" y="1320800"/>
            <a:ext cx="8286115" cy="198755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ja-JP" altLang="en-US" sz="2000" dirty="0">
                <a:solidFill>
                  <a:schemeClr val="tx1"/>
                </a:solidFill>
                <a:sym typeface="+mn-ea"/>
              </a:rPr>
              <a:t>「関連研究」で述べたよう、</a:t>
            </a:r>
            <a:r>
              <a:rPr lang="en-US" altLang="ja-JP" sz="2000" dirty="0">
                <a:solidFill>
                  <a:schemeClr val="tx1"/>
                </a:solidFill>
                <a:sym typeface="+mn-ea"/>
              </a:rPr>
              <a:t>Phuong </a:t>
            </a:r>
            <a:r>
              <a:rPr lang="en-US" altLang="ja-JP" sz="2000" dirty="0" err="1">
                <a:solidFill>
                  <a:schemeClr val="tx1"/>
                </a:solidFill>
                <a:sym typeface="+mn-ea"/>
              </a:rPr>
              <a:t>T.Nguyen</a:t>
            </a:r>
            <a:r>
              <a:rPr lang="ja-JP" altLang="en-US" sz="2000" dirty="0">
                <a:solidFill>
                  <a:schemeClr val="tx1"/>
                </a:solidFill>
                <a:sym typeface="+mn-ea"/>
              </a:rPr>
              <a:t>ら構築したデータセットにはコードの要件が単純のため、本研究では、</a:t>
            </a:r>
            <a:r>
              <a:rPr lang="ja-JP" altLang="en-US" sz="2000" dirty="0">
                <a:solidFill>
                  <a:schemeClr val="tx1"/>
                </a:solidFill>
                <a:sym typeface="+mn-ea"/>
              </a:rPr>
              <a:t>参考文献より</a:t>
            </a:r>
            <a:r>
              <a:rPr lang="ja-JP" altLang="en-US" sz="2000" b="1" dirty="0">
                <a:solidFill>
                  <a:schemeClr val="tx1"/>
                </a:solidFill>
                <a:sym typeface="+mn-ea"/>
              </a:rPr>
              <a:t>大規模かつ高品質なラベル付きデータセットを構築</a:t>
            </a:r>
            <a:r>
              <a:rPr lang="ja-JP" altLang="en-US" sz="2000" dirty="0">
                <a:solidFill>
                  <a:schemeClr val="tx1"/>
                </a:solidFill>
                <a:sym typeface="+mn-ea"/>
              </a:rPr>
              <a:t>する</a:t>
            </a:r>
            <a:endParaRPr kumimoji="1" lang="ja-JP" altLang="en-US" sz="2000" dirty="0">
              <a:solidFill>
                <a:schemeClr val="tx1"/>
              </a:solidFill>
              <a:sym typeface="+mn-ea"/>
            </a:endParaRPr>
          </a:p>
        </p:txBody>
      </p:sp>
      <p:sp>
        <p:nvSpPr>
          <p:cNvPr id="5" name="四角形: 角を丸くする 6"/>
          <p:cNvSpPr/>
          <p:nvPr/>
        </p:nvSpPr>
        <p:spPr>
          <a:xfrm>
            <a:off x="429260" y="3763010"/>
            <a:ext cx="8296275" cy="196342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ClrTx/>
              <a:buSzTx/>
              <a:buNone/>
            </a:pPr>
            <a:r>
              <a:rPr lang="ja-JP" altLang="en-US" sz="2000" dirty="0">
                <a:solidFill>
                  <a:schemeClr val="tx1"/>
                </a:solidFill>
                <a:sym typeface="+mn-ea"/>
              </a:rPr>
              <a:t>本研究</a:t>
            </a:r>
            <a:r>
              <a:rPr lang="ja-JP" altLang="en-US" sz="2000" dirty="0">
                <a:solidFill>
                  <a:schemeClr val="tx1"/>
                </a:solidFill>
                <a:sym typeface="+mn-ea"/>
              </a:rPr>
              <a:t>は調査で得られた</a:t>
            </a:r>
            <a:r>
              <a:rPr lang="en-US" altLang="ja-JP" sz="2000" dirty="0">
                <a:solidFill>
                  <a:schemeClr val="tx1"/>
                </a:solidFill>
                <a:sym typeface="+mn-ea"/>
              </a:rPr>
              <a:t>AI</a:t>
            </a:r>
            <a:r>
              <a:rPr lang="ja-JP" altLang="en-US" sz="2000" dirty="0">
                <a:solidFill>
                  <a:schemeClr val="tx1"/>
                </a:solidFill>
                <a:sym typeface="+mn-ea"/>
              </a:rPr>
              <a:t>生成コードの特徴を分析し、</a:t>
            </a:r>
            <a:r>
              <a:rPr lang="ja-JP" altLang="en-US" sz="2000" b="1" dirty="0">
                <a:solidFill>
                  <a:schemeClr val="tx1"/>
                </a:solidFill>
                <a:sym typeface="+mn-ea"/>
              </a:rPr>
              <a:t>AI生成コードと人間編集コードの違いを探求、その結論を用いてデータセットを調整、モデルをファンチューニングする手法を提案</a:t>
            </a:r>
            <a:r>
              <a:rPr lang="ja-JP" altLang="en-US" sz="2000" dirty="0">
                <a:solidFill>
                  <a:schemeClr val="tx1"/>
                </a:solidFill>
                <a:sym typeface="+mn-ea"/>
              </a:rPr>
              <a:t>する</a:t>
            </a:r>
            <a:endParaRPr kumimoji="1" lang="ja-JP" altLang="en-US" sz="2000" b="1" dirty="0">
              <a:solidFill>
                <a:schemeClr val="tx1"/>
              </a:solidFill>
              <a:sym typeface="+mn-ea"/>
            </a:endParaRPr>
          </a:p>
        </p:txBody>
      </p:sp>
      <p:sp>
        <p:nvSpPr>
          <p:cNvPr id="12" name="四角形: 角を丸くする 8"/>
          <p:cNvSpPr/>
          <p:nvPr/>
        </p:nvSpPr>
        <p:spPr>
          <a:xfrm>
            <a:off x="868045" y="1096010"/>
            <a:ext cx="2261235" cy="46736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sym typeface="+mn-ea"/>
              </a:rPr>
              <a:t>データセット</a:t>
            </a:r>
            <a:r>
              <a:rPr lang="ja-JP" altLang="en-US" b="1">
                <a:solidFill>
                  <a:schemeClr val="tx1"/>
                </a:solidFill>
                <a:sym typeface="+mn-ea"/>
              </a:rPr>
              <a:t>構築</a:t>
            </a:r>
            <a:endParaRPr lang="ja-JP" altLang="en-US" b="1">
              <a:solidFill>
                <a:schemeClr val="tx1"/>
              </a:solidFill>
              <a:sym typeface="+mn-ea"/>
            </a:endParaRPr>
          </a:p>
        </p:txBody>
      </p:sp>
      <p:sp>
        <p:nvSpPr>
          <p:cNvPr id="6" name="四角形: 角を丸くする 8"/>
          <p:cNvSpPr/>
          <p:nvPr/>
        </p:nvSpPr>
        <p:spPr>
          <a:xfrm>
            <a:off x="868045" y="3530600"/>
            <a:ext cx="3219450" cy="46736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sym typeface="+mn-ea"/>
              </a:rPr>
              <a:t>特徴重要性分析より</a:t>
            </a:r>
            <a:r>
              <a:rPr lang="ja-JP" altLang="en-US" b="1">
                <a:solidFill>
                  <a:schemeClr val="tx1"/>
                </a:solidFill>
                <a:sym typeface="+mn-ea"/>
              </a:rPr>
              <a:t>精度向上</a:t>
            </a:r>
            <a:endParaRPr lang="ja-JP" altLang="en-US" b="1">
              <a:solidFill>
                <a:schemeClr val="tx1"/>
              </a:solidFill>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ja-JP" altLang="en-US">
                <a:sym typeface="+mn-ea"/>
              </a:rPr>
              <a:t>研究アプローチ</a:t>
            </a:r>
            <a:endParaRPr lang="en-US"/>
          </a:p>
        </p:txBody>
      </p:sp>
      <p:sp>
        <p:nvSpPr>
          <p:cNvPr id="4" name="Slide Number Placeholder 3"/>
          <p:cNvSpPr>
            <a:spLocks noGrp="1"/>
          </p:cNvSpPr>
          <p:nvPr>
            <p:ph type="sldNum" sz="quarter" idx="12"/>
          </p:nvPr>
        </p:nvSpPr>
        <p:spPr/>
        <p:txBody>
          <a:bodyPr/>
          <a:p>
            <a:fld id="{E6277560-9914-924F-8246-31A3347656E0}" type="slidenum">
              <a:rPr kumimoji="1" lang="ja-JP" altLang="en-US" smtClean="0"/>
            </a:fld>
            <a:endParaRPr kumimoji="1" lang="ja-JP" altLang="en-US"/>
          </a:p>
        </p:txBody>
      </p:sp>
      <p:sp>
        <p:nvSpPr>
          <p:cNvPr id="7" name="四角形: 角を丸くする 6"/>
          <p:cNvSpPr/>
          <p:nvPr/>
        </p:nvSpPr>
        <p:spPr>
          <a:xfrm>
            <a:off x="429260" y="1139190"/>
            <a:ext cx="8286115" cy="147955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p>
            <a:pPr indent="0">
              <a:buNone/>
            </a:pPr>
            <a:r>
              <a:rPr lang="ja-JP" altLang="en-US" sz="2000" dirty="0">
                <a:solidFill>
                  <a:schemeClr val="tx1"/>
                </a:solidFill>
                <a:sym typeface="+mn-ea"/>
              </a:rPr>
              <a:t>関連研究が不足かつ参考文献が正式に発表されていないため、本研究最初のステップとしては、データセットを構築し、</a:t>
            </a:r>
            <a:r>
              <a:rPr lang="en-US" altLang="ja-JP" sz="2000" dirty="0">
                <a:solidFill>
                  <a:schemeClr val="tx1"/>
                </a:solidFill>
                <a:sym typeface="+mn-ea"/>
              </a:rPr>
              <a:t>CodeBERT</a:t>
            </a:r>
            <a:r>
              <a:rPr lang="ja-JP" altLang="en-US" sz="2000" dirty="0">
                <a:solidFill>
                  <a:schemeClr val="tx1"/>
                </a:solidFill>
                <a:sym typeface="+mn-ea"/>
              </a:rPr>
              <a:t>を基にモデルをトレニンーグ、</a:t>
            </a:r>
            <a:r>
              <a:rPr lang="en-US" altLang="ja-JP" sz="2000" b="1" dirty="0">
                <a:solidFill>
                  <a:schemeClr val="tx1"/>
                </a:solidFill>
                <a:sym typeface="+mn-ea"/>
              </a:rPr>
              <a:t>AI</a:t>
            </a:r>
            <a:r>
              <a:rPr lang="ja-JP" altLang="en-US" sz="2000" b="1" dirty="0">
                <a:solidFill>
                  <a:schemeClr val="tx1"/>
                </a:solidFill>
                <a:sym typeface="+mn-ea"/>
              </a:rPr>
              <a:t>生成コードの識別可能性を検証する</a:t>
            </a:r>
            <a:endParaRPr lang="ja-JP" altLang="en-US" sz="2000" b="1" dirty="0">
              <a:solidFill>
                <a:schemeClr val="tx1"/>
              </a:solidFill>
              <a:sym typeface="+mn-ea"/>
            </a:endParaRPr>
          </a:p>
        </p:txBody>
      </p:sp>
      <p:sp>
        <p:nvSpPr>
          <p:cNvPr id="12" name="四角形: 角を丸くする 8"/>
          <p:cNvSpPr/>
          <p:nvPr/>
        </p:nvSpPr>
        <p:spPr>
          <a:xfrm>
            <a:off x="868045" y="950595"/>
            <a:ext cx="2806700" cy="3937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r>
              <a:rPr lang="ja-JP" altLang="en-US" b="1">
                <a:solidFill>
                  <a:schemeClr val="tx1"/>
                </a:solidFill>
                <a:sym typeface="+mn-ea"/>
              </a:rPr>
              <a:t>１</a:t>
            </a:r>
            <a:r>
              <a:rPr lang="en-US" altLang="ja-JP" b="1">
                <a:solidFill>
                  <a:schemeClr val="tx1"/>
                </a:solidFill>
                <a:sym typeface="+mn-ea"/>
              </a:rPr>
              <a:t>.</a:t>
            </a:r>
            <a:r>
              <a:rPr lang="ja-JP" altLang="en-US" b="1">
                <a:solidFill>
                  <a:schemeClr val="tx1"/>
                </a:solidFill>
                <a:sym typeface="+mn-ea"/>
              </a:rPr>
              <a:t>予備実験</a:t>
            </a:r>
            <a:endParaRPr lang="ja-JP" altLang="en-US" b="1">
              <a:solidFill>
                <a:schemeClr val="tx1"/>
              </a:solidFill>
              <a:sym typeface="+mn-ea"/>
            </a:endParaRPr>
          </a:p>
        </p:txBody>
      </p:sp>
      <p:sp>
        <p:nvSpPr>
          <p:cNvPr id="5" name="四角形: 角を丸くする 6"/>
          <p:cNvSpPr/>
          <p:nvPr/>
        </p:nvSpPr>
        <p:spPr>
          <a:xfrm>
            <a:off x="428625" y="2981325"/>
            <a:ext cx="8286115" cy="148082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p>
            <a:pPr indent="0">
              <a:buNone/>
            </a:pPr>
            <a:r>
              <a:rPr lang="ja-JP" altLang="en-US" sz="2000" dirty="0">
                <a:solidFill>
                  <a:schemeClr val="tx1"/>
                </a:solidFill>
                <a:sym typeface="+mn-ea"/>
              </a:rPr>
              <a:t>ソースコードの特徴を調査し、特徴重要性分析を行い、</a:t>
            </a:r>
            <a:r>
              <a:rPr lang="ja-JP" altLang="en-US" sz="2000" b="1" dirty="0">
                <a:solidFill>
                  <a:schemeClr val="tx1"/>
                </a:solidFill>
                <a:sym typeface="+mn-ea"/>
              </a:rPr>
              <a:t>AI生成コードと人間編集コードの違いを探求</a:t>
            </a:r>
            <a:r>
              <a:rPr lang="ja-JP" altLang="en-US" sz="2000" dirty="0">
                <a:solidFill>
                  <a:schemeClr val="tx1"/>
                </a:solidFill>
                <a:sym typeface="+mn-ea"/>
              </a:rPr>
              <a:t>する。ソースコードの特徴として、現在</a:t>
            </a:r>
            <a:r>
              <a:rPr lang="ja-JP" altLang="en-US" sz="2000" b="1" dirty="0">
                <a:solidFill>
                  <a:schemeClr val="tx1"/>
                </a:solidFill>
                <a:sym typeface="+mn-ea"/>
              </a:rPr>
              <a:t>コーディングスタイル</a:t>
            </a:r>
            <a:r>
              <a:rPr lang="ja-JP" altLang="en-US" sz="2000" dirty="0">
                <a:solidFill>
                  <a:schemeClr val="tx1"/>
                </a:solidFill>
                <a:sym typeface="+mn-ea"/>
              </a:rPr>
              <a:t>、</a:t>
            </a:r>
            <a:r>
              <a:rPr lang="ja-JP" altLang="en-US" sz="2000" b="1" dirty="0">
                <a:solidFill>
                  <a:schemeClr val="tx1"/>
                </a:solidFill>
                <a:sym typeface="+mn-ea"/>
              </a:rPr>
              <a:t>コメント</a:t>
            </a:r>
            <a:r>
              <a:rPr lang="ja-JP" altLang="en-US" sz="2000" dirty="0">
                <a:solidFill>
                  <a:schemeClr val="tx1"/>
                </a:solidFill>
                <a:sym typeface="+mn-ea"/>
              </a:rPr>
              <a:t>、</a:t>
            </a:r>
            <a:r>
              <a:rPr lang="ja-JP" altLang="en-US" sz="2000" b="1" dirty="0">
                <a:solidFill>
                  <a:schemeClr val="tx1"/>
                </a:solidFill>
                <a:sym typeface="+mn-ea"/>
              </a:rPr>
              <a:t>複雑度</a:t>
            </a:r>
            <a:r>
              <a:rPr lang="ja-JP" altLang="en-US" sz="2000" dirty="0">
                <a:solidFill>
                  <a:schemeClr val="tx1"/>
                </a:solidFill>
                <a:sym typeface="+mn-ea"/>
              </a:rPr>
              <a:t>などを</a:t>
            </a:r>
            <a:r>
              <a:rPr lang="ja-JP" altLang="en-US" sz="2000" dirty="0">
                <a:solidFill>
                  <a:schemeClr val="tx1"/>
                </a:solidFill>
                <a:sym typeface="+mn-ea"/>
              </a:rPr>
              <a:t>想定している</a:t>
            </a:r>
            <a:endParaRPr kumimoji="1" lang="ja-JP" altLang="en-US" sz="2000" b="1" dirty="0">
              <a:solidFill>
                <a:schemeClr val="tx1"/>
              </a:solidFill>
              <a:sym typeface="+mn-ea"/>
            </a:endParaRPr>
          </a:p>
        </p:txBody>
      </p:sp>
      <p:sp>
        <p:nvSpPr>
          <p:cNvPr id="6" name="四角形: 角を丸くする 8"/>
          <p:cNvSpPr/>
          <p:nvPr/>
        </p:nvSpPr>
        <p:spPr>
          <a:xfrm>
            <a:off x="868045" y="2790825"/>
            <a:ext cx="2806700" cy="38862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r>
              <a:rPr lang="ja-JP" altLang="en-US" b="1">
                <a:solidFill>
                  <a:schemeClr val="tx1"/>
                </a:solidFill>
                <a:sym typeface="+mn-ea"/>
              </a:rPr>
              <a:t>２</a:t>
            </a:r>
            <a:r>
              <a:rPr lang="en-US" altLang="ja-JP" b="1">
                <a:solidFill>
                  <a:schemeClr val="tx1"/>
                </a:solidFill>
                <a:sym typeface="+mn-ea"/>
              </a:rPr>
              <a:t>.</a:t>
            </a:r>
            <a:r>
              <a:rPr lang="ja-JP" altLang="en-US" b="1">
                <a:solidFill>
                  <a:schemeClr val="tx1"/>
                </a:solidFill>
                <a:sym typeface="+mn-ea"/>
              </a:rPr>
              <a:t>重要性</a:t>
            </a:r>
            <a:r>
              <a:rPr lang="ja-JP" altLang="en-US" b="1">
                <a:solidFill>
                  <a:schemeClr val="tx1"/>
                </a:solidFill>
                <a:sym typeface="+mn-ea"/>
              </a:rPr>
              <a:t>分析</a:t>
            </a:r>
            <a:endParaRPr lang="ja-JP" altLang="en-US" b="1">
              <a:solidFill>
                <a:schemeClr val="tx1"/>
              </a:solidFill>
              <a:sym typeface="+mn-ea"/>
            </a:endParaRPr>
          </a:p>
        </p:txBody>
      </p:sp>
      <p:sp>
        <p:nvSpPr>
          <p:cNvPr id="10" name="四角形: 角を丸くする 6"/>
          <p:cNvSpPr/>
          <p:nvPr/>
        </p:nvSpPr>
        <p:spPr>
          <a:xfrm>
            <a:off x="428625" y="4843780"/>
            <a:ext cx="8286115" cy="11557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p>
            <a:pPr indent="0">
              <a:buNone/>
            </a:pPr>
            <a:r>
              <a:rPr lang="ja-JP" altLang="en-US" sz="2000" dirty="0">
                <a:solidFill>
                  <a:schemeClr val="tx1"/>
                </a:solidFill>
                <a:sym typeface="+mn-ea"/>
              </a:rPr>
              <a:t>特徴重要性分析で得られた結論を踏まえて、データセットを調整、モデルをファンチューニングし、</a:t>
            </a:r>
            <a:r>
              <a:rPr lang="ja-JP" altLang="en-US" sz="2000" b="1" dirty="0">
                <a:solidFill>
                  <a:schemeClr val="tx1"/>
                </a:solidFill>
                <a:sym typeface="+mn-ea"/>
              </a:rPr>
              <a:t>精度向上を目指す</a:t>
            </a:r>
            <a:endParaRPr kumimoji="1" lang="ja-JP" altLang="en-US" sz="2000" b="1" dirty="0">
              <a:solidFill>
                <a:schemeClr val="tx1"/>
              </a:solidFill>
              <a:sym typeface="+mn-ea"/>
            </a:endParaRPr>
          </a:p>
        </p:txBody>
      </p:sp>
      <p:sp>
        <p:nvSpPr>
          <p:cNvPr id="11" name="四角形: 角を丸くする 8"/>
          <p:cNvSpPr/>
          <p:nvPr/>
        </p:nvSpPr>
        <p:spPr>
          <a:xfrm>
            <a:off x="868045" y="4645025"/>
            <a:ext cx="2815590" cy="39433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r>
              <a:rPr lang="ja-JP" altLang="en-US" b="1">
                <a:solidFill>
                  <a:schemeClr val="tx1"/>
                </a:solidFill>
                <a:sym typeface="+mn-ea"/>
              </a:rPr>
              <a:t>３</a:t>
            </a:r>
            <a:r>
              <a:rPr lang="en-US" altLang="ja-JP" b="1">
                <a:solidFill>
                  <a:schemeClr val="tx1"/>
                </a:solidFill>
                <a:sym typeface="+mn-ea"/>
              </a:rPr>
              <a:t>.</a:t>
            </a:r>
            <a:r>
              <a:rPr lang="ja-JP" altLang="en-US" b="1">
                <a:solidFill>
                  <a:schemeClr val="tx1"/>
                </a:solidFill>
                <a:sym typeface="+mn-ea"/>
              </a:rPr>
              <a:t>ファンチューニング</a:t>
            </a:r>
            <a:endParaRPr lang="ja-JP" altLang="en-US" b="1">
              <a:solidFill>
                <a:schemeClr val="tx1"/>
              </a:solidFill>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予備実験</a:t>
            </a:r>
            <a:endParaRPr lang="ja-JP" altLang="en-US" dirty="0"/>
          </a:p>
        </p:txBody>
      </p:sp>
      <p:sp>
        <p:nvSpPr>
          <p:cNvPr id="3" name="Content Placeholder 2"/>
          <p:cNvSpPr>
            <a:spLocks noGrp="1"/>
          </p:cNvSpPr>
          <p:nvPr>
            <p:ph idx="1"/>
          </p:nvPr>
        </p:nvSpPr>
        <p:spPr>
          <a:xfrm>
            <a:off x="628650" y="1001395"/>
            <a:ext cx="7886700" cy="5080000"/>
          </a:xfrm>
        </p:spPr>
        <p:txBody>
          <a:bodyPr>
            <a:normAutofit/>
          </a:bodyPr>
          <a:lstStyle/>
          <a:p>
            <a:pPr marL="0" indent="0">
              <a:buNone/>
            </a:pPr>
            <a:r>
              <a:rPr lang="ja-JP" altLang="en-US" sz="2000">
                <a:sym typeface="+mn-ea"/>
              </a:rPr>
              <a:t>「アプローチ」で述べたよう、関連研究が不十分のため、本研究の最初ステップは、</a:t>
            </a:r>
            <a:r>
              <a:rPr lang="en-US" altLang="ja-JP" sz="2000">
                <a:sym typeface="+mn-ea"/>
              </a:rPr>
              <a:t>AI</a:t>
            </a:r>
            <a:r>
              <a:rPr lang="ja-JP" altLang="en-US" sz="2000">
                <a:sym typeface="+mn-ea"/>
              </a:rPr>
              <a:t>より生成されたコード</a:t>
            </a:r>
            <a:r>
              <a:rPr lang="ja-JP" altLang="en-US" sz="2000">
                <a:sym typeface="+mn-ea"/>
              </a:rPr>
              <a:t>の</a:t>
            </a:r>
            <a:r>
              <a:rPr lang="ja-JP" altLang="en-US" sz="2000">
                <a:sym typeface="+mn-ea"/>
              </a:rPr>
              <a:t>識別可能性を検証する</a:t>
            </a:r>
            <a:endParaRPr lang="ja-JP" altLang="en-US" sz="2000">
              <a:sym typeface="+mn-ea"/>
            </a:endParaRPr>
          </a:p>
          <a:p>
            <a:pPr marL="0" indent="0">
              <a:buNone/>
            </a:pPr>
            <a:endParaRPr lang="ja-JP" altLang="en-US" sz="2000">
              <a:sym typeface="+mn-ea"/>
            </a:endParaRPr>
          </a:p>
          <a:p>
            <a:endParaRPr lang="ja-JP" altLang="en-US" sz="2000">
              <a:sym typeface="+mn-ea"/>
            </a:endParaRPr>
          </a:p>
          <a:p>
            <a:endParaRPr lang="ja-JP" altLang="en-US" sz="2000">
              <a:sym typeface="+mn-ea"/>
            </a:endParaRPr>
          </a:p>
          <a:p>
            <a:endParaRPr lang="ja-JP" altLang="en-US" sz="2000">
              <a:sym typeface="+mn-ea"/>
            </a:endParaRPr>
          </a:p>
          <a:p>
            <a:endParaRPr lang="ja-JP" altLang="en-US" sz="2000">
              <a:sym typeface="+mn-ea"/>
            </a:endParaRPr>
          </a:p>
          <a:p>
            <a:pPr marL="0" indent="0">
              <a:buNone/>
            </a:pPr>
            <a:endParaRPr lang="ja-JP" altLang="en-US" sz="2000"/>
          </a:p>
          <a:p>
            <a:pPr marL="0" indent="0">
              <a:buNone/>
            </a:pPr>
            <a:endParaRPr lang="en-US" sz="2000">
              <a:sym typeface="+mn-ea"/>
            </a:endParaRPr>
          </a:p>
          <a:p>
            <a:pPr marL="0" indent="0">
              <a:buNone/>
            </a:pPr>
            <a:r>
              <a:rPr lang="en-US" sz="2000" b="1">
                <a:sym typeface="+mn-ea"/>
              </a:rPr>
              <a:t>CodeNet</a:t>
            </a:r>
            <a:r>
              <a:rPr lang="ja-JP" altLang="en-US" sz="2000" b="1">
                <a:sym typeface="+mn-ea"/>
              </a:rPr>
              <a:t>：</a:t>
            </a:r>
            <a:r>
              <a:rPr lang="ja-JP" altLang="en-US" sz="2000">
                <a:sym typeface="+mn-ea"/>
              </a:rPr>
              <a:t>C、C++、Python、Javaなどの言語で構成され、1400万のコードサンプルが含まれているデータセット。</a:t>
            </a:r>
            <a:endParaRPr lang="ja-JP" altLang="en-US" sz="2000">
              <a:sym typeface="+mn-ea"/>
            </a:endParaRPr>
          </a:p>
          <a:p>
            <a:pPr marL="0" indent="0">
              <a:buNone/>
            </a:pPr>
            <a:r>
              <a:rPr lang="ja-JP" altLang="en-US" sz="2000">
                <a:sym typeface="+mn-ea"/>
              </a:rPr>
              <a:t>サンプルはそれぞれプログラミング競技プラットフォームAtCoderから抽出された4000のプログラミング問題の解答例の1つである</a:t>
            </a:r>
            <a:r>
              <a:rPr lang="ja-JP" altLang="en-US" sz="2000">
                <a:sym typeface="+mn-ea"/>
              </a:rPr>
              <a:t>。</a:t>
            </a:r>
            <a:endParaRPr lang="ja-JP" altLang="en-US" sz="2000">
              <a:sym typeface="+mn-ea"/>
            </a:endParaRPr>
          </a:p>
        </p:txBody>
      </p:sp>
      <p:sp>
        <p:nvSpPr>
          <p:cNvPr id="4" name="Slide Number Placeholder 3"/>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
        <p:nvSpPr>
          <p:cNvPr id="7" name="四角形: 角を丸くする 6"/>
          <p:cNvSpPr/>
          <p:nvPr/>
        </p:nvSpPr>
        <p:spPr>
          <a:xfrm>
            <a:off x="736600" y="2131695"/>
            <a:ext cx="7670165" cy="209677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ja-JP" altLang="en-US">
                <a:solidFill>
                  <a:schemeClr val="tx1"/>
                </a:solidFill>
                <a:sym typeface="+mn-ea"/>
              </a:rPr>
              <a:t>検証するため、データセットが不可欠であり、前述通り、参考文献が構築したデータセットは小規模かつコードの要件が単純、本研究の応用シナリオに適用できないと考えられ、</a:t>
            </a:r>
            <a:r>
              <a:rPr lang="ja-JP" altLang="en-US" b="1">
                <a:solidFill>
                  <a:schemeClr val="tx1"/>
                </a:solidFill>
                <a:sym typeface="+mn-ea"/>
              </a:rPr>
              <a:t>予備実験では</a:t>
            </a:r>
            <a:r>
              <a:rPr lang="en-US" altLang="ja-JP" b="1">
                <a:solidFill>
                  <a:schemeClr val="tx1"/>
                </a:solidFill>
                <a:sym typeface="+mn-ea"/>
              </a:rPr>
              <a:t>CodeNet</a:t>
            </a:r>
            <a:r>
              <a:rPr lang="ja-JP" altLang="en-US" b="1">
                <a:solidFill>
                  <a:schemeClr val="tx1"/>
                </a:solidFill>
                <a:sym typeface="+mn-ea"/>
              </a:rPr>
              <a:t>を基に、</a:t>
            </a:r>
            <a:r>
              <a:rPr lang="en-US" altLang="ja-JP" b="1">
                <a:solidFill>
                  <a:schemeClr val="tx1"/>
                </a:solidFill>
                <a:sym typeface="+mn-ea"/>
              </a:rPr>
              <a:t>OpenAI</a:t>
            </a:r>
            <a:r>
              <a:rPr lang="ja-JP" altLang="en-US" b="1">
                <a:solidFill>
                  <a:schemeClr val="tx1"/>
                </a:solidFill>
                <a:sym typeface="+mn-ea"/>
              </a:rPr>
              <a:t>の</a:t>
            </a:r>
            <a:r>
              <a:rPr lang="en-US" altLang="ja-JP" b="1">
                <a:solidFill>
                  <a:schemeClr val="tx1"/>
                </a:solidFill>
                <a:sym typeface="+mn-ea"/>
              </a:rPr>
              <a:t>API</a:t>
            </a:r>
            <a:r>
              <a:rPr lang="ja-JP" altLang="en-US" b="1">
                <a:solidFill>
                  <a:schemeClr val="tx1"/>
                </a:solidFill>
                <a:sym typeface="+mn-ea"/>
              </a:rPr>
              <a:t>を通して、</a:t>
            </a:r>
            <a:r>
              <a:rPr lang="en-US" altLang="ja-JP" b="1">
                <a:solidFill>
                  <a:schemeClr val="tx1"/>
                </a:solidFill>
                <a:sym typeface="+mn-ea"/>
              </a:rPr>
              <a:t>2300</a:t>
            </a:r>
            <a:r>
              <a:rPr lang="ja-JP" altLang="en-US" b="1">
                <a:solidFill>
                  <a:schemeClr val="tx1"/>
                </a:solidFill>
                <a:sym typeface="+mn-ea"/>
              </a:rPr>
              <a:t>組のサンプルデータを含むデータセットを構築した</a:t>
            </a:r>
            <a:r>
              <a:rPr kumimoji="1" lang="ja-JP" altLang="en-US" sz="1600">
                <a:solidFill>
                  <a:schemeClr val="tx1"/>
                </a:solidFill>
                <a:sym typeface="+mn-ea"/>
              </a:rPr>
              <a:t>（現時点</a:t>
            </a:r>
            <a:r>
              <a:rPr kumimoji="1" lang="ja-JP" altLang="en-US" sz="1600">
                <a:solidFill>
                  <a:schemeClr val="tx1"/>
                </a:solidFill>
                <a:sym typeface="+mn-ea"/>
              </a:rPr>
              <a:t>ではデータセットはまだ完全に構築完了</a:t>
            </a:r>
            <a:r>
              <a:rPr kumimoji="1" lang="ja-JP" altLang="en-US" sz="1600">
                <a:solidFill>
                  <a:schemeClr val="tx1"/>
                </a:solidFill>
                <a:sym typeface="+mn-ea"/>
              </a:rPr>
              <a:t>されていない）</a:t>
            </a:r>
            <a:endParaRPr kumimoji="1" lang="ja-JP" altLang="en-US" sz="1600">
              <a:solidFill>
                <a:schemeClr val="tx1"/>
              </a:solidFill>
              <a:sym typeface="+mn-ea"/>
            </a:endParaRPr>
          </a:p>
        </p:txBody>
      </p:sp>
      <p:sp>
        <p:nvSpPr>
          <p:cNvPr id="6" name="四角形: 角を丸くする 8"/>
          <p:cNvSpPr/>
          <p:nvPr/>
        </p:nvSpPr>
        <p:spPr>
          <a:xfrm>
            <a:off x="1096010" y="1885950"/>
            <a:ext cx="2438400" cy="46736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sym typeface="+mn-ea"/>
              </a:rPr>
              <a:t>データセット構築</a:t>
            </a:r>
            <a:endParaRPr lang="ja-JP" altLang="en-US" b="1">
              <a:solidFill>
                <a:schemeClr val="tx1"/>
              </a:solidFill>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sym typeface="+mn-ea"/>
              </a:rPr>
              <a:t>予備実験</a:t>
            </a:r>
            <a:endParaRPr lang="en-US" dirty="0"/>
          </a:p>
        </p:txBody>
      </p:sp>
      <p:sp>
        <p:nvSpPr>
          <p:cNvPr id="4" name="Slide Number Placeholder 3"/>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
        <p:nvSpPr>
          <p:cNvPr id="7" name="四角形: 角を丸くする 6"/>
          <p:cNvSpPr/>
          <p:nvPr/>
        </p:nvSpPr>
        <p:spPr>
          <a:xfrm>
            <a:off x="737235" y="1273810"/>
            <a:ext cx="7670165" cy="16256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ClrTx/>
              <a:buSzTx/>
            </a:pPr>
            <a:r>
              <a:rPr lang="ja-JP" altLang="en-US">
                <a:solidFill>
                  <a:schemeClr val="tx1"/>
                </a:solidFill>
                <a:sym typeface="+mn-ea"/>
              </a:rPr>
              <a:t>データセット2300組の中</a:t>
            </a:r>
            <a:r>
              <a:rPr lang="ja-JP" altLang="en-US" b="1">
                <a:solidFill>
                  <a:schemeClr val="tx1"/>
                </a:solidFill>
                <a:sym typeface="+mn-ea"/>
              </a:rPr>
              <a:t>2000組</a:t>
            </a:r>
            <a:r>
              <a:rPr lang="ja-JP" altLang="en-US">
                <a:solidFill>
                  <a:schemeClr val="tx1"/>
                </a:solidFill>
                <a:sym typeface="+mn-ea"/>
              </a:rPr>
              <a:t>をトレーニングセット、大規模事前訓練モデルCodeBERTを基づいてトレーニングおよびファインチューニングを行い、残り</a:t>
            </a:r>
            <a:r>
              <a:rPr lang="ja-JP" altLang="en-US" b="1">
                <a:solidFill>
                  <a:schemeClr val="tx1"/>
                </a:solidFill>
                <a:sym typeface="+mn-ea"/>
              </a:rPr>
              <a:t>300組</a:t>
            </a:r>
            <a:r>
              <a:rPr lang="ja-JP" altLang="en-US">
                <a:solidFill>
                  <a:schemeClr val="tx1"/>
                </a:solidFill>
                <a:sym typeface="+mn-ea"/>
              </a:rPr>
              <a:t>のテストセットでモデルを評価した</a:t>
            </a:r>
            <a:endParaRPr kumimoji="1" lang="ja-JP" altLang="en-US">
              <a:solidFill>
                <a:schemeClr val="tx1"/>
              </a:solidFill>
              <a:sym typeface="+mn-ea"/>
            </a:endParaRPr>
          </a:p>
        </p:txBody>
      </p:sp>
      <p:sp>
        <p:nvSpPr>
          <p:cNvPr id="5" name="四角形: 角を丸くする 6"/>
          <p:cNvSpPr/>
          <p:nvPr/>
        </p:nvSpPr>
        <p:spPr>
          <a:xfrm>
            <a:off x="736600" y="3339465"/>
            <a:ext cx="7670165" cy="232537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ClrTx/>
              <a:buSzTx/>
            </a:pPr>
            <a:r>
              <a:rPr lang="ja-JP" altLang="en-US">
                <a:solidFill>
                  <a:schemeClr val="tx1"/>
                </a:solidFill>
                <a:sym typeface="+mn-ea"/>
              </a:rPr>
              <a:t>平均精度が0.96であり、参考文献で実現された精度を達成、あるいは一部を超えていることを示している。これは、より大規模なデータセットの影響を受けている可能性が高く、実験を行う際、データセットは完全に構築されていないため、精度はまだ向上する余地があると考えられる。実験結果により、</a:t>
            </a:r>
            <a:r>
              <a:rPr lang="ja-JP" altLang="en-US" b="1">
                <a:solidFill>
                  <a:schemeClr val="tx1"/>
                </a:solidFill>
                <a:sym typeface="+mn-ea"/>
              </a:rPr>
              <a:t>人間編集コードとAI生成コードの間に潜在的な違いが存在する可能性を示している</a:t>
            </a:r>
            <a:endParaRPr kumimoji="1" lang="ja-JP" altLang="en-US" b="1">
              <a:solidFill>
                <a:schemeClr val="tx1"/>
              </a:solidFill>
              <a:sym typeface="+mn-ea"/>
            </a:endParaRPr>
          </a:p>
        </p:txBody>
      </p:sp>
      <p:sp>
        <p:nvSpPr>
          <p:cNvPr id="6" name="四角形: 角を丸くする 8"/>
          <p:cNvSpPr/>
          <p:nvPr/>
        </p:nvSpPr>
        <p:spPr>
          <a:xfrm>
            <a:off x="1148715" y="1045210"/>
            <a:ext cx="1542415" cy="46736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sym typeface="+mn-ea"/>
              </a:rPr>
              <a:t>過程</a:t>
            </a:r>
            <a:endParaRPr lang="ja-JP" altLang="en-US" b="1">
              <a:solidFill>
                <a:schemeClr val="tx1"/>
              </a:solidFill>
              <a:sym typeface="+mn-ea"/>
            </a:endParaRPr>
          </a:p>
        </p:txBody>
      </p:sp>
      <p:sp>
        <p:nvSpPr>
          <p:cNvPr id="8" name="四角形: 角を丸くする 8"/>
          <p:cNvSpPr/>
          <p:nvPr/>
        </p:nvSpPr>
        <p:spPr>
          <a:xfrm>
            <a:off x="1148715" y="3099435"/>
            <a:ext cx="1542415" cy="46736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sym typeface="+mn-ea"/>
              </a:rPr>
              <a:t>結果</a:t>
            </a:r>
            <a:endParaRPr lang="ja-JP" altLang="en-US" b="1">
              <a:solidFill>
                <a:schemeClr val="tx1"/>
              </a:solidFill>
              <a:sym typeface="+mn-ea"/>
            </a:endParaRPr>
          </a:p>
        </p:txBody>
      </p:sp>
    </p:spTree>
  </p:cSld>
  <p:clrMapOvr>
    <a:masterClrMapping/>
  </p:clrMapOvr>
</p:sld>
</file>

<file path=ppt/theme/theme1.xml><?xml version="1.0" encoding="utf-8"?>
<a:theme xmlns:a="http://schemas.openxmlformats.org/drawingml/2006/main" name="kishi">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kishi</Template>
  <TotalTime>0</TotalTime>
  <Words>6963</Words>
  <Application>WPS Presentation</Application>
  <PresentationFormat>全屏显示(4:3)</PresentationFormat>
  <Paragraphs>304</Paragraphs>
  <Slides>28</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28</vt:i4>
      </vt:variant>
    </vt:vector>
  </HeadingPairs>
  <TitlesOfParts>
    <vt:vector size="38" baseType="lpstr">
      <vt:lpstr>Arial</vt:lpstr>
      <vt:lpstr>SimSun</vt:lpstr>
      <vt:lpstr>Wingdings</vt:lpstr>
      <vt:lpstr>Calibri</vt:lpstr>
      <vt:lpstr>メイリオ</vt:lpstr>
      <vt:lpstr>Microsoft YaHei</vt:lpstr>
      <vt:lpstr>Arial Unicode MS</vt:lpstr>
      <vt:lpstr>游ゴシック</vt:lpstr>
      <vt:lpstr>ＭＳ Ｐゴシック</vt:lpstr>
      <vt:lpstr>kishi</vt:lpstr>
      <vt:lpstr>AIより生成されたソースコードの機械学習による識別手法の研究</vt:lpstr>
      <vt:lpstr>研究背景</vt:lpstr>
      <vt:lpstr>研究背景</vt:lpstr>
      <vt:lpstr>関連研究</vt:lpstr>
      <vt:lpstr>研究目的</vt:lpstr>
      <vt:lpstr>研究特色</vt:lpstr>
      <vt:lpstr>研究アプローチ</vt:lpstr>
      <vt:lpstr>予備実験</vt:lpstr>
      <vt:lpstr>予備実験</vt:lpstr>
      <vt:lpstr>予備実験</vt:lpstr>
      <vt:lpstr>今後の計画</vt:lpstr>
      <vt:lpstr>参考文献</vt:lpstr>
      <vt:lpstr>AIより生成されたソースコードの機械学習による識別手法の研究</vt:lpstr>
      <vt:lpstr>進捗</vt:lpstr>
      <vt:lpstr>進捗</vt:lpstr>
      <vt:lpstr>進捗</vt:lpstr>
      <vt:lpstr>進捗</vt:lpstr>
      <vt:lpstr>スケジュール</vt:lpstr>
      <vt:lpstr>AIより生成されたソースコードの機械学習による識別手法の研究</vt:lpstr>
      <vt:lpstr>PowerPoint 演示文稿</vt:lpstr>
      <vt:lpstr>進捗</vt:lpstr>
      <vt:lpstr>進捗</vt:lpstr>
      <vt:lpstr>進捗</vt:lpstr>
      <vt:lpstr>進捗</vt:lpstr>
      <vt:lpstr>進捗</vt:lpstr>
      <vt:lpstr>進捗</vt:lpstr>
      <vt:lpstr>進捗</vt:lpstr>
      <vt:lpstr>進捗</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秋本 裕史</dc:creator>
  <cp:lastModifiedBy>Mining-Base</cp:lastModifiedBy>
  <cp:revision>234</cp:revision>
  <dcterms:created xsi:type="dcterms:W3CDTF">2018-09-17T12:48:00Z</dcterms:created>
  <dcterms:modified xsi:type="dcterms:W3CDTF">2024-08-08T22:35:52Z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F74127475B624F52A7BA56DF4A93E78C</vt:lpwstr>
  </property>
  <property fmtid="{D5CDD505-2E9C-101B-9397-08002B2CF9AE}" pid="3" name="KSOProductBuildVer">
    <vt:lpwstr>1033-11.2.0.11516</vt:lpwstr>
  </property>
</Properties>
</file>