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2" r:id="rId3"/>
    <p:sldId id="291" r:id="rId5"/>
    <p:sldId id="303" r:id="rId6"/>
    <p:sldId id="304" r:id="rId7"/>
    <p:sldId id="305" r:id="rId8"/>
    <p:sldId id="313" r:id="rId9"/>
    <p:sldId id="314" r:id="rId10"/>
    <p:sldId id="306" r:id="rId11"/>
    <p:sldId id="309" r:id="rId12"/>
    <p:sldId id="319" r:id="rId13"/>
    <p:sldId id="299" r:id="rId14"/>
    <p:sldId id="302" r:id="rId15"/>
    <p:sldId id="322" r:id="rId16"/>
    <p:sldId id="323"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本 裕史" initials="秋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49" autoAdjust="0"/>
    <p:restoredTop sz="94075" autoAdjust="0"/>
  </p:normalViewPr>
  <p:slideViewPr>
    <p:cSldViewPr snapToGrid="0" snapToObjects="1">
      <p:cViewPr varScale="1">
        <p:scale>
          <a:sx n="74" d="100"/>
          <a:sy n="74" d="100"/>
        </p:scale>
        <p:origin x="744" y="48"/>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07153-4DC1-8C44-85A3-16BE570A5CED}"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F717-D953-E842-8819-AA12EF09CC70}"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まず研究背景</a:t>
            </a:r>
            <a:r>
              <a:rPr lang="ja-JP" altLang="en-US"/>
              <a:t>として</a:t>
            </a:r>
            <a:endParaRPr lang="ja-JP" altLang="en-US"/>
          </a:p>
          <a:p>
            <a:r>
              <a:rPr lang="en-US" dirty="0">
                <a:sym typeface="+mn-ea"/>
              </a:rPr>
              <a:t>ChatGPT</a:t>
            </a:r>
            <a:r>
              <a:rPr lang="ja-JP" altLang="en-US" dirty="0">
                <a:sym typeface="+mn-ea"/>
              </a:rPr>
              <a:t>の優れた</a:t>
            </a:r>
            <a:r>
              <a:rPr lang="ja-JP" altLang="en-US" b="1" dirty="0">
                <a:sym typeface="+mn-ea"/>
              </a:rPr>
              <a:t>ソースコード生成能力</a:t>
            </a:r>
            <a:r>
              <a:rPr lang="ja-JP" altLang="en-US" dirty="0">
                <a:sym typeface="+mn-ea"/>
              </a:rPr>
              <a:t>により</a:t>
            </a:r>
            <a:endParaRPr lang="ja-JP" altLang="en-US" dirty="0">
              <a:sym typeface="+mn-ea"/>
            </a:endParaRPr>
          </a:p>
          <a:p>
            <a:r>
              <a:rPr lang="ja-JP" altLang="en-US" dirty="0">
                <a:sym typeface="+mn-ea"/>
              </a:rPr>
              <a:t>人々に利便性を提供している同時にいくつかの</a:t>
            </a:r>
            <a:r>
              <a:rPr lang="ja-JP" altLang="en-US" b="1" dirty="0">
                <a:solidFill>
                  <a:srgbClr val="FF0000"/>
                </a:solidFill>
                <a:sym typeface="+mn-ea"/>
              </a:rPr>
              <a:t>問題</a:t>
            </a:r>
            <a:r>
              <a:rPr lang="ja-JP" altLang="en-US" dirty="0">
                <a:sym typeface="+mn-ea"/>
              </a:rPr>
              <a:t>も起こっています</a:t>
            </a:r>
            <a:endParaRPr lang="ja-JP" altLang="en-US" dirty="0">
              <a:sym typeface="+mn-ea"/>
            </a:endParaRPr>
          </a:p>
          <a:p>
            <a:endParaRPr lang="ja-JP" altLang="en-US" dirty="0">
              <a:sym typeface="+mn-ea"/>
            </a:endParaRPr>
          </a:p>
          <a:p>
            <a:r>
              <a:rPr lang="ja-JP" altLang="en-US" dirty="0">
                <a:sym typeface="+mn-ea"/>
              </a:rPr>
              <a:t>例えば、教育分野では</a:t>
            </a:r>
            <a:endParaRPr lang="ja-JP" altLang="en-US" dirty="0"/>
          </a:p>
          <a:p>
            <a:r>
              <a:rPr lang="ja-JP" altLang="en-US">
                <a:sym typeface="+mn-ea"/>
              </a:rPr>
              <a:t>学生は教師が設定した課題を</a:t>
            </a:r>
            <a:r>
              <a:rPr lang="en-US" altLang="ja-JP">
                <a:sym typeface="+mn-ea"/>
              </a:rPr>
              <a:t>ChatGPT</a:t>
            </a:r>
            <a:r>
              <a:rPr lang="ja-JP" altLang="en-US">
                <a:sym typeface="+mn-ea"/>
              </a:rPr>
              <a:t>に入力するだけで、</a:t>
            </a:r>
            <a:endParaRPr lang="ja-JP" altLang="en-US">
              <a:sym typeface="+mn-ea"/>
            </a:endParaRPr>
          </a:p>
          <a:p>
            <a:r>
              <a:rPr lang="ja-JP" altLang="en-US">
                <a:sym typeface="+mn-ea"/>
              </a:rPr>
              <a:t>解答が簡単に得られ、それによって、</a:t>
            </a:r>
            <a:endParaRPr lang="ja-JP" altLang="en-US">
              <a:sym typeface="+mn-ea"/>
            </a:endParaRPr>
          </a:p>
          <a:p>
            <a:r>
              <a:rPr lang="ja-JP" altLang="en-US">
                <a:sym typeface="+mn-ea"/>
              </a:rPr>
              <a:t>教師は学生が課題を通じてそれに関する能力を身につけたかどうかを判断できなくなっています</a:t>
            </a:r>
            <a:endParaRPr kumimoji="1" lang="ja-JP" altLang="en-US">
              <a:solidFill>
                <a:schemeClr val="tx1"/>
              </a:solidFill>
              <a:sym typeface="+mn-ea"/>
            </a:endParaRPr>
          </a:p>
          <a:p>
            <a:endParaRPr lang="ja-JP" altLang="en-US"/>
          </a:p>
          <a:p>
            <a:r>
              <a:rPr lang="ja-JP" altLang="en-US"/>
              <a:t>また</a:t>
            </a:r>
            <a:r>
              <a:rPr lang="ja-JP" altLang="en-US" b="1">
                <a:sym typeface="+mn-ea"/>
              </a:rPr>
              <a:t>入社テスト</a:t>
            </a:r>
            <a:r>
              <a:rPr lang="ja-JP" altLang="en-US">
                <a:sym typeface="+mn-ea"/>
              </a:rPr>
              <a:t>の場合</a:t>
            </a:r>
            <a:r>
              <a:rPr lang="ja-JP" altLang="en-US">
                <a:sym typeface="+mn-ea"/>
              </a:rPr>
              <a:t>では</a:t>
            </a:r>
            <a:endParaRPr lang="ja-JP" altLang="en-US">
              <a:sym typeface="+mn-ea"/>
            </a:endParaRPr>
          </a:p>
          <a:p>
            <a:r>
              <a:rPr lang="ja-JP" altLang="en-US">
                <a:sym typeface="+mn-ea"/>
              </a:rPr>
              <a:t>エンジニア職ではコーディングテストを受ける必要があり、</a:t>
            </a:r>
            <a:endParaRPr lang="ja-JP" altLang="en-US">
              <a:sym typeface="+mn-ea"/>
            </a:endParaRPr>
          </a:p>
          <a:p>
            <a:r>
              <a:rPr lang="ja-JP" altLang="en-US">
                <a:sym typeface="+mn-ea"/>
              </a:rPr>
              <a:t>テストは現在徐々オンライン化され、候補者は</a:t>
            </a:r>
            <a:r>
              <a:rPr lang="en-US" altLang="ja-JP">
                <a:sym typeface="+mn-ea"/>
              </a:rPr>
              <a:t>ChatGPT</a:t>
            </a:r>
            <a:r>
              <a:rPr lang="ja-JP" altLang="en-US">
                <a:sym typeface="+mn-ea"/>
              </a:rPr>
              <a:t>を使って簡単に通過でき、</a:t>
            </a:r>
            <a:endParaRPr lang="ja-JP" altLang="en-US">
              <a:sym typeface="+mn-ea"/>
            </a:endParaRPr>
          </a:p>
          <a:p>
            <a:r>
              <a:rPr lang="ja-JP" altLang="en-US">
                <a:sym typeface="+mn-ea"/>
              </a:rPr>
              <a:t>オンラインでのコーディングテストは無意味となっています</a:t>
            </a:r>
            <a:endParaRPr lang="ja-JP"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a:t>
            </a:r>
            <a:r>
              <a:rPr lang="ja-JP" altLang="en-US">
                <a:sym typeface="+mn-ea"/>
              </a:rPr>
              <a:t>上記の問題を解消するにはどうすれば</a:t>
            </a:r>
            <a:r>
              <a:rPr lang="ja-JP" altLang="en-US">
                <a:sym typeface="+mn-ea"/>
              </a:rPr>
              <a:t>いいのか</a:t>
            </a:r>
            <a:endParaRPr lang="ja-JP" altLang="en-US">
              <a:sym typeface="+mn-ea"/>
            </a:endParaRPr>
          </a:p>
          <a:p>
            <a:endParaRPr lang="ja-JP" altLang="en-US">
              <a:sym typeface="+mn-ea"/>
            </a:endParaRPr>
          </a:p>
          <a:p>
            <a:r>
              <a:rPr lang="ja-JP" altLang="en-US">
                <a:sym typeface="+mn-ea"/>
              </a:rPr>
              <a:t>現在では、</a:t>
            </a:r>
            <a:r>
              <a:rPr lang="en-US" altLang="ja-JP">
                <a:sym typeface="+mn-ea"/>
              </a:rPr>
              <a:t>AI</a:t>
            </a:r>
            <a:r>
              <a:rPr lang="ja-JP" altLang="en-US">
                <a:sym typeface="+mn-ea"/>
              </a:rPr>
              <a:t>より生成された</a:t>
            </a:r>
            <a:r>
              <a:rPr lang="ja-JP" altLang="en-US" b="1">
                <a:sym typeface="+mn-ea"/>
              </a:rPr>
              <a:t>テキスト</a:t>
            </a:r>
            <a:r>
              <a:rPr lang="ja-JP" altLang="en-US">
                <a:sym typeface="+mn-ea"/>
              </a:rPr>
              <a:t>に対しての検出ツールがいくつか存在してい</a:t>
            </a:r>
            <a:r>
              <a:rPr lang="ja-JP" altLang="en-US">
                <a:sym typeface="+mn-ea"/>
              </a:rPr>
              <a:t>ますが</a:t>
            </a:r>
            <a:endParaRPr lang="ja-JP" altLang="en-US">
              <a:sym typeface="+mn-ea"/>
            </a:endParaRPr>
          </a:p>
          <a:p>
            <a:r>
              <a:rPr lang="ja-JP" altLang="en-US">
                <a:sym typeface="+mn-ea"/>
              </a:rPr>
              <a:t>例えば、</a:t>
            </a:r>
            <a:r>
              <a:rPr lang="en-US" altLang="ja-JP">
                <a:solidFill>
                  <a:schemeClr val="accent1">
                    <a:lumMod val="75000"/>
                  </a:schemeClr>
                </a:solidFill>
                <a:sym typeface="+mn-ea"/>
              </a:rPr>
              <a:t>GPTZero</a:t>
            </a:r>
            <a:r>
              <a:rPr lang="ja-JP" altLang="en-US">
                <a:solidFill>
                  <a:schemeClr val="accent1">
                    <a:lumMod val="75000"/>
                  </a:schemeClr>
                </a:solidFill>
                <a:sym typeface="+mn-ea"/>
              </a:rPr>
              <a:t>、OpenAI Text Classifier</a:t>
            </a:r>
            <a:r>
              <a:rPr lang="ja-JP" altLang="en-US">
                <a:solidFill>
                  <a:schemeClr val="accent1">
                    <a:lumMod val="75000"/>
                  </a:schemeClr>
                </a:solidFill>
                <a:sym typeface="+mn-ea"/>
              </a:rPr>
              <a:t>など</a:t>
            </a:r>
            <a:endParaRPr lang="ja-JP" altLang="en-US">
              <a:solidFill>
                <a:schemeClr val="accent1">
                  <a:lumMod val="75000"/>
                </a:schemeClr>
              </a:solidFill>
              <a:sym typeface="+mn-ea"/>
            </a:endParaRPr>
          </a:p>
          <a:p>
            <a:r>
              <a:rPr lang="ja-JP" altLang="en-US" b="1">
                <a:solidFill>
                  <a:srgbClr val="FF0000"/>
                </a:solidFill>
                <a:sym typeface="+mn-ea"/>
              </a:rPr>
              <a:t>でも入力がソースコードの場合、それらのツールの検出精度が極めて低くなって</a:t>
            </a:r>
            <a:r>
              <a:rPr lang="ja-JP" altLang="en-US" b="1">
                <a:solidFill>
                  <a:srgbClr val="FF0000"/>
                </a:solidFill>
                <a:sym typeface="+mn-ea"/>
              </a:rPr>
              <a:t>います</a:t>
            </a:r>
            <a:endParaRPr lang="ja-JP" altLang="en-US" b="1">
              <a:solidFill>
                <a:srgbClr val="FF0000"/>
              </a:solidFill>
              <a:sym typeface="+mn-ea"/>
            </a:endParaRPr>
          </a:p>
          <a:p>
            <a:endParaRPr lang="ja-JP" altLang="en-US" b="1">
              <a:solidFill>
                <a:srgbClr val="FF0000"/>
              </a:solidFill>
              <a:sym typeface="+mn-ea"/>
            </a:endParaRPr>
          </a:p>
          <a:p>
            <a:r>
              <a:rPr lang="ja-JP" altLang="en-US">
                <a:sym typeface="+mn-ea"/>
              </a:rPr>
              <a:t>それによって</a:t>
            </a:r>
            <a:r>
              <a:rPr lang="ja-JP" altLang="en-US">
                <a:sym typeface="+mn-ea"/>
              </a:rPr>
              <a:t>、結論として、</a:t>
            </a:r>
            <a:r>
              <a:rPr lang="en-US" altLang="ja-JP">
                <a:sym typeface="+mn-ea"/>
              </a:rPr>
              <a:t>AI</a:t>
            </a:r>
            <a:r>
              <a:rPr lang="ja-JP" altLang="en-US">
                <a:sym typeface="+mn-ea"/>
              </a:rPr>
              <a:t>より生成された</a:t>
            </a:r>
            <a:r>
              <a:rPr lang="ja-JP" altLang="en-US" b="1">
                <a:sym typeface="+mn-ea"/>
              </a:rPr>
              <a:t>ソースコード</a:t>
            </a:r>
            <a:r>
              <a:rPr lang="ja-JP" altLang="en-US">
                <a:sym typeface="+mn-ea"/>
              </a:rPr>
              <a:t>に対して</a:t>
            </a:r>
            <a:r>
              <a:rPr lang="ja-JP" altLang="en-US">
                <a:sym typeface="+mn-ea"/>
              </a:rPr>
              <a:t>有効な検出手段が存在おらず</a:t>
            </a:r>
            <a:endParaRPr lang="ja-JP" altLang="en-US">
              <a:sym typeface="+mn-ea"/>
            </a:endParaRPr>
          </a:p>
          <a:p>
            <a:r>
              <a:rPr lang="ja-JP" altLang="en-US">
                <a:sym typeface="+mn-ea"/>
              </a:rPr>
              <a:t>その</a:t>
            </a:r>
            <a:r>
              <a:rPr lang="ja-JP" altLang="en-US" b="1">
                <a:sym typeface="+mn-ea"/>
              </a:rPr>
              <a:t>研究と実用化が急がれてい</a:t>
            </a:r>
            <a:r>
              <a:rPr lang="ja-JP" altLang="en-US" b="1">
                <a:sym typeface="+mn-ea"/>
              </a:rPr>
              <a:t>ます</a:t>
            </a:r>
            <a:endParaRPr lang="ja-JP" altLang="en-US" b="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では関連研究について</a:t>
            </a:r>
            <a:br>
              <a:rPr lang="ja-JP" altLang="en-US"/>
            </a:br>
            <a:r>
              <a:rPr lang="en-US" altLang="ja-JP"/>
              <a:t>ChatGPT</a:t>
            </a:r>
            <a:r>
              <a:rPr lang="ja-JP" altLang="en-US"/>
              <a:t>の流行はまだ近年のこと、関連する研究が少なく、自分の知る限りでは一つだけで</a:t>
            </a:r>
            <a:endParaRPr lang="ja-JP" altLang="en-US"/>
          </a:p>
          <a:p>
            <a:r>
              <a:rPr lang="ja-JP" altLang="en-US"/>
              <a:t>この人、名前読めないですけど</a:t>
            </a:r>
            <a:endParaRPr lang="ja-JP" altLang="en-US"/>
          </a:p>
          <a:p>
            <a:r>
              <a:rPr lang="en-US" altLang="ja-JP">
                <a:sym typeface="+mn-ea"/>
              </a:rPr>
              <a:t>Java</a:t>
            </a:r>
            <a:r>
              <a:rPr lang="ja-JP" altLang="en-US">
                <a:sym typeface="+mn-ea"/>
              </a:rPr>
              <a:t>教科書の演習問題やほかの情報源から約</a:t>
            </a:r>
            <a:r>
              <a:rPr lang="en-US" altLang="ja-JP">
                <a:sym typeface="+mn-ea"/>
              </a:rPr>
              <a:t>1000</a:t>
            </a:r>
            <a:r>
              <a:rPr lang="ja-JP" altLang="en-US">
                <a:sym typeface="+mn-ea"/>
              </a:rPr>
              <a:t>のサンプルデータを収集して、データセットを構築、</a:t>
            </a:r>
            <a:endParaRPr lang="ja-JP" altLang="en-US">
              <a:sym typeface="+mn-ea"/>
            </a:endParaRPr>
          </a:p>
          <a:p>
            <a:r>
              <a:rPr lang="ja-JP" altLang="en-US">
                <a:sym typeface="+mn-ea"/>
              </a:rPr>
              <a:t>そして大規模Pre-TrainedモデルCodeBERTを基に、識別手法GPTSnifferを提案し、</a:t>
            </a:r>
            <a:endParaRPr lang="ja-JP" altLang="en-US">
              <a:sym typeface="+mn-ea"/>
            </a:endParaRPr>
          </a:p>
          <a:p>
            <a:r>
              <a:rPr lang="ja-JP" altLang="en-US">
                <a:sym typeface="+mn-ea"/>
              </a:rPr>
              <a:t>精度は</a:t>
            </a:r>
            <a:r>
              <a:rPr lang="en-US" altLang="ja-JP">
                <a:sym typeface="+mn-ea"/>
              </a:rPr>
              <a:t>0.9</a:t>
            </a:r>
            <a:r>
              <a:rPr lang="ja-JP" altLang="en-US">
                <a:sym typeface="+mn-ea"/>
              </a:rPr>
              <a:t>以上を達成、先のGPTZeroとOpenAI Text Classifier二つのベースラインより精度が優れています</a:t>
            </a:r>
            <a:endParaRPr lang="ja-JP" altLang="en-US">
              <a:sym typeface="+mn-ea"/>
            </a:endParaRPr>
          </a:p>
          <a:p>
            <a:endParaRPr kumimoji="1" lang="ja-JP" altLang="en-US">
              <a:solidFill>
                <a:schemeClr val="tx1"/>
              </a:solidFill>
              <a:sym typeface="+mn-ea"/>
            </a:endParaRPr>
          </a:p>
          <a:p>
            <a:r>
              <a:rPr kumimoji="1" lang="ja-JP" altLang="en-US">
                <a:solidFill>
                  <a:schemeClr val="tx1"/>
                </a:solidFill>
                <a:sym typeface="+mn-ea"/>
              </a:rPr>
              <a:t>しかし、彼らは構築した</a:t>
            </a:r>
            <a:r>
              <a:rPr lang="ja-JP" altLang="en-US">
                <a:sym typeface="+mn-ea"/>
              </a:rPr>
              <a:t>データセットでは、</a:t>
            </a:r>
            <a:r>
              <a:rPr lang="en-US" altLang="ja-JP">
                <a:sym typeface="+mn-ea"/>
              </a:rPr>
              <a:t>Java</a:t>
            </a:r>
            <a:r>
              <a:rPr lang="ja-JP" altLang="en-US">
                <a:sym typeface="+mn-ea"/>
              </a:rPr>
              <a:t>教科書の演習問題なので、</a:t>
            </a:r>
            <a:r>
              <a:rPr lang="ja-JP" altLang="en-US">
                <a:sym typeface="+mn-ea"/>
              </a:rPr>
              <a:t>ソースコードの</a:t>
            </a:r>
            <a:r>
              <a:rPr lang="ja-JP" altLang="en-US">
                <a:solidFill>
                  <a:srgbClr val="FF0000"/>
                </a:solidFill>
                <a:sym typeface="+mn-ea"/>
              </a:rPr>
              <a:t>要件が単純</a:t>
            </a:r>
            <a:endParaRPr lang="ja-JP" altLang="en-US">
              <a:solidFill>
                <a:srgbClr val="FF0000"/>
              </a:solidFill>
              <a:sym typeface="+mn-ea"/>
            </a:endParaRPr>
          </a:p>
          <a:p>
            <a:r>
              <a:rPr kumimoji="1" lang="ja-JP" altLang="en-US">
                <a:solidFill>
                  <a:schemeClr val="tx1"/>
                </a:solidFill>
                <a:sym typeface="+mn-ea"/>
              </a:rPr>
              <a:t>また、</a:t>
            </a:r>
            <a:r>
              <a:rPr lang="ja-JP" altLang="en-US">
                <a:sym typeface="+mn-ea"/>
              </a:rPr>
              <a:t>対象言語は</a:t>
            </a:r>
            <a:r>
              <a:rPr lang="en-US" altLang="ja-JP">
                <a:sym typeface="+mn-ea"/>
              </a:rPr>
              <a:t>Java</a:t>
            </a:r>
            <a:r>
              <a:rPr lang="ja-JP" altLang="en-US">
                <a:sym typeface="+mn-ea"/>
              </a:rPr>
              <a:t>のみ、</a:t>
            </a:r>
            <a:r>
              <a:rPr lang="ja-JP" altLang="en-US">
                <a:solidFill>
                  <a:srgbClr val="FF0000"/>
                </a:solidFill>
                <a:sym typeface="+mn-ea"/>
              </a:rPr>
              <a:t>汎用性が不足ため</a:t>
            </a:r>
            <a:endParaRPr kumimoji="1" lang="ja-JP" altLang="en-US">
              <a:solidFill>
                <a:schemeClr val="tx1"/>
              </a:solidFill>
              <a:sym typeface="+mn-ea"/>
            </a:endParaRPr>
          </a:p>
          <a:p>
            <a:endParaRPr lang="ja-JP" altLang="en-US"/>
          </a:p>
          <a:p>
            <a:r>
              <a:rPr lang="ja-JP" altLang="en-US">
                <a:solidFill>
                  <a:srgbClr val="FF0000"/>
                </a:solidFill>
                <a:sym typeface="+mn-ea"/>
              </a:rPr>
              <a:t>本研究の応用シナリオ、例えば、入社テストでの</a:t>
            </a:r>
            <a:r>
              <a:rPr lang="en-US" altLang="ja-JP">
                <a:solidFill>
                  <a:srgbClr val="FF0000"/>
                </a:solidFill>
                <a:sym typeface="+mn-ea"/>
              </a:rPr>
              <a:t>AI</a:t>
            </a:r>
            <a:r>
              <a:rPr lang="ja-JP" altLang="en-US">
                <a:solidFill>
                  <a:srgbClr val="FF0000"/>
                </a:solidFill>
                <a:sym typeface="+mn-ea"/>
              </a:rPr>
              <a:t>検出、などに対しての応用には期待出来ません。</a:t>
            </a:r>
            <a:endParaRPr lang="ja-JP" altLang="en-US">
              <a:solidFill>
                <a:srgbClr val="FF0000"/>
              </a:solidFill>
              <a:sym typeface="+mn-ea"/>
            </a:endParaRPr>
          </a:p>
          <a:p>
            <a:r>
              <a:rPr lang="ja-JP" altLang="en-US"/>
              <a:t>つまり、まだ改善する余地があります</a:t>
            </a:r>
            <a:r>
              <a:rPr lang="ja-JP" altLang="en-US"/>
              <a:t>。</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先ほど申し上げたように、</a:t>
            </a:r>
            <a:r>
              <a:rPr lang="en-US" altLang="ja-JP" dirty="0">
                <a:sym typeface="+mn-ea"/>
              </a:rPr>
              <a:t>AI</a:t>
            </a:r>
            <a:r>
              <a:rPr lang="ja-JP" altLang="en-US" dirty="0">
                <a:sym typeface="+mn-ea"/>
              </a:rPr>
              <a:t>生成ソースコードを</a:t>
            </a:r>
            <a:r>
              <a:rPr lang="ja-JP" altLang="en-US" b="1" dirty="0">
                <a:solidFill>
                  <a:srgbClr val="FF0000"/>
                </a:solidFill>
                <a:sym typeface="+mn-ea"/>
              </a:rPr>
              <a:t>有効に識別するツールが存在しておらず</a:t>
            </a:r>
            <a:r>
              <a:rPr lang="ja-JP" altLang="en-US" dirty="0">
                <a:sym typeface="+mn-ea"/>
              </a:rPr>
              <a:t>、</a:t>
            </a:r>
            <a:endParaRPr lang="ja-JP" altLang="en-US" dirty="0">
              <a:sym typeface="+mn-ea"/>
            </a:endParaRPr>
          </a:p>
          <a:p>
            <a:r>
              <a:rPr lang="ja-JP" altLang="en-US" dirty="0">
                <a:sym typeface="+mn-ea"/>
              </a:rPr>
              <a:t>それに対して、教育まだ入社テストなどの分野は効果的な検出ツールを求めています</a:t>
            </a:r>
            <a:endParaRPr lang="ja-JP" altLang="en-US" b="1" dirty="0">
              <a:solidFill>
                <a:srgbClr val="FF0000"/>
              </a:solidFill>
              <a:sym typeface="+mn-ea"/>
            </a:endParaRPr>
          </a:p>
          <a:p>
            <a:r>
              <a:rPr lang="ja-JP" altLang="en-US" dirty="0">
                <a:sym typeface="+mn-ea"/>
              </a:rPr>
              <a:t>しかし、参考文献が構築したデータセットでは</a:t>
            </a:r>
            <a:r>
              <a:rPr lang="ja-JP" altLang="en-US" b="1" dirty="0">
                <a:solidFill>
                  <a:srgbClr val="FF0000"/>
                </a:solidFill>
                <a:sym typeface="+mn-ea"/>
              </a:rPr>
              <a:t>コードの要件が単純、識別対象言語は</a:t>
            </a:r>
            <a:r>
              <a:rPr lang="en-US" altLang="ja-JP" b="1" dirty="0">
                <a:solidFill>
                  <a:srgbClr val="FF0000"/>
                </a:solidFill>
                <a:sym typeface="+mn-ea"/>
              </a:rPr>
              <a:t>Java</a:t>
            </a:r>
            <a:r>
              <a:rPr lang="ja-JP" altLang="en-US" b="1" dirty="0">
                <a:solidFill>
                  <a:srgbClr val="FF0000"/>
                </a:solidFill>
                <a:sym typeface="+mn-ea"/>
              </a:rPr>
              <a:t>のみ</a:t>
            </a:r>
            <a:r>
              <a:rPr lang="ja-JP" altLang="en-US" dirty="0">
                <a:sym typeface="+mn-ea"/>
              </a:rPr>
              <a:t>、入社テストなどの分野での応用は期待できません</a:t>
            </a:r>
            <a:endParaRPr lang="ja-JP" altLang="en-US" dirty="0">
              <a:sym typeface="+mn-ea"/>
            </a:endParaRPr>
          </a:p>
          <a:p>
            <a:endParaRPr kumimoji="1" lang="ja-JP" altLang="en-US" dirty="0">
              <a:solidFill>
                <a:schemeClr val="tx1"/>
              </a:solidFill>
              <a:sym typeface="+mn-ea"/>
            </a:endParaRPr>
          </a:p>
          <a:p>
            <a:r>
              <a:rPr lang="ja-JP" altLang="en-US" dirty="0">
                <a:sym typeface="+mn-ea"/>
              </a:rPr>
              <a:t>従って、</a:t>
            </a:r>
            <a:r>
              <a:rPr lang="ja-JP" altLang="en-US">
                <a:sym typeface="+mn-ea"/>
              </a:rPr>
              <a:t>本研究の目的としては、</a:t>
            </a:r>
            <a:endParaRPr kumimoji="1" lang="ja-JP" altLang="en-US" dirty="0">
              <a:solidFill>
                <a:schemeClr val="tx1"/>
              </a:solidFill>
              <a:sym typeface="+mn-ea"/>
            </a:endParaRPr>
          </a:p>
          <a:p>
            <a:r>
              <a:rPr lang="ja-JP" altLang="en-US">
                <a:sym typeface="+mn-ea"/>
              </a:rPr>
              <a:t>ChatGPTで生成した主流となるプログラミング言語での複雑度をもつソースコードと人間で編集したソースコードを有効かつ精度高く分類し、</a:t>
            </a:r>
            <a:endParaRPr lang="ja-JP" altLang="en-US">
              <a:sym typeface="+mn-ea"/>
            </a:endParaRPr>
          </a:p>
          <a:p>
            <a:r>
              <a:rPr lang="ja-JP" altLang="en-US" b="1">
                <a:sym typeface="+mn-ea"/>
              </a:rPr>
              <a:t>教育もしくは入社テストでのAI不正</a:t>
            </a:r>
            <a:r>
              <a:rPr lang="ja-JP" altLang="en-US" b="1">
                <a:sym typeface="+mn-ea"/>
              </a:rPr>
              <a:t>利用の検出を目指します。</a:t>
            </a:r>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では、本研究の</a:t>
            </a:r>
            <a:r>
              <a:rPr lang="ja-JP" altLang="en-US">
                <a:sym typeface="+mn-ea"/>
              </a:rPr>
              <a:t>特色</a:t>
            </a:r>
            <a:r>
              <a:rPr lang="ja-JP" altLang="en-US">
                <a:sym typeface="+mn-ea"/>
              </a:rPr>
              <a:t>として</a:t>
            </a:r>
            <a:endParaRPr lang="ja-JP" altLang="en-US">
              <a:sym typeface="+mn-ea"/>
            </a:endParaRPr>
          </a:p>
          <a:p>
            <a:r>
              <a:rPr lang="ja-JP" altLang="en-US">
                <a:sym typeface="+mn-ea"/>
              </a:rPr>
              <a:t>まず</a:t>
            </a:r>
            <a:r>
              <a:rPr lang="ja-JP" altLang="en-US">
                <a:sym typeface="+mn-ea"/>
              </a:rPr>
              <a:t>は</a:t>
            </a:r>
            <a:endParaRPr lang="ja-JP"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65425"/>
            <a:ext cx="7772400" cy="1951418"/>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1143000" y="4479324"/>
            <a:ext cx="6858000" cy="1112108"/>
          </a:xfr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発表日</a:t>
            </a:r>
            <a:r>
              <a:rPr lang="en-US" altLang="ja-JP" dirty="0"/>
              <a:t>:</a:t>
            </a:r>
            <a:r>
              <a:rPr lang="en-US" altLang="ja-JP" dirty="0" err="1"/>
              <a:t>yyyy</a:t>
            </a:r>
            <a:r>
              <a:rPr lang="en-US" altLang="ja-JP" dirty="0"/>
              <a:t>/m/d</a:t>
            </a:r>
            <a:br>
              <a:rPr lang="en-US" altLang="ja-JP" dirty="0"/>
            </a:br>
            <a:r>
              <a:rPr lang="ja-JP" altLang="en-US" dirty="0"/>
              <a:t>発表者</a:t>
            </a:r>
            <a:r>
              <a:rPr lang="en-US" altLang="ja-JP" dirty="0"/>
              <a:t>:</a:t>
            </a:r>
            <a:r>
              <a:rPr lang="ja-JP" altLang="en-US" dirty="0"/>
              <a:t>氏名</a:t>
            </a:r>
            <a:r>
              <a:rPr lang="en-US" altLang="ja-JP" dirty="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277560-9914-924F-8246-31A3347656E0}" type="slidenum">
              <a:rPr kumimoji="1" lang="ja-JP" altLang="en-US" smtClean="0"/>
            </a:fld>
            <a:endParaRPr kumimoji="1" lang="ja-JP" altLang="en-US"/>
          </a:p>
        </p:txBody>
      </p:sp>
      <p:sp>
        <p:nvSpPr>
          <p:cNvPr id="12" name="テキスト プレースホルダー 11"/>
          <p:cNvSpPr>
            <a:spLocks noGrp="1"/>
          </p:cNvSpPr>
          <p:nvPr>
            <p:ph type="body" sz="quarter" idx="13" hasCustomPrompt="1"/>
          </p:nvPr>
        </p:nvSpPr>
        <p:spPr>
          <a:xfrm>
            <a:off x="1143000" y="3436015"/>
            <a:ext cx="6858000" cy="646113"/>
          </a:xfrm>
        </p:spPr>
        <p:txBody>
          <a:bodyPr>
            <a:normAutofit/>
          </a:bodyPr>
          <a:lstStyle>
            <a:lvl1pPr marL="0" indent="0">
              <a:buFontTx/>
              <a:buNone/>
              <a:defRPr sz="1600"/>
            </a:lvl1pPr>
          </a:lstStyle>
          <a:p>
            <a:r>
              <a:rPr kumimoji="1" lang="ja-JP" altLang="en-US" sz="1800" b="0" i="0" kern="1200" dirty="0">
                <a:solidFill>
                  <a:schemeClr val="tx1"/>
                </a:solidFill>
                <a:effectLst/>
                <a:latin typeface="+mn-lt"/>
                <a:ea typeface="+mn-ea"/>
                <a:cs typeface="+mn-cs"/>
              </a:rPr>
              <a:t>著者名</a:t>
            </a:r>
            <a:r>
              <a:rPr kumimoji="1" lang="en-US" altLang="ja-JP" sz="1800" b="0" i="0" kern="1200" dirty="0">
                <a:solidFill>
                  <a:schemeClr val="tx1"/>
                </a:solidFill>
                <a:effectLst/>
                <a:latin typeface="+mn-lt"/>
                <a:ea typeface="+mn-ea"/>
                <a:cs typeface="+mn-cs"/>
              </a:rPr>
              <a:t>,</a:t>
            </a:r>
            <a:r>
              <a:rPr kumimoji="1" lang="en-US" altLang="ja-JP" sz="1800" b="0" i="0" kern="1200" baseline="0" dirty="0">
                <a:solidFill>
                  <a:schemeClr val="tx1"/>
                </a:solidFill>
                <a:effectLst/>
                <a:latin typeface="+mn-lt"/>
                <a:ea typeface="+mn-ea"/>
                <a:cs typeface="+mn-cs"/>
              </a:rPr>
              <a:t> </a:t>
            </a:r>
            <a:r>
              <a:rPr kumimoji="1" lang="ja-JP" altLang="en-US" sz="1800" b="0" i="0" kern="1200" dirty="0">
                <a:solidFill>
                  <a:schemeClr val="tx1"/>
                </a:solidFill>
                <a:effectLst/>
                <a:latin typeface="+mn-lt"/>
                <a:ea typeface="+mn-ea"/>
                <a:cs typeface="+mn-cs"/>
              </a:rPr>
              <a:t>雑誌名，</a:t>
            </a:r>
            <a:r>
              <a:rPr kumimoji="1" lang="en-US" altLang="ja-JP" sz="1800" b="0" i="0" kern="1200" dirty="0">
                <a:solidFill>
                  <a:schemeClr val="tx1"/>
                </a:solidFill>
                <a:effectLst/>
                <a:latin typeface="+mn-lt"/>
                <a:ea typeface="+mn-ea"/>
                <a:cs typeface="+mn-cs"/>
              </a:rPr>
              <a:t>Vol.</a:t>
            </a:r>
            <a:r>
              <a:rPr kumimoji="1" lang="ja-JP" altLang="en-US" sz="1800" b="0" i="0" kern="1200" dirty="0">
                <a:solidFill>
                  <a:schemeClr val="tx1"/>
                </a:solidFill>
                <a:effectLst/>
                <a:latin typeface="+mn-lt"/>
                <a:ea typeface="+mn-ea"/>
                <a:cs typeface="+mn-cs"/>
              </a:rPr>
              <a:t>をつけて巻，</a:t>
            </a:r>
            <a:r>
              <a:rPr kumimoji="1" lang="en-US" altLang="ja-JP" sz="1800" b="0" i="0" kern="1200" dirty="0">
                <a:solidFill>
                  <a:schemeClr val="tx1"/>
                </a:solidFill>
                <a:effectLst/>
                <a:latin typeface="+mn-lt"/>
                <a:ea typeface="+mn-ea"/>
                <a:cs typeface="+mn-cs"/>
              </a:rPr>
              <a:t>No.</a:t>
            </a:r>
            <a:r>
              <a:rPr kumimoji="1" lang="ja-JP" altLang="en-US" sz="1800" b="0" i="0" kern="1200" dirty="0">
                <a:solidFill>
                  <a:schemeClr val="tx1"/>
                </a:solidFill>
                <a:effectLst/>
                <a:latin typeface="+mn-lt"/>
                <a:ea typeface="+mn-ea"/>
                <a:cs typeface="+mn-cs"/>
              </a:rPr>
              <a:t>をつけて号，</a:t>
            </a:r>
            <a:r>
              <a:rPr kumimoji="1" lang="en-US" altLang="ja-JP" sz="1800" b="0" i="0" kern="1200" dirty="0">
                <a:solidFill>
                  <a:schemeClr val="tx1"/>
                </a:solidFill>
                <a:effectLst/>
                <a:latin typeface="+mn-lt"/>
                <a:ea typeface="+mn-ea"/>
                <a:cs typeface="+mn-cs"/>
              </a:rPr>
              <a:t>pp.</a:t>
            </a:r>
            <a:r>
              <a:rPr kumimoji="1" lang="ja-JP" altLang="en-US" sz="1800" b="0" i="0" kern="1200" dirty="0">
                <a:solidFill>
                  <a:schemeClr val="tx1"/>
                </a:solidFill>
                <a:effectLst/>
                <a:latin typeface="+mn-lt"/>
                <a:ea typeface="+mn-ea"/>
                <a:cs typeface="+mn-cs"/>
              </a:rPr>
              <a:t>をつけて始めのページ</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おわりのページ（西暦年）．</a:t>
            </a:r>
            <a:endParaRPr kumimoji="1" lang="en-US" altLang="ja-JP" sz="1800" b="0" i="0" kern="1200" dirty="0">
              <a:solidFill>
                <a:schemeClr val="tx1"/>
              </a:solidFill>
              <a:effectLst/>
              <a:latin typeface="+mn-lt"/>
              <a:ea typeface="+mn-ea"/>
              <a:cs typeface="+mn-cs"/>
            </a:endParaRPr>
          </a:p>
        </p:txBody>
      </p:sp>
      <p:cxnSp>
        <p:nvCxnSpPr>
          <p:cNvPr id="14" name="直線コネクタ 13"/>
          <p:cNvCxnSpPr/>
          <p:nvPr/>
        </p:nvCxnSpPr>
        <p:spPr>
          <a:xfrm>
            <a:off x="628650" y="429397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7" name="直線コネクタ 6"/>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9B2B6C-9C71-0E4E-8698-92D92D03E3BA}"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A74CF7F-40F1-1443-AE22-A3132EB56B03}"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45102"/>
          </a:xfrm>
        </p:spPr>
        <p:txBody>
          <a:bodyPr>
            <a:no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255330"/>
            <a:ext cx="7886700" cy="4351338"/>
          </a:xfrm>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0CF90999-EE1E-2241-ABB0-2DDF5835D62E}"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userDrawn="1"/>
        </p:nvCxnSpPr>
        <p:spPr>
          <a:xfrm>
            <a:off x="628650" y="810228"/>
            <a:ext cx="788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Date Placeholder 3"/>
          <p:cNvSpPr>
            <a:spLocks noGrp="1"/>
          </p:cNvSpPr>
          <p:nvPr>
            <p:ph type="dt" sz="half" idx="10"/>
          </p:nvPr>
        </p:nvSpPr>
        <p:spPr/>
        <p:txBody>
          <a:bodyPr/>
          <a:lstStyle/>
          <a:p>
            <a:fld id="{60753CFB-CE39-1A43-83E4-43BE41CBAD19}"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D0A203-D577-4146-8BB0-8D52E1A63E7E}"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F82B224-95D4-914E-BCE6-C606920C771F}" type="datetime1">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10" name="直線コネクタ 9"/>
          <p:cNvCxnSpPr/>
          <p:nvPr/>
        </p:nvCxnSpPr>
        <p:spPr>
          <a:xfrm>
            <a:off x="628650" y="1675610"/>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506F5E-C4D6-C547-90BD-09A6B5A227DB}" type="datetime1">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6" name="直線コネクタ 5"/>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F7DF-B59A-BE46-8DA0-C416B301F774}" type="datetime1">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DEEB3BF7-4FCD-804B-9AE6-46FAD7E9BB2C}"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75237" y="6329710"/>
            <a:ext cx="1765469" cy="365125"/>
          </a:xfrm>
          <a:prstGeom prst="rect">
            <a:avLst/>
          </a:prstGeom>
        </p:spPr>
        <p:txBody>
          <a:bodyPr vert="horz" lIns="91440" tIns="45720" rIns="91440" bIns="45720" rtlCol="0" anchor="ctr"/>
          <a:lstStyle>
            <a:lvl1pPr algn="l">
              <a:defRPr sz="1600">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3"/>
          </p:nvPr>
        </p:nvSpPr>
        <p:spPr>
          <a:xfrm>
            <a:off x="4572000" y="6329711"/>
            <a:ext cx="2451271" cy="365125"/>
          </a:xfrm>
          <a:prstGeom prst="rect">
            <a:avLst/>
          </a:prstGeom>
        </p:spPr>
        <p:txBody>
          <a:bodyPr vert="horz" lIns="91440" tIns="45720" rIns="91440" bIns="45720" rtlCol="0" anchor="ctr"/>
          <a:lstStyle>
            <a:lvl1pPr algn="ctr">
              <a:defRPr sz="16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7197811" y="6329711"/>
            <a:ext cx="1317538" cy="365125"/>
          </a:xfrm>
          <a:prstGeom prst="rect">
            <a:avLst/>
          </a:prstGeom>
        </p:spPr>
        <p:txBody>
          <a:bodyPr vert="horz" lIns="91440" tIns="45720" rIns="91440" bIns="45720" rtlCol="0" anchor="ctr"/>
          <a:lstStyle>
            <a:lvl1pPr algn="r">
              <a:defRPr sz="1600">
                <a:solidFill>
                  <a:schemeClr val="bg1"/>
                </a:solidFill>
              </a:defRPr>
            </a:lvl1pPr>
          </a:lstStyle>
          <a:p>
            <a:fld id="{E6277560-9914-924F-8246-31A3347656E0}" type="slidenum">
              <a:rPr kumimoji="1" lang="ja-JP" altLang="en-US" smtClean="0"/>
            </a:fld>
            <a:endParaRPr kumimoji="1" lang="ja-JP" altLang="en-US"/>
          </a:p>
        </p:txBody>
      </p:sp>
      <p:pic>
        <p:nvPicPr>
          <p:cNvPr id="11" name="図 10"/>
          <p:cNvPicPr>
            <a:picLocks noChangeAspect="1"/>
          </p:cNvPicPr>
          <p:nvPr/>
        </p:nvPicPr>
        <p:blipFill>
          <a:blip r:embed="rId13"/>
          <a:stretch>
            <a:fillRect/>
          </a:stretch>
        </p:blipFill>
        <p:spPr>
          <a:xfrm>
            <a:off x="0" y="6187380"/>
            <a:ext cx="2500697" cy="678408"/>
          </a:xfrm>
          <a:prstGeom prst="rect">
            <a:avLst/>
          </a:prstGeom>
        </p:spPr>
      </p:pic>
      <p:pic>
        <p:nvPicPr>
          <p:cNvPr id="10" name="図 9"/>
          <p:cNvPicPr>
            <a:picLocks noChangeAspect="1"/>
          </p:cNvPicPr>
          <p:nvPr/>
        </p:nvPicPr>
        <p:blipFill>
          <a:blip r:embed="rId13"/>
          <a:stretch>
            <a:fillRect/>
          </a:stretch>
        </p:blipFill>
        <p:spPr>
          <a:xfrm>
            <a:off x="0" y="6187380"/>
            <a:ext cx="2500697" cy="6784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6</a:t>
            </a:r>
            <a:r>
              <a:rPr lang="ja-JP" altLang="en-US"/>
              <a:t>月</a:t>
            </a:r>
            <a:r>
              <a:rPr lang="en-US" altLang="ja-JP" dirty="0"/>
              <a:t>17</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dirty="0">
                <a:sym typeface="+mn-ea"/>
              </a:rPr>
              <a:t>予備実験</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pic>
        <p:nvPicPr>
          <p:cNvPr id="5" name="Content Placeholder 4"/>
          <p:cNvPicPr>
            <a:picLocks noChangeAspect="1"/>
          </p:cNvPicPr>
          <p:nvPr>
            <p:ph idx="1"/>
          </p:nvPr>
        </p:nvPicPr>
        <p:blipFill>
          <a:blip r:embed="rId1"/>
          <a:stretch>
            <a:fillRect/>
          </a:stretch>
        </p:blipFill>
        <p:spPr>
          <a:xfrm>
            <a:off x="1845310" y="1255395"/>
            <a:ext cx="5452745" cy="4351020"/>
          </a:xfrm>
          <a:prstGeom prst="rect">
            <a:avLst/>
          </a:prstGeom>
        </p:spPr>
      </p:pic>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今後の計画</a:t>
            </a:r>
            <a:endParaRPr lang="ja-JP" altLang="en-US"/>
          </a:p>
        </p:txBody>
      </p:sp>
      <p:sp>
        <p:nvSpPr>
          <p:cNvPr id="3" name="Content Placeholder 2"/>
          <p:cNvSpPr>
            <a:spLocks noGrp="1"/>
          </p:cNvSpPr>
          <p:nvPr>
            <p:ph idx="1"/>
          </p:nvPr>
        </p:nvSpPr>
        <p:spPr/>
        <p:txBody>
          <a:bodyPr/>
          <a:lstStyle/>
          <a:p>
            <a:pPr marL="0" indent="0">
              <a:buNone/>
            </a:pPr>
            <a:r>
              <a:rPr lang="ja-JP" altLang="en-US" sz="2400" dirty="0"/>
              <a:t>本研究はまだ初期段階であり、必要な基盤を構築し、タスクの実現可能性を検討した上で、今後の研究計画は「</a:t>
            </a:r>
            <a:r>
              <a:rPr lang="ja-JP" altLang="en-US" sz="2400" dirty="0"/>
              <a:t>研究アプローチ」で述べたように</a:t>
            </a:r>
            <a:endParaRPr lang="ja-JP" altLang="en-US" sz="2400" dirty="0"/>
          </a:p>
          <a:p>
            <a:r>
              <a:rPr lang="ja-JP" altLang="en-US" sz="2400" b="1" dirty="0"/>
              <a:t>特徴の重要性分析</a:t>
            </a:r>
            <a:endParaRPr lang="ja-JP" altLang="en-US" sz="2400" b="1" dirty="0"/>
          </a:p>
          <a:p>
            <a:r>
              <a:rPr lang="ja-JP" altLang="en-US" sz="2400" b="1" dirty="0"/>
              <a:t>モデルのファインチューニング</a:t>
            </a:r>
            <a:endParaRPr lang="ja-JP" altLang="en-US" sz="2400" b="1" dirty="0"/>
          </a:p>
          <a:p>
            <a:pPr marL="0" indent="0">
              <a:buNone/>
            </a:pPr>
            <a:r>
              <a:rPr lang="ja-JP" altLang="en-US" sz="2400" dirty="0"/>
              <a:t>を順次に行う予定である</a:t>
            </a:r>
            <a:endParaRPr lang="ja-JP" altLang="en-US" sz="2400" dirty="0"/>
          </a:p>
          <a:p>
            <a:pPr marL="0" indent="0">
              <a:buNone/>
            </a:pPr>
            <a:endParaRPr lang="ja-JP" altLang="en-US" sz="2400" dirty="0"/>
          </a:p>
          <a:p>
            <a:pPr marL="0" indent="0">
              <a:buNone/>
            </a:pPr>
            <a:r>
              <a:rPr lang="en-US" altLang="ja-JP" sz="2400" dirty="0"/>
              <a:t>P.S. </a:t>
            </a:r>
            <a:r>
              <a:rPr lang="ja-JP" altLang="en-US" sz="2400" dirty="0"/>
              <a:t>なお、予備実験での精度は高すぎるので、構築</a:t>
            </a:r>
            <a:r>
              <a:rPr lang="ja-JP" altLang="en-US" sz="2400" dirty="0"/>
              <a:t>したデータセットにはある程度偏っていると予想されると考え、それに対して検証＆再実験を行う予定です</a:t>
            </a:r>
            <a:r>
              <a:rPr lang="ja-JP" altLang="en-US" sz="2400" dirty="0"/>
              <a:t>。</a:t>
            </a:r>
            <a:endParaRPr lang="ja-JP" altLang="en-US" sz="2400"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a:t>参考文献</a:t>
            </a:r>
            <a:endParaRPr kumimoji="1" lang="ja-JP" altLang="en-US"/>
          </a:p>
        </p:txBody>
      </p:sp>
      <p:sp>
        <p:nvSpPr>
          <p:cNvPr id="3" name="コンテンツ プレースホルダー 2"/>
          <p:cNvSpPr>
            <a:spLocks noGrp="1"/>
          </p:cNvSpPr>
          <p:nvPr>
            <p:ph idx="1"/>
          </p:nvPr>
        </p:nvSpPr>
        <p:spPr>
          <a:xfrm>
            <a:off x="628650" y="1016000"/>
            <a:ext cx="7886700" cy="5080000"/>
          </a:xfrm>
        </p:spPr>
        <p:txBody>
          <a:bodyPr>
            <a:normAutofit/>
          </a:bodyPr>
          <a:lstStyle/>
          <a:p>
            <a:pPr marL="457200" indent="-457200">
              <a:buFont typeface="+mj-lt"/>
              <a:buAutoNum type="arabicPeriod"/>
            </a:pPr>
            <a:r>
              <a:rPr lang="ja-JP" altLang="en-US" sz="2400"/>
              <a:t>Nguyen, P.T. et al. (2023). Is this Snippet Written by ChatGPT? An Empirical Study with a CodeBERT-Based Classifier. arXiv:2307.09381 [cs.SE].</a:t>
            </a:r>
            <a:endParaRPr lang="ja-JP" altLang="en-US" sz="2400"/>
          </a:p>
          <a:p>
            <a:pPr marL="457200" indent="-457200">
              <a:buFont typeface="+mj-lt"/>
              <a:buAutoNum type="arabicPeriod"/>
            </a:pPr>
            <a:r>
              <a:rPr lang="ja-JP" altLang="en-US" sz="2400"/>
              <a:t>Feng, Z. et al. (2020). CodeBERT: A Pre-trained Model for Programming and Natural Languages. Findings of the Association for Computational Linguistics: EMNLP 2020, 1536–1547.</a:t>
            </a:r>
            <a:endParaRPr lang="ja-JP" altLang="en-US" sz="2400"/>
          </a:p>
          <a:p>
            <a:pPr marL="457200" indent="-457200">
              <a:buFont typeface="+mj-lt"/>
              <a:buAutoNum type="arabicPeriod"/>
            </a:pPr>
            <a:r>
              <a:rPr lang="ja-JP" altLang="en-US" sz="2400"/>
              <a:t>S. -J. Hwang, S. -H. Choi, J. Shin and Y. -H. Choi, "CodeNet: Code-Targeted Convolutional Neural Network Architecture for Smart Contract Vulnerability Detection," in IEEE Access, vol. 10, pp. 32595-32607, 2022, doi:10.1109/ACCESS.2022.3162065.</a:t>
            </a:r>
            <a:endParaRPr lang="ja-JP" altLang="en-US" sz="2400"/>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進捗</a:t>
            </a:r>
            <a:endParaRPr lang="ja-JP"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t>スケジュール</a:t>
            </a:r>
            <a:endParaRPr lang="ja-JP" alt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t>研究背景</a:t>
            </a:r>
            <a:endParaRPr lang="ja-JP"/>
          </a:p>
        </p:txBody>
      </p:sp>
      <p:sp>
        <p:nvSpPr>
          <p:cNvPr id="3" name="Content Placeholder 2"/>
          <p:cNvSpPr>
            <a:spLocks noGrp="1"/>
          </p:cNvSpPr>
          <p:nvPr>
            <p:ph idx="1"/>
          </p:nvPr>
        </p:nvSpPr>
        <p:spPr/>
        <p:txBody>
          <a:bodyPr/>
          <a:lstStyle/>
          <a:p>
            <a:pPr marL="0" indent="0" algn="ctr">
              <a:buNone/>
            </a:pPr>
            <a:r>
              <a:rPr lang="en-US" dirty="0"/>
              <a:t>ChatGPT</a:t>
            </a:r>
            <a:r>
              <a:rPr lang="ja-JP" altLang="en-US" dirty="0"/>
              <a:t>の優れた</a:t>
            </a:r>
            <a:r>
              <a:rPr lang="ja-JP" altLang="en-US" b="1" dirty="0"/>
              <a:t>ソースコード生成能力</a:t>
            </a:r>
            <a:r>
              <a:rPr lang="ja-JP" altLang="en-US" dirty="0"/>
              <a:t>により人々に利便性を提供している同時にいくつかの</a:t>
            </a:r>
            <a:r>
              <a:rPr lang="ja-JP" altLang="en-US" b="1" dirty="0">
                <a:solidFill>
                  <a:srgbClr val="FF0000"/>
                </a:solidFill>
              </a:rPr>
              <a:t>問題</a:t>
            </a:r>
            <a:r>
              <a:rPr lang="ja-JP" altLang="en-US" dirty="0"/>
              <a:t>も起こっている</a:t>
            </a:r>
            <a:endParaRPr lang="ja-JP" alt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921385"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学生は教師が設定した課題を</a:t>
            </a:r>
            <a:r>
              <a:rPr kumimoji="1" lang="en-US" altLang="ja-JP">
                <a:solidFill>
                  <a:schemeClr val="tx1"/>
                </a:solidFill>
                <a:sym typeface="+mn-ea"/>
              </a:rPr>
              <a:t>ChatGPT</a:t>
            </a:r>
            <a:r>
              <a:rPr kumimoji="1" lang="ja-JP" altLang="en-US">
                <a:solidFill>
                  <a:schemeClr val="tx1"/>
                </a:solidFill>
                <a:sym typeface="+mn-ea"/>
              </a:rPr>
              <a:t>に入力するだけで、解答が簡単に得られ、それによって、教師は学生が課題を通じてそれに関する能力を身につけたかどうかを判断できなく</a:t>
            </a:r>
            <a:r>
              <a:rPr kumimoji="1" lang="ja-JP" altLang="en-US">
                <a:solidFill>
                  <a:schemeClr val="tx1"/>
                </a:solidFill>
                <a:sym typeface="+mn-ea"/>
              </a:rPr>
              <a:t>なっている</a:t>
            </a:r>
            <a:endParaRPr kumimoji="1" lang="ja-JP" altLang="en-US">
              <a:solidFill>
                <a:schemeClr val="tx1"/>
              </a:solidFill>
              <a:sym typeface="+mn-ea"/>
            </a:endParaRPr>
          </a:p>
        </p:txBody>
      </p:sp>
      <p:sp>
        <p:nvSpPr>
          <p:cNvPr id="12" name="四角形: 角を丸くする 8"/>
          <p:cNvSpPr/>
          <p:nvPr/>
        </p:nvSpPr>
        <p:spPr>
          <a:xfrm>
            <a:off x="1306830" y="293370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教育分野</a:t>
            </a:r>
            <a:endParaRPr kumimoji="1" lang="ja-JP" altLang="en-US" b="1" dirty="0">
              <a:solidFill>
                <a:schemeClr val="tx1"/>
              </a:solidFill>
            </a:endParaRPr>
          </a:p>
        </p:txBody>
      </p:sp>
      <p:sp>
        <p:nvSpPr>
          <p:cNvPr id="11" name="下矢印 4"/>
          <p:cNvSpPr/>
          <p:nvPr/>
        </p:nvSpPr>
        <p:spPr>
          <a:xfrm rot="2640000">
            <a:off x="3650615" y="2575560"/>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4"/>
          <p:cNvSpPr/>
          <p:nvPr/>
        </p:nvSpPr>
        <p:spPr>
          <a:xfrm rot="18780000">
            <a:off x="5024120" y="2574925"/>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6"/>
          <p:cNvSpPr/>
          <p:nvPr/>
        </p:nvSpPr>
        <p:spPr>
          <a:xfrm>
            <a:off x="4762500"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エンジニア職ではコーディングテストを受ける必要があり、テストは現在</a:t>
            </a:r>
            <a:r>
              <a:rPr kumimoji="1" lang="ja-JP" altLang="en-US">
                <a:solidFill>
                  <a:schemeClr val="tx1"/>
                </a:solidFill>
                <a:sym typeface="+mn-ea"/>
              </a:rPr>
              <a:t>徐々オンライン化され、候補者は</a:t>
            </a:r>
            <a:r>
              <a:rPr kumimoji="1" lang="en-US" altLang="ja-JP">
                <a:solidFill>
                  <a:schemeClr val="tx1"/>
                </a:solidFill>
                <a:sym typeface="+mn-ea"/>
              </a:rPr>
              <a:t>ChatGPT</a:t>
            </a:r>
            <a:r>
              <a:rPr kumimoji="1" lang="ja-JP" altLang="en-US">
                <a:solidFill>
                  <a:schemeClr val="tx1"/>
                </a:solidFill>
                <a:sym typeface="+mn-ea"/>
              </a:rPr>
              <a:t>を使って簡単に通過でき、オンラインでのコーディングテストは無意味となっている</a:t>
            </a:r>
            <a:endParaRPr kumimoji="1" lang="ja-JP" altLang="en-US">
              <a:solidFill>
                <a:schemeClr val="tx1"/>
              </a:solidFill>
              <a:sym typeface="+mn-ea"/>
            </a:endParaRPr>
          </a:p>
        </p:txBody>
      </p:sp>
      <p:sp>
        <p:nvSpPr>
          <p:cNvPr id="17" name="四角形: 角を丸くする 8"/>
          <p:cNvSpPr/>
          <p:nvPr/>
        </p:nvSpPr>
        <p:spPr>
          <a:xfrm>
            <a:off x="6309360" y="293433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入社テスト</a:t>
            </a:r>
            <a:endParaRPr lang="ja-JP" altLang="en-US" b="1">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sym typeface="+mn-ea"/>
              </a:rPr>
              <a:t>研究背景</a:t>
            </a:r>
            <a:endParaRPr lang="en-US"/>
          </a:p>
        </p:txBody>
      </p:sp>
      <p:sp>
        <p:nvSpPr>
          <p:cNvPr id="3" name="Content Placeholder 2"/>
          <p:cNvSpPr>
            <a:spLocks noGrp="1"/>
          </p:cNvSpPr>
          <p:nvPr>
            <p:ph idx="1"/>
          </p:nvPr>
        </p:nvSpPr>
        <p:spPr>
          <a:xfrm>
            <a:off x="628650" y="1255395"/>
            <a:ext cx="7886700" cy="4377055"/>
          </a:xfrm>
        </p:spPr>
        <p:txBody>
          <a:bodyPr>
            <a:normAutofit lnSpcReduction="10000"/>
          </a:bodyPr>
          <a:lstStyle/>
          <a:p>
            <a:pPr marL="0" indent="0" algn="ctr">
              <a:buNone/>
            </a:pPr>
            <a:r>
              <a:rPr lang="ja-JP" altLang="en-US" sz="2400">
                <a:sym typeface="+mn-ea"/>
              </a:rPr>
              <a:t>上記の問題を解消するには？</a:t>
            </a:r>
            <a:endParaRPr lang="ja-JP" altLang="en-US" sz="2400"/>
          </a:p>
          <a:p>
            <a:pPr marL="0" indent="0" algn="ctr">
              <a:buNone/>
            </a:pPr>
            <a:endParaRPr lang="ja-JP" altLang="en-US" sz="2400"/>
          </a:p>
          <a:p>
            <a:pPr marL="0" indent="0" algn="ctr">
              <a:buNone/>
            </a:pPr>
            <a:r>
              <a:rPr lang="ja-JP" altLang="en-US" sz="2400">
                <a:sym typeface="+mn-ea"/>
              </a:rPr>
              <a:t>現在では、</a:t>
            </a:r>
            <a:r>
              <a:rPr lang="en-US" altLang="ja-JP" sz="2400">
                <a:sym typeface="+mn-ea"/>
              </a:rPr>
              <a:t>AI</a:t>
            </a:r>
            <a:r>
              <a:rPr lang="ja-JP" altLang="en-US" sz="2400">
                <a:sym typeface="+mn-ea"/>
              </a:rPr>
              <a:t>より生成された</a:t>
            </a:r>
            <a:r>
              <a:rPr lang="ja-JP" altLang="en-US" sz="2400" b="1">
                <a:sym typeface="+mn-ea"/>
              </a:rPr>
              <a:t>テキスト</a:t>
            </a:r>
            <a:r>
              <a:rPr lang="ja-JP" altLang="en-US" sz="2400">
                <a:sym typeface="+mn-ea"/>
              </a:rPr>
              <a:t>に対しての</a:t>
            </a:r>
            <a:endParaRPr lang="ja-JP" altLang="en-US" sz="2400">
              <a:sym typeface="+mn-ea"/>
            </a:endParaRPr>
          </a:p>
          <a:p>
            <a:pPr marL="0" indent="0" algn="ctr">
              <a:buNone/>
            </a:pPr>
            <a:r>
              <a:rPr lang="ja-JP" altLang="en-US" sz="2400">
                <a:sym typeface="+mn-ea"/>
              </a:rPr>
              <a:t>検出ツールがいくつか存在している</a:t>
            </a:r>
            <a:endParaRPr lang="ja-JP" altLang="en-US" sz="2400"/>
          </a:p>
          <a:p>
            <a:pPr marL="0" indent="0" algn="ctr">
              <a:buNone/>
            </a:pPr>
            <a:r>
              <a:rPr lang="ja-JP" altLang="en-US" sz="2400">
                <a:solidFill>
                  <a:schemeClr val="tx1"/>
                </a:solidFill>
                <a:sym typeface="+mn-ea"/>
              </a:rPr>
              <a:t>例えば、</a:t>
            </a:r>
            <a:r>
              <a:rPr lang="en-US" altLang="ja-JP" sz="2400">
                <a:solidFill>
                  <a:schemeClr val="accent1">
                    <a:lumMod val="75000"/>
                  </a:schemeClr>
                </a:solidFill>
                <a:sym typeface="+mn-ea"/>
              </a:rPr>
              <a:t>GPTZero</a:t>
            </a:r>
            <a:r>
              <a:rPr lang="ja-JP" altLang="en-US" sz="2400">
                <a:solidFill>
                  <a:schemeClr val="accent1">
                    <a:lumMod val="75000"/>
                  </a:schemeClr>
                </a:solidFill>
                <a:sym typeface="+mn-ea"/>
              </a:rPr>
              <a:t>、OpenAI Text Classifier・・・</a:t>
            </a:r>
            <a:endParaRPr lang="ja-JP" altLang="en-US" sz="2400">
              <a:solidFill>
                <a:schemeClr val="accent1">
                  <a:lumMod val="75000"/>
                </a:schemeClr>
              </a:solidFill>
            </a:endParaRPr>
          </a:p>
          <a:p>
            <a:pPr marL="0" indent="0" algn="ctr">
              <a:buNone/>
            </a:pPr>
            <a:r>
              <a:rPr lang="ja-JP" altLang="en-US" sz="2400" b="1">
                <a:solidFill>
                  <a:srgbClr val="FF0000"/>
                </a:solidFill>
                <a:sym typeface="+mn-ea"/>
              </a:rPr>
              <a:t>でも入力がソースコードの場合、精度が低い</a:t>
            </a:r>
            <a:endParaRPr lang="ja-JP" altLang="en-US" sz="2400">
              <a:solidFill>
                <a:srgbClr val="FF0000"/>
              </a:solidFill>
              <a:sym typeface="+mn-ea"/>
            </a:endParaRPr>
          </a:p>
          <a:p>
            <a:pPr marL="0" indent="0" algn="ctr">
              <a:buNone/>
            </a:pPr>
            <a:endParaRPr lang="ja-JP" altLang="en-US" sz="2400">
              <a:sym typeface="+mn-ea"/>
            </a:endParaRPr>
          </a:p>
          <a:p>
            <a:pPr marL="0" indent="0" algn="ctr">
              <a:buNone/>
            </a:pPr>
            <a:r>
              <a:rPr lang="ja-JP" altLang="en-US" sz="2400"/>
              <a:t>結論として、</a:t>
            </a:r>
            <a:r>
              <a:rPr lang="en-US" altLang="ja-JP" sz="2400">
                <a:sym typeface="+mn-ea"/>
              </a:rPr>
              <a:t>AI</a:t>
            </a:r>
            <a:r>
              <a:rPr lang="ja-JP" altLang="en-US" sz="2400">
                <a:sym typeface="+mn-ea"/>
              </a:rPr>
              <a:t>より生成された</a:t>
            </a:r>
            <a:r>
              <a:rPr lang="ja-JP" altLang="en-US" sz="2400" b="1">
                <a:sym typeface="+mn-ea"/>
              </a:rPr>
              <a:t>ソースコード</a:t>
            </a:r>
            <a:endParaRPr lang="ja-JP" altLang="en-US" sz="2400">
              <a:sym typeface="+mn-ea"/>
            </a:endParaRPr>
          </a:p>
          <a:p>
            <a:pPr marL="0" indent="0" algn="ctr">
              <a:buNone/>
            </a:pPr>
            <a:r>
              <a:rPr lang="ja-JP" altLang="en-US" sz="2400">
                <a:sym typeface="+mn-ea"/>
              </a:rPr>
              <a:t>に対して</a:t>
            </a:r>
            <a:r>
              <a:rPr lang="ja-JP" altLang="en-US" sz="2400"/>
              <a:t>有効な検出</a:t>
            </a:r>
            <a:r>
              <a:rPr lang="ja-JP" altLang="en-US" sz="2400"/>
              <a:t>手段が存在おらず</a:t>
            </a:r>
            <a:endParaRPr lang="ja-JP" altLang="en-US" sz="2400"/>
          </a:p>
          <a:p>
            <a:pPr marL="0" indent="0" algn="ctr">
              <a:buNone/>
            </a:pPr>
            <a:r>
              <a:rPr lang="ja-JP" altLang="en-US" sz="2400"/>
              <a:t>その</a:t>
            </a:r>
            <a:r>
              <a:rPr lang="ja-JP" altLang="en-US" sz="2400" b="1"/>
              <a:t>研究と実用化が急がれている</a:t>
            </a:r>
            <a:endParaRPr lang="ja-JP" altLang="en-US" sz="2400" b="1"/>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11" name="下矢印 4"/>
          <p:cNvSpPr/>
          <p:nvPr/>
        </p:nvSpPr>
        <p:spPr>
          <a:xfrm>
            <a:off x="4337050" y="16859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4"/>
          <p:cNvSpPr/>
          <p:nvPr/>
        </p:nvSpPr>
        <p:spPr>
          <a:xfrm>
            <a:off x="4337050" y="3765550"/>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関連研究</a:t>
            </a:r>
            <a:endParaRPr lang="en-US"/>
          </a:p>
        </p:txBody>
      </p:sp>
      <p:sp>
        <p:nvSpPr>
          <p:cNvPr id="3" name="Content Placeholder 2"/>
          <p:cNvSpPr>
            <a:spLocks noGrp="1"/>
          </p:cNvSpPr>
          <p:nvPr>
            <p:ph idx="1"/>
          </p:nvPr>
        </p:nvSpPr>
        <p:spPr>
          <a:xfrm>
            <a:off x="628015" y="3398520"/>
            <a:ext cx="7886700" cy="1975485"/>
          </a:xfrm>
        </p:spPr>
        <p:txBody>
          <a:bodyPr/>
          <a:lstStyle/>
          <a:p>
            <a:pPr marL="0" indent="0">
              <a:buNone/>
            </a:pPr>
            <a:r>
              <a:rPr lang="en-US" sz="2400"/>
              <a:t>Phuong T. Nguyen</a:t>
            </a:r>
            <a:r>
              <a:rPr lang="ja-JP" altLang="en-US" sz="2400"/>
              <a:t>らは、</a:t>
            </a:r>
            <a:r>
              <a:rPr lang="en-US" altLang="ja-JP" sz="2400"/>
              <a:t>AI</a:t>
            </a:r>
            <a:r>
              <a:rPr lang="ja-JP" altLang="en-US" sz="2400"/>
              <a:t>生成ソースコードに対しての検出精度の向上を達成したが</a:t>
            </a:r>
            <a:endParaRPr lang="ja-JP" altLang="en-US" sz="2400"/>
          </a:p>
          <a:p>
            <a:r>
              <a:rPr lang="ja-JP" altLang="en-US" sz="2400"/>
              <a:t>データセットとしてソースコードの</a:t>
            </a:r>
            <a:r>
              <a:rPr lang="ja-JP" altLang="en-US" sz="2400" b="1">
                <a:solidFill>
                  <a:srgbClr val="FF0000"/>
                </a:solidFill>
              </a:rPr>
              <a:t>要件が単純</a:t>
            </a:r>
            <a:endParaRPr lang="ja-JP" altLang="en-US" sz="2400">
              <a:solidFill>
                <a:schemeClr val="tx1"/>
              </a:solidFill>
            </a:endParaRPr>
          </a:p>
          <a:p>
            <a:r>
              <a:rPr lang="ja-JP" altLang="en-US" sz="2400"/>
              <a:t>対象言語は</a:t>
            </a:r>
            <a:r>
              <a:rPr lang="en-US" altLang="ja-JP" sz="2400"/>
              <a:t>Java</a:t>
            </a:r>
            <a:r>
              <a:rPr lang="ja-JP" altLang="en-US" sz="2400"/>
              <a:t>のみ、</a:t>
            </a:r>
            <a:r>
              <a:rPr lang="ja-JP" altLang="en-US" sz="2400" b="1">
                <a:solidFill>
                  <a:srgbClr val="FF0000"/>
                </a:solidFill>
              </a:rPr>
              <a:t>汎用性が不足</a:t>
            </a:r>
            <a:endParaRPr lang="ja-JP" altLang="en-US" sz="2400" b="1">
              <a:solidFill>
                <a:srgbClr val="FF0000"/>
              </a:solidFill>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1264920"/>
            <a:ext cx="7670165" cy="19653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en-US" altLang="ja-JP">
                <a:solidFill>
                  <a:schemeClr val="tx1"/>
                </a:solidFill>
                <a:sym typeface="+mn-ea"/>
              </a:rPr>
              <a:t>Java</a:t>
            </a:r>
            <a:r>
              <a:rPr kumimoji="1" lang="ja-JP" altLang="en-US">
                <a:solidFill>
                  <a:schemeClr val="tx1"/>
                </a:solidFill>
                <a:sym typeface="+mn-ea"/>
              </a:rPr>
              <a:t>教科書の演習問題やほかの情報源から約</a:t>
            </a:r>
            <a:r>
              <a:rPr kumimoji="1" lang="en-US" altLang="ja-JP">
                <a:solidFill>
                  <a:schemeClr val="tx1"/>
                </a:solidFill>
                <a:sym typeface="+mn-ea"/>
              </a:rPr>
              <a:t>1000</a:t>
            </a:r>
            <a:r>
              <a:rPr kumimoji="1" lang="ja-JP" altLang="en-US">
                <a:solidFill>
                  <a:schemeClr val="tx1"/>
                </a:solidFill>
                <a:sym typeface="+mn-ea"/>
              </a:rPr>
              <a:t>のサンプルデータを収集し、データセットを構築、そして</a:t>
            </a:r>
            <a:r>
              <a:rPr lang="ja-JP" altLang="en-US">
                <a:solidFill>
                  <a:schemeClr val="tx1"/>
                </a:solidFill>
                <a:sym typeface="+mn-ea"/>
              </a:rPr>
              <a:t>大規模Pre-TrainedモデルCodeBERTを基に、</a:t>
            </a:r>
            <a:r>
              <a:rPr kumimoji="1" lang="ja-JP" altLang="en-US">
                <a:solidFill>
                  <a:schemeClr val="tx1"/>
                </a:solidFill>
                <a:sym typeface="+mn-ea"/>
              </a:rPr>
              <a:t>識別手法GPTSnifferを提案、精度は</a:t>
            </a:r>
            <a:r>
              <a:rPr kumimoji="1" lang="en-US" altLang="ja-JP">
                <a:solidFill>
                  <a:schemeClr val="tx1"/>
                </a:solidFill>
                <a:sym typeface="+mn-ea"/>
              </a:rPr>
              <a:t>0.9</a:t>
            </a:r>
            <a:r>
              <a:rPr kumimoji="1" lang="ja-JP" altLang="en-US">
                <a:solidFill>
                  <a:schemeClr val="tx1"/>
                </a:solidFill>
                <a:sym typeface="+mn-ea"/>
              </a:rPr>
              <a:t>以上を達成</a:t>
            </a:r>
            <a:r>
              <a:rPr kumimoji="1" lang="ja-JP" altLang="en-US">
                <a:solidFill>
                  <a:schemeClr val="tx1"/>
                </a:solidFill>
                <a:sym typeface="+mn-ea"/>
              </a:rPr>
              <a:t>、GPTZeroとOpenAI Text Classifier二つのベースラインより優れている</a:t>
            </a:r>
            <a:endParaRPr kumimoji="1" lang="ja-JP" altLang="en-US">
              <a:solidFill>
                <a:schemeClr val="tx1"/>
              </a:solidFill>
              <a:sym typeface="+mn-ea"/>
            </a:endParaRPr>
          </a:p>
        </p:txBody>
      </p:sp>
      <p:sp>
        <p:nvSpPr>
          <p:cNvPr id="12" name="四角形: 角を丸くする 8"/>
          <p:cNvSpPr/>
          <p:nvPr/>
        </p:nvSpPr>
        <p:spPr>
          <a:xfrm>
            <a:off x="1016635" y="1038860"/>
            <a:ext cx="227076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sym typeface="+mn-ea"/>
              </a:rPr>
              <a:t>Phuong T.Nguyen</a:t>
            </a:r>
            <a:r>
              <a:rPr lang="ja-JP" altLang="en-US" b="1">
                <a:solidFill>
                  <a:schemeClr val="tx1"/>
                </a:solidFill>
                <a:sym typeface="+mn-ea"/>
              </a:rPr>
              <a:t>ら</a:t>
            </a:r>
            <a:endParaRPr kumimoji="1" lang="ja-JP" altLang="en-US" b="1" dirty="0">
              <a:solidFill>
                <a:schemeClr val="tx1"/>
              </a:solidFill>
              <a:sym typeface="+mn-ea"/>
            </a:endParaRPr>
          </a:p>
        </p:txBody>
      </p:sp>
      <p:sp>
        <p:nvSpPr>
          <p:cNvPr id="8" name="Text Box 7"/>
          <p:cNvSpPr txBox="1"/>
          <p:nvPr/>
        </p:nvSpPr>
        <p:spPr>
          <a:xfrm>
            <a:off x="2803525" y="5501005"/>
            <a:ext cx="3535680" cy="423545"/>
          </a:xfrm>
          <a:prstGeom prst="rect">
            <a:avLst/>
          </a:prstGeom>
          <a:noFill/>
        </p:spPr>
        <p:txBody>
          <a:bodyPr wrap="none" rtlCol="0">
            <a:spAutoFit/>
          </a:bodyPr>
          <a:lstStyle/>
          <a:p>
            <a:pPr algn="l">
              <a:lnSpc>
                <a:spcPct val="90000"/>
              </a:lnSpc>
              <a:spcBef>
                <a:spcPts val="1000"/>
              </a:spcBef>
              <a:buClrTx/>
              <a:buSzTx/>
              <a:buFont typeface="Arial" panose="020B0604020202020204" pitchFamily="34" charset="0"/>
            </a:pPr>
            <a:r>
              <a:rPr lang="ja-JP" altLang="en-US" sz="2400" b="1"/>
              <a:t>まだ改善する余地がある</a:t>
            </a:r>
            <a:endParaRPr lang="ja-JP" altLang="en-US" sz="2400" b="1"/>
          </a:p>
        </p:txBody>
      </p:sp>
      <p:sp>
        <p:nvSpPr>
          <p:cNvPr id="9" name="下矢印 4"/>
          <p:cNvSpPr/>
          <p:nvPr/>
        </p:nvSpPr>
        <p:spPr>
          <a:xfrm>
            <a:off x="4336415" y="50895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研究目的</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271270"/>
            <a:ext cx="8286115" cy="24288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a:t>
            </a:r>
            <a:r>
              <a:rPr lang="en-US" altLang="ja-JP" sz="2000" dirty="0">
                <a:solidFill>
                  <a:schemeClr val="tx1"/>
                </a:solidFill>
                <a:sym typeface="+mn-ea"/>
              </a:rPr>
              <a:t>AI</a:t>
            </a:r>
            <a:r>
              <a:rPr lang="ja-JP" altLang="en-US" sz="2000" dirty="0">
                <a:solidFill>
                  <a:schemeClr val="tx1"/>
                </a:solidFill>
                <a:sym typeface="+mn-ea"/>
              </a:rPr>
              <a:t>生成ソースコードを</a:t>
            </a:r>
            <a:r>
              <a:rPr lang="ja-JP" altLang="en-US" sz="2000" b="1" dirty="0">
                <a:solidFill>
                  <a:srgbClr val="FF0000"/>
                </a:solidFill>
                <a:sym typeface="+mn-ea"/>
              </a:rPr>
              <a:t>有効に識別するツールが存在しておらず</a:t>
            </a:r>
            <a:r>
              <a:rPr lang="ja-JP" altLang="en-US" sz="2000" dirty="0">
                <a:solidFill>
                  <a:schemeClr val="tx1"/>
                </a:solidFill>
                <a:sym typeface="+mn-ea"/>
              </a:rPr>
              <a:t>、それに対して、教育まだ入社テストなどの分野は効果的な検出ツールを求めている</a:t>
            </a:r>
            <a:endParaRPr lang="ja-JP" altLang="en-US" sz="2000" b="1" dirty="0">
              <a:solidFill>
                <a:srgbClr val="FF0000"/>
              </a:solidFill>
              <a:sym typeface="+mn-ea"/>
            </a:endParaRPr>
          </a:p>
          <a:p>
            <a:pPr marL="0" indent="0">
              <a:buNone/>
            </a:pPr>
            <a:endParaRPr kumimoji="1" lang="ja-JP" altLang="en-US" sz="1000" dirty="0">
              <a:solidFill>
                <a:schemeClr val="tx1"/>
              </a:solidFill>
              <a:sym typeface="+mn-ea"/>
            </a:endParaRPr>
          </a:p>
          <a:p>
            <a:pPr marL="0" indent="0">
              <a:buNone/>
            </a:pPr>
            <a:r>
              <a:rPr kumimoji="1" lang="ja-JP" altLang="en-US" sz="2000" dirty="0">
                <a:solidFill>
                  <a:schemeClr val="tx1"/>
                </a:solidFill>
                <a:sym typeface="+mn-ea"/>
              </a:rPr>
              <a:t>・参考文献が構築したデータセットでは</a:t>
            </a:r>
            <a:r>
              <a:rPr kumimoji="1" lang="ja-JP" altLang="en-US" sz="2000" b="1" dirty="0">
                <a:solidFill>
                  <a:srgbClr val="FF0000"/>
                </a:solidFill>
                <a:sym typeface="+mn-ea"/>
              </a:rPr>
              <a:t>コードの要件が単純、</a:t>
            </a:r>
            <a:r>
              <a:rPr lang="ja-JP" altLang="en-US" sz="2000" b="1" dirty="0">
                <a:solidFill>
                  <a:srgbClr val="FF0000"/>
                </a:solidFill>
                <a:sym typeface="+mn-ea"/>
              </a:rPr>
              <a:t>識別対象言語は</a:t>
            </a:r>
            <a:r>
              <a:rPr lang="en-US" altLang="ja-JP" sz="2000" b="1" dirty="0">
                <a:solidFill>
                  <a:srgbClr val="FF0000"/>
                </a:solidFill>
                <a:sym typeface="+mn-ea"/>
              </a:rPr>
              <a:t>Java</a:t>
            </a:r>
            <a:r>
              <a:rPr lang="ja-JP" altLang="en-US" sz="2000" b="1" dirty="0">
                <a:solidFill>
                  <a:srgbClr val="FF0000"/>
                </a:solidFill>
                <a:sym typeface="+mn-ea"/>
              </a:rPr>
              <a:t>のみ</a:t>
            </a:r>
            <a:r>
              <a:rPr lang="ja-JP" altLang="en-US" sz="2000" dirty="0">
                <a:solidFill>
                  <a:schemeClr val="tx1"/>
                </a:solidFill>
                <a:sym typeface="+mn-ea"/>
              </a:rPr>
              <a:t>、</a:t>
            </a:r>
            <a:r>
              <a:rPr kumimoji="1" lang="ja-JP" altLang="en-US" sz="2000" dirty="0">
                <a:solidFill>
                  <a:schemeClr val="tx1"/>
                </a:solidFill>
                <a:sym typeface="+mn-ea"/>
              </a:rPr>
              <a:t>入社テストなどの分野での応用は期待できない</a:t>
            </a:r>
            <a:endParaRPr kumimoji="1" lang="ja-JP" altLang="en-US" sz="2000" dirty="0">
              <a:solidFill>
                <a:schemeClr val="tx1"/>
              </a:solidFill>
              <a:sym typeface="+mn-ea"/>
            </a:endParaRPr>
          </a:p>
        </p:txBody>
      </p:sp>
      <p:sp>
        <p:nvSpPr>
          <p:cNvPr id="5" name="四角形: 角を丸くする 6"/>
          <p:cNvSpPr/>
          <p:nvPr/>
        </p:nvSpPr>
        <p:spPr>
          <a:xfrm>
            <a:off x="429260" y="4134485"/>
            <a:ext cx="8296275" cy="17284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a:solidFill>
                  <a:schemeClr val="tx1"/>
                </a:solidFill>
                <a:sym typeface="+mn-ea"/>
              </a:rPr>
              <a:t>ChatGPTで生成した主流となるプログラミング言語での</a:t>
            </a:r>
            <a:r>
              <a:rPr lang="ja-JP" altLang="en-US" sz="2000">
                <a:solidFill>
                  <a:schemeClr val="tx1"/>
                </a:solidFill>
                <a:sym typeface="+mn-ea"/>
              </a:rPr>
              <a:t>複雑度をもつ</a:t>
            </a:r>
            <a:r>
              <a:rPr lang="ja-JP" altLang="en-US" sz="2000">
                <a:solidFill>
                  <a:schemeClr val="tx1"/>
                </a:solidFill>
                <a:sym typeface="+mn-ea"/>
              </a:rPr>
              <a:t>ソースコードと人間で編集したソースコードを有効かつ</a:t>
            </a:r>
            <a:r>
              <a:rPr lang="ja-JP" altLang="en-US" sz="2000">
                <a:solidFill>
                  <a:schemeClr val="tx1"/>
                </a:solidFill>
                <a:sym typeface="+mn-ea"/>
              </a:rPr>
              <a:t>精度高く分類し、</a:t>
            </a:r>
            <a:r>
              <a:rPr lang="ja-JP" altLang="en-US" sz="2000" b="1">
                <a:solidFill>
                  <a:schemeClr val="tx1"/>
                </a:solidFill>
                <a:sym typeface="+mn-ea"/>
              </a:rPr>
              <a:t>教育もしくは入社テストでのAI不正応用の検出を目指す</a:t>
            </a:r>
            <a:endParaRPr kumimoji="1" lang="ja-JP" altLang="en-US" sz="2000" b="1">
              <a:solidFill>
                <a:schemeClr val="tx1"/>
              </a:solidFill>
              <a:sym typeface="+mn-ea"/>
            </a:endParaRPr>
          </a:p>
        </p:txBody>
      </p:sp>
      <p:sp>
        <p:nvSpPr>
          <p:cNvPr id="12" name="四角形: 角を丸くする 8"/>
          <p:cNvSpPr/>
          <p:nvPr/>
        </p:nvSpPr>
        <p:spPr>
          <a:xfrm>
            <a:off x="868045" y="103759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現状</a:t>
            </a:r>
            <a:endParaRPr lang="ja-JP" altLang="en-US" b="1">
              <a:solidFill>
                <a:schemeClr val="tx1"/>
              </a:solidFill>
              <a:sym typeface="+mn-ea"/>
            </a:endParaRPr>
          </a:p>
        </p:txBody>
      </p:sp>
      <p:sp>
        <p:nvSpPr>
          <p:cNvPr id="6" name="四角形: 角を丸くする 8"/>
          <p:cNvSpPr/>
          <p:nvPr/>
        </p:nvSpPr>
        <p:spPr>
          <a:xfrm>
            <a:off x="868045" y="389318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目的</a:t>
            </a:r>
            <a:endParaRPr lang="ja-JP" altLang="en-US" b="1">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研究特色</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320800"/>
            <a:ext cx="8286115" cy="1987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「関連研究」で述べたよう、</a:t>
            </a:r>
            <a:r>
              <a:rPr lang="en-US" altLang="ja-JP" sz="2000" dirty="0">
                <a:solidFill>
                  <a:schemeClr val="tx1"/>
                </a:solidFill>
                <a:sym typeface="+mn-ea"/>
              </a:rPr>
              <a:t>Phuong </a:t>
            </a:r>
            <a:r>
              <a:rPr lang="en-US" altLang="ja-JP" sz="2000" dirty="0" err="1">
                <a:solidFill>
                  <a:schemeClr val="tx1"/>
                </a:solidFill>
                <a:sym typeface="+mn-ea"/>
              </a:rPr>
              <a:t>T.Nguyen</a:t>
            </a:r>
            <a:r>
              <a:rPr lang="ja-JP" altLang="en-US" sz="2000" dirty="0">
                <a:solidFill>
                  <a:schemeClr val="tx1"/>
                </a:solidFill>
                <a:sym typeface="+mn-ea"/>
              </a:rPr>
              <a:t>ら構築したデータセットにはコードの要件が単純のため、本研究では、</a:t>
            </a:r>
            <a:r>
              <a:rPr lang="ja-JP" altLang="en-US" sz="2000" dirty="0">
                <a:solidFill>
                  <a:schemeClr val="tx1"/>
                </a:solidFill>
                <a:sym typeface="+mn-ea"/>
              </a:rPr>
              <a:t>参考文献より</a:t>
            </a:r>
            <a:r>
              <a:rPr lang="ja-JP" altLang="en-US" sz="2000" b="1" dirty="0">
                <a:solidFill>
                  <a:schemeClr val="tx1"/>
                </a:solidFill>
                <a:sym typeface="+mn-ea"/>
              </a:rPr>
              <a:t>大規模かつ高品質なラベル付きデータセットを構築</a:t>
            </a:r>
            <a:r>
              <a:rPr lang="ja-JP" altLang="en-US" sz="2000" dirty="0">
                <a:solidFill>
                  <a:schemeClr val="tx1"/>
                </a:solidFill>
                <a:sym typeface="+mn-ea"/>
              </a:rPr>
              <a:t>する</a:t>
            </a:r>
            <a:endParaRPr kumimoji="1" lang="ja-JP" altLang="en-US" sz="2000" dirty="0">
              <a:solidFill>
                <a:schemeClr val="tx1"/>
              </a:solidFill>
              <a:sym typeface="+mn-ea"/>
            </a:endParaRPr>
          </a:p>
        </p:txBody>
      </p:sp>
      <p:sp>
        <p:nvSpPr>
          <p:cNvPr id="5" name="四角形: 角を丸くする 6"/>
          <p:cNvSpPr/>
          <p:nvPr/>
        </p:nvSpPr>
        <p:spPr>
          <a:xfrm>
            <a:off x="429260" y="3763010"/>
            <a:ext cx="8296275" cy="19634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dirty="0">
                <a:solidFill>
                  <a:schemeClr val="tx1"/>
                </a:solidFill>
                <a:sym typeface="+mn-ea"/>
              </a:rPr>
              <a:t>本研究</a:t>
            </a:r>
            <a:r>
              <a:rPr lang="ja-JP" altLang="en-US" sz="2000" dirty="0">
                <a:solidFill>
                  <a:schemeClr val="tx1"/>
                </a:solidFill>
                <a:sym typeface="+mn-ea"/>
              </a:rPr>
              <a:t>は調査で得られた</a:t>
            </a:r>
            <a:r>
              <a:rPr lang="en-US" altLang="ja-JP" sz="2000" dirty="0">
                <a:solidFill>
                  <a:schemeClr val="tx1"/>
                </a:solidFill>
                <a:sym typeface="+mn-ea"/>
              </a:rPr>
              <a:t>AI</a:t>
            </a:r>
            <a:r>
              <a:rPr lang="ja-JP" altLang="en-US" sz="2000" dirty="0">
                <a:solidFill>
                  <a:schemeClr val="tx1"/>
                </a:solidFill>
                <a:sym typeface="+mn-ea"/>
              </a:rPr>
              <a:t>生成コードの特徴を分析し、</a:t>
            </a:r>
            <a:r>
              <a:rPr lang="ja-JP" altLang="en-US" sz="2000" b="1" dirty="0">
                <a:solidFill>
                  <a:schemeClr val="tx1"/>
                </a:solidFill>
                <a:sym typeface="+mn-ea"/>
              </a:rPr>
              <a:t>AI生成コードと人間編集コードの違いを探求、その結論を用いてデータセットを調整、モデルをファンチューニングする手法を提案</a:t>
            </a:r>
            <a:r>
              <a:rPr lang="ja-JP" altLang="en-US" sz="2000" dirty="0">
                <a:solidFill>
                  <a:schemeClr val="tx1"/>
                </a:solidFill>
                <a:sym typeface="+mn-ea"/>
              </a:rPr>
              <a:t>する</a:t>
            </a:r>
            <a:endParaRPr kumimoji="1" lang="ja-JP" altLang="en-US" sz="2000" b="1" dirty="0">
              <a:solidFill>
                <a:schemeClr val="tx1"/>
              </a:solidFill>
              <a:sym typeface="+mn-ea"/>
            </a:endParaRPr>
          </a:p>
        </p:txBody>
      </p:sp>
      <p:sp>
        <p:nvSpPr>
          <p:cNvPr id="12" name="四角形: 角を丸くする 8"/>
          <p:cNvSpPr/>
          <p:nvPr/>
        </p:nvSpPr>
        <p:spPr>
          <a:xfrm>
            <a:off x="868045" y="1096010"/>
            <a:ext cx="226123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a:t>
            </a:r>
            <a:r>
              <a:rPr lang="ja-JP" altLang="en-US" b="1">
                <a:solidFill>
                  <a:schemeClr val="tx1"/>
                </a:solidFill>
                <a:sym typeface="+mn-ea"/>
              </a:rPr>
              <a:t>構築</a:t>
            </a:r>
            <a:endParaRPr lang="ja-JP" altLang="en-US" b="1">
              <a:solidFill>
                <a:schemeClr val="tx1"/>
              </a:solidFill>
              <a:sym typeface="+mn-ea"/>
            </a:endParaRPr>
          </a:p>
        </p:txBody>
      </p:sp>
      <p:sp>
        <p:nvSpPr>
          <p:cNvPr id="6" name="四角形: 角を丸くする 8"/>
          <p:cNvSpPr/>
          <p:nvPr/>
        </p:nvSpPr>
        <p:spPr>
          <a:xfrm>
            <a:off x="868045" y="3530600"/>
            <a:ext cx="321945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特徴重要性分析より</a:t>
            </a:r>
            <a:r>
              <a:rPr lang="ja-JP" altLang="en-US" b="1">
                <a:solidFill>
                  <a:schemeClr val="tx1"/>
                </a:solidFill>
                <a:sym typeface="+mn-ea"/>
              </a:rPr>
              <a:t>精度向上</a:t>
            </a:r>
            <a:endParaRPr lang="ja-JP" altLang="en-US" b="1">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研究アプローチ</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四角形: 角を丸くする 6"/>
          <p:cNvSpPr/>
          <p:nvPr/>
        </p:nvSpPr>
        <p:spPr>
          <a:xfrm>
            <a:off x="429260" y="1139190"/>
            <a:ext cx="8286115" cy="1479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関連研究が不足かつ参考文献が正式に発表されていないため、本研究最初のステップとしては、データセットを構築し、</a:t>
            </a:r>
            <a:r>
              <a:rPr lang="en-US" altLang="ja-JP" sz="2000" dirty="0">
                <a:solidFill>
                  <a:schemeClr val="tx1"/>
                </a:solidFill>
                <a:sym typeface="+mn-ea"/>
              </a:rPr>
              <a:t>CodeBERT</a:t>
            </a:r>
            <a:r>
              <a:rPr lang="ja-JP" altLang="en-US" sz="2000" dirty="0">
                <a:solidFill>
                  <a:schemeClr val="tx1"/>
                </a:solidFill>
                <a:sym typeface="+mn-ea"/>
              </a:rPr>
              <a:t>を基にモデルをトレニンーグ、</a:t>
            </a:r>
            <a:r>
              <a:rPr lang="en-US" altLang="ja-JP" sz="2000" b="1" dirty="0">
                <a:solidFill>
                  <a:schemeClr val="tx1"/>
                </a:solidFill>
                <a:sym typeface="+mn-ea"/>
              </a:rPr>
              <a:t>AI</a:t>
            </a:r>
            <a:r>
              <a:rPr lang="ja-JP" altLang="en-US" sz="2000" b="1" dirty="0">
                <a:solidFill>
                  <a:schemeClr val="tx1"/>
                </a:solidFill>
                <a:sym typeface="+mn-ea"/>
              </a:rPr>
              <a:t>生成コードの識別可能性を検証する</a:t>
            </a:r>
            <a:endParaRPr lang="ja-JP" altLang="en-US" sz="2000" b="1" dirty="0">
              <a:solidFill>
                <a:schemeClr val="tx1"/>
              </a:solidFill>
              <a:sym typeface="+mn-ea"/>
            </a:endParaRPr>
          </a:p>
        </p:txBody>
      </p:sp>
      <p:sp>
        <p:nvSpPr>
          <p:cNvPr id="12" name="四角形: 角を丸くする 8"/>
          <p:cNvSpPr/>
          <p:nvPr/>
        </p:nvSpPr>
        <p:spPr>
          <a:xfrm>
            <a:off x="868045" y="950595"/>
            <a:ext cx="2806700" cy="3937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１</a:t>
            </a:r>
            <a:r>
              <a:rPr lang="en-US" altLang="ja-JP" b="1">
                <a:solidFill>
                  <a:schemeClr val="tx1"/>
                </a:solidFill>
                <a:sym typeface="+mn-ea"/>
              </a:rPr>
              <a:t>.</a:t>
            </a:r>
            <a:r>
              <a:rPr lang="ja-JP" altLang="en-US" b="1">
                <a:solidFill>
                  <a:schemeClr val="tx1"/>
                </a:solidFill>
                <a:sym typeface="+mn-ea"/>
              </a:rPr>
              <a:t>予備実験</a:t>
            </a:r>
            <a:endParaRPr lang="ja-JP" altLang="en-US" b="1">
              <a:solidFill>
                <a:schemeClr val="tx1"/>
              </a:solidFill>
              <a:sym typeface="+mn-ea"/>
            </a:endParaRPr>
          </a:p>
        </p:txBody>
      </p:sp>
      <p:sp>
        <p:nvSpPr>
          <p:cNvPr id="5" name="四角形: 角を丸くする 6"/>
          <p:cNvSpPr/>
          <p:nvPr/>
        </p:nvSpPr>
        <p:spPr>
          <a:xfrm>
            <a:off x="428625" y="2981325"/>
            <a:ext cx="8286115" cy="14808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ソースコードの特徴を調査し、特徴重要性分析を行い、</a:t>
            </a:r>
            <a:r>
              <a:rPr lang="ja-JP" altLang="en-US" sz="2000" b="1" dirty="0">
                <a:solidFill>
                  <a:schemeClr val="tx1"/>
                </a:solidFill>
                <a:sym typeface="+mn-ea"/>
              </a:rPr>
              <a:t>AI生成コードと人間編集コードの違いを探求</a:t>
            </a:r>
            <a:r>
              <a:rPr lang="ja-JP" altLang="en-US" sz="2000" dirty="0">
                <a:solidFill>
                  <a:schemeClr val="tx1"/>
                </a:solidFill>
                <a:sym typeface="+mn-ea"/>
              </a:rPr>
              <a:t>する。ソースコードの特徴として、現在</a:t>
            </a:r>
            <a:r>
              <a:rPr lang="ja-JP" altLang="en-US" sz="2000" b="1" dirty="0">
                <a:solidFill>
                  <a:schemeClr val="tx1"/>
                </a:solidFill>
                <a:sym typeface="+mn-ea"/>
              </a:rPr>
              <a:t>コーディングスタイル</a:t>
            </a:r>
            <a:r>
              <a:rPr lang="ja-JP" altLang="en-US" sz="2000" dirty="0">
                <a:solidFill>
                  <a:schemeClr val="tx1"/>
                </a:solidFill>
                <a:sym typeface="+mn-ea"/>
              </a:rPr>
              <a:t>、</a:t>
            </a:r>
            <a:r>
              <a:rPr lang="ja-JP" altLang="en-US" sz="2000" b="1" dirty="0">
                <a:solidFill>
                  <a:schemeClr val="tx1"/>
                </a:solidFill>
                <a:sym typeface="+mn-ea"/>
              </a:rPr>
              <a:t>コメント</a:t>
            </a:r>
            <a:r>
              <a:rPr lang="ja-JP" altLang="en-US" sz="2000" dirty="0">
                <a:solidFill>
                  <a:schemeClr val="tx1"/>
                </a:solidFill>
                <a:sym typeface="+mn-ea"/>
              </a:rPr>
              <a:t>、</a:t>
            </a:r>
            <a:r>
              <a:rPr lang="ja-JP" altLang="en-US" sz="2000" b="1" dirty="0">
                <a:solidFill>
                  <a:schemeClr val="tx1"/>
                </a:solidFill>
                <a:sym typeface="+mn-ea"/>
              </a:rPr>
              <a:t>複雑度</a:t>
            </a:r>
            <a:r>
              <a:rPr lang="ja-JP" altLang="en-US" sz="2000" dirty="0">
                <a:solidFill>
                  <a:schemeClr val="tx1"/>
                </a:solidFill>
                <a:sym typeface="+mn-ea"/>
              </a:rPr>
              <a:t>などを</a:t>
            </a:r>
            <a:r>
              <a:rPr lang="ja-JP" altLang="en-US" sz="2000" dirty="0">
                <a:solidFill>
                  <a:schemeClr val="tx1"/>
                </a:solidFill>
                <a:sym typeface="+mn-ea"/>
              </a:rPr>
              <a:t>想定している</a:t>
            </a:r>
            <a:endParaRPr kumimoji="1" lang="ja-JP" altLang="en-US" sz="2000" b="1" dirty="0">
              <a:solidFill>
                <a:schemeClr val="tx1"/>
              </a:solidFill>
              <a:sym typeface="+mn-ea"/>
            </a:endParaRPr>
          </a:p>
        </p:txBody>
      </p:sp>
      <p:sp>
        <p:nvSpPr>
          <p:cNvPr id="6" name="四角形: 角を丸くする 8"/>
          <p:cNvSpPr/>
          <p:nvPr/>
        </p:nvSpPr>
        <p:spPr>
          <a:xfrm>
            <a:off x="868045" y="2790825"/>
            <a:ext cx="2806700" cy="3886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２</a:t>
            </a:r>
            <a:r>
              <a:rPr lang="en-US" altLang="ja-JP" b="1">
                <a:solidFill>
                  <a:schemeClr val="tx1"/>
                </a:solidFill>
                <a:sym typeface="+mn-ea"/>
              </a:rPr>
              <a:t>.</a:t>
            </a:r>
            <a:r>
              <a:rPr lang="ja-JP" altLang="en-US" b="1">
                <a:solidFill>
                  <a:schemeClr val="tx1"/>
                </a:solidFill>
                <a:sym typeface="+mn-ea"/>
              </a:rPr>
              <a:t>重要性</a:t>
            </a:r>
            <a:r>
              <a:rPr lang="ja-JP" altLang="en-US" b="1">
                <a:solidFill>
                  <a:schemeClr val="tx1"/>
                </a:solidFill>
                <a:sym typeface="+mn-ea"/>
              </a:rPr>
              <a:t>分析</a:t>
            </a:r>
            <a:endParaRPr lang="ja-JP" altLang="en-US" b="1">
              <a:solidFill>
                <a:schemeClr val="tx1"/>
              </a:solidFill>
              <a:sym typeface="+mn-ea"/>
            </a:endParaRPr>
          </a:p>
        </p:txBody>
      </p:sp>
      <p:sp>
        <p:nvSpPr>
          <p:cNvPr id="10" name="四角形: 角を丸くする 6"/>
          <p:cNvSpPr/>
          <p:nvPr/>
        </p:nvSpPr>
        <p:spPr>
          <a:xfrm>
            <a:off x="428625" y="4843780"/>
            <a:ext cx="8286115" cy="11557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特徴重要性分析で得られた結論を踏まえて、データセットを調整、モデルをファンチューニングし、</a:t>
            </a:r>
            <a:r>
              <a:rPr lang="ja-JP" altLang="en-US" sz="2000" b="1" dirty="0">
                <a:solidFill>
                  <a:schemeClr val="tx1"/>
                </a:solidFill>
                <a:sym typeface="+mn-ea"/>
              </a:rPr>
              <a:t>精度向上を目指す</a:t>
            </a:r>
            <a:endParaRPr kumimoji="1" lang="ja-JP" altLang="en-US" sz="2000" b="1" dirty="0">
              <a:solidFill>
                <a:schemeClr val="tx1"/>
              </a:solidFill>
              <a:sym typeface="+mn-ea"/>
            </a:endParaRPr>
          </a:p>
        </p:txBody>
      </p:sp>
      <p:sp>
        <p:nvSpPr>
          <p:cNvPr id="11" name="四角形: 角を丸くする 8"/>
          <p:cNvSpPr/>
          <p:nvPr/>
        </p:nvSpPr>
        <p:spPr>
          <a:xfrm>
            <a:off x="868045" y="4645025"/>
            <a:ext cx="2815590" cy="3943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３</a:t>
            </a:r>
            <a:r>
              <a:rPr lang="en-US" altLang="ja-JP" b="1">
                <a:solidFill>
                  <a:schemeClr val="tx1"/>
                </a:solidFill>
                <a:sym typeface="+mn-ea"/>
              </a:rPr>
              <a:t>.</a:t>
            </a:r>
            <a:r>
              <a:rPr lang="ja-JP" altLang="en-US" b="1">
                <a:solidFill>
                  <a:schemeClr val="tx1"/>
                </a:solidFill>
                <a:sym typeface="+mn-ea"/>
              </a:rPr>
              <a:t>ファンチューニング</a:t>
            </a:r>
            <a:endParaRPr lang="ja-JP" altLang="en-US" b="1">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予備実験</a:t>
            </a:r>
            <a:endParaRPr lang="ja-JP" altLang="en-US" dirty="0"/>
          </a:p>
        </p:txBody>
      </p:sp>
      <p:sp>
        <p:nvSpPr>
          <p:cNvPr id="3" name="Content Placeholder 2"/>
          <p:cNvSpPr>
            <a:spLocks noGrp="1"/>
          </p:cNvSpPr>
          <p:nvPr>
            <p:ph idx="1"/>
          </p:nvPr>
        </p:nvSpPr>
        <p:spPr>
          <a:xfrm>
            <a:off x="628650" y="1001395"/>
            <a:ext cx="7886700" cy="5080000"/>
          </a:xfrm>
        </p:spPr>
        <p:txBody>
          <a:bodyPr>
            <a:normAutofit/>
          </a:bodyPr>
          <a:lstStyle/>
          <a:p>
            <a:pPr marL="0" indent="0">
              <a:buNone/>
            </a:pPr>
            <a:r>
              <a:rPr lang="ja-JP" altLang="en-US" sz="2000">
                <a:sym typeface="+mn-ea"/>
              </a:rPr>
              <a:t>「アプローチ」で述べたよう、関連研究が不十分のため、本研究の最初ステップは、</a:t>
            </a:r>
            <a:r>
              <a:rPr lang="en-US" altLang="ja-JP" sz="2000">
                <a:sym typeface="+mn-ea"/>
              </a:rPr>
              <a:t>AI</a:t>
            </a:r>
            <a:r>
              <a:rPr lang="ja-JP" altLang="en-US" sz="2000">
                <a:sym typeface="+mn-ea"/>
              </a:rPr>
              <a:t>より生成されたコード</a:t>
            </a:r>
            <a:r>
              <a:rPr lang="ja-JP" altLang="en-US" sz="2000">
                <a:sym typeface="+mn-ea"/>
              </a:rPr>
              <a:t>の</a:t>
            </a:r>
            <a:r>
              <a:rPr lang="ja-JP" altLang="en-US" sz="2000">
                <a:sym typeface="+mn-ea"/>
              </a:rPr>
              <a:t>識別可能性を検証する</a:t>
            </a:r>
            <a:endParaRPr lang="ja-JP" altLang="en-US" sz="2000">
              <a:sym typeface="+mn-ea"/>
            </a:endParaRPr>
          </a:p>
          <a:p>
            <a:pPr marL="0" indent="0">
              <a:buNone/>
            </a:pPr>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pPr marL="0" indent="0">
              <a:buNone/>
            </a:pPr>
            <a:endParaRPr lang="ja-JP" altLang="en-US" sz="2000"/>
          </a:p>
          <a:p>
            <a:pPr marL="0" indent="0">
              <a:buNone/>
            </a:pPr>
            <a:endParaRPr lang="en-US" sz="2000">
              <a:sym typeface="+mn-ea"/>
            </a:endParaRPr>
          </a:p>
          <a:p>
            <a:pPr marL="0" indent="0">
              <a:buNone/>
            </a:pPr>
            <a:r>
              <a:rPr lang="en-US" sz="2000" b="1">
                <a:sym typeface="+mn-ea"/>
              </a:rPr>
              <a:t>CodeNet</a:t>
            </a:r>
            <a:r>
              <a:rPr lang="ja-JP" altLang="en-US" sz="2000" b="1">
                <a:sym typeface="+mn-ea"/>
              </a:rPr>
              <a:t>：</a:t>
            </a:r>
            <a:r>
              <a:rPr lang="ja-JP" altLang="en-US" sz="2000">
                <a:sym typeface="+mn-ea"/>
              </a:rPr>
              <a:t>C、C++、Python、Javaなどの言語で構成され、1400万のコードサンプルが含まれているデータセット。</a:t>
            </a:r>
            <a:endParaRPr lang="ja-JP" altLang="en-US" sz="2000">
              <a:sym typeface="+mn-ea"/>
            </a:endParaRPr>
          </a:p>
          <a:p>
            <a:pPr marL="0" indent="0">
              <a:buNone/>
            </a:pPr>
            <a:r>
              <a:rPr lang="ja-JP" altLang="en-US" sz="2000">
                <a:sym typeface="+mn-ea"/>
              </a:rPr>
              <a:t>サンプルはそれぞれプログラミング競技プラットフォームAtCoderから抽出された4000のプログラミング問題の解答例の1つである</a:t>
            </a:r>
            <a:r>
              <a:rPr lang="ja-JP" altLang="en-US" sz="2000">
                <a:sym typeface="+mn-ea"/>
              </a:rPr>
              <a:t>。</a:t>
            </a:r>
            <a:endParaRPr lang="ja-JP" altLang="en-US" sz="2000">
              <a:sym typeface="+mn-ea"/>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2131695"/>
            <a:ext cx="7670165" cy="20967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a:solidFill>
                  <a:schemeClr val="tx1"/>
                </a:solidFill>
                <a:sym typeface="+mn-ea"/>
              </a:rPr>
              <a:t>検証するため、データセットが不可欠であり、前述通り、参考文献が構築したデータセットは小規模かつコードの要件が単純、本研究の応用シナリオに適用できないと考えられ、</a:t>
            </a:r>
            <a:r>
              <a:rPr lang="ja-JP" altLang="en-US" b="1">
                <a:solidFill>
                  <a:schemeClr val="tx1"/>
                </a:solidFill>
                <a:sym typeface="+mn-ea"/>
              </a:rPr>
              <a:t>予備実験では</a:t>
            </a:r>
            <a:r>
              <a:rPr lang="en-US" altLang="ja-JP" b="1">
                <a:solidFill>
                  <a:schemeClr val="tx1"/>
                </a:solidFill>
                <a:sym typeface="+mn-ea"/>
              </a:rPr>
              <a:t>CodeNet</a:t>
            </a:r>
            <a:r>
              <a:rPr lang="ja-JP" altLang="en-US" b="1">
                <a:solidFill>
                  <a:schemeClr val="tx1"/>
                </a:solidFill>
                <a:sym typeface="+mn-ea"/>
              </a:rPr>
              <a:t>を基に、</a:t>
            </a:r>
            <a:r>
              <a:rPr lang="en-US" altLang="ja-JP" b="1">
                <a:solidFill>
                  <a:schemeClr val="tx1"/>
                </a:solidFill>
                <a:sym typeface="+mn-ea"/>
              </a:rPr>
              <a:t>OpenAI</a:t>
            </a:r>
            <a:r>
              <a:rPr lang="ja-JP" altLang="en-US" b="1">
                <a:solidFill>
                  <a:schemeClr val="tx1"/>
                </a:solidFill>
                <a:sym typeface="+mn-ea"/>
              </a:rPr>
              <a:t>の</a:t>
            </a:r>
            <a:r>
              <a:rPr lang="en-US" altLang="ja-JP" b="1">
                <a:solidFill>
                  <a:schemeClr val="tx1"/>
                </a:solidFill>
                <a:sym typeface="+mn-ea"/>
              </a:rPr>
              <a:t>API</a:t>
            </a:r>
            <a:r>
              <a:rPr lang="ja-JP" altLang="en-US" b="1">
                <a:solidFill>
                  <a:schemeClr val="tx1"/>
                </a:solidFill>
                <a:sym typeface="+mn-ea"/>
              </a:rPr>
              <a:t>を通して、</a:t>
            </a:r>
            <a:r>
              <a:rPr lang="en-US" altLang="ja-JP" b="1">
                <a:solidFill>
                  <a:schemeClr val="tx1"/>
                </a:solidFill>
                <a:sym typeface="+mn-ea"/>
              </a:rPr>
              <a:t>2300</a:t>
            </a:r>
            <a:r>
              <a:rPr lang="ja-JP" altLang="en-US" b="1">
                <a:solidFill>
                  <a:schemeClr val="tx1"/>
                </a:solidFill>
                <a:sym typeface="+mn-ea"/>
              </a:rPr>
              <a:t>組のサンプルデータを含むデータセットを構築した</a:t>
            </a:r>
            <a:r>
              <a:rPr kumimoji="1" lang="ja-JP" altLang="en-US" sz="1600">
                <a:solidFill>
                  <a:schemeClr val="tx1"/>
                </a:solidFill>
                <a:sym typeface="+mn-ea"/>
              </a:rPr>
              <a:t>（現時点</a:t>
            </a:r>
            <a:r>
              <a:rPr kumimoji="1" lang="ja-JP" altLang="en-US" sz="1600">
                <a:solidFill>
                  <a:schemeClr val="tx1"/>
                </a:solidFill>
                <a:sym typeface="+mn-ea"/>
              </a:rPr>
              <a:t>ではデータセットはまだ完全に構築完了</a:t>
            </a:r>
            <a:r>
              <a:rPr kumimoji="1" lang="ja-JP" altLang="en-US" sz="1600">
                <a:solidFill>
                  <a:schemeClr val="tx1"/>
                </a:solidFill>
                <a:sym typeface="+mn-ea"/>
              </a:rPr>
              <a:t>されていない）</a:t>
            </a:r>
            <a:endParaRPr kumimoji="1" lang="ja-JP" altLang="en-US" sz="1600">
              <a:solidFill>
                <a:schemeClr val="tx1"/>
              </a:solidFill>
              <a:sym typeface="+mn-ea"/>
            </a:endParaRPr>
          </a:p>
        </p:txBody>
      </p:sp>
      <p:sp>
        <p:nvSpPr>
          <p:cNvPr id="6" name="四角形: 角を丸くする 8"/>
          <p:cNvSpPr/>
          <p:nvPr/>
        </p:nvSpPr>
        <p:spPr>
          <a:xfrm>
            <a:off x="1096010" y="1885950"/>
            <a:ext cx="243840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データセット構築</a:t>
            </a:r>
            <a:endParaRPr lang="ja-JP" altLang="en-US"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sym typeface="+mn-ea"/>
              </a:rPr>
              <a:t>予備実験</a:t>
            </a:r>
            <a:endParaRPr 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7235" y="1273810"/>
            <a:ext cx="7670165" cy="1625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データセット2300組の中</a:t>
            </a:r>
            <a:r>
              <a:rPr lang="ja-JP" altLang="en-US" b="1">
                <a:solidFill>
                  <a:schemeClr val="tx1"/>
                </a:solidFill>
                <a:sym typeface="+mn-ea"/>
              </a:rPr>
              <a:t>2000組</a:t>
            </a:r>
            <a:r>
              <a:rPr lang="ja-JP" altLang="en-US">
                <a:solidFill>
                  <a:schemeClr val="tx1"/>
                </a:solidFill>
                <a:sym typeface="+mn-ea"/>
              </a:rPr>
              <a:t>をトレーニングセット、大規模事前訓練モデルCodeBERTを基づいてトレーニングおよびファインチューニングを行い、残り</a:t>
            </a:r>
            <a:r>
              <a:rPr lang="ja-JP" altLang="en-US" b="1">
                <a:solidFill>
                  <a:schemeClr val="tx1"/>
                </a:solidFill>
                <a:sym typeface="+mn-ea"/>
              </a:rPr>
              <a:t>300組</a:t>
            </a:r>
            <a:r>
              <a:rPr lang="ja-JP" altLang="en-US">
                <a:solidFill>
                  <a:schemeClr val="tx1"/>
                </a:solidFill>
                <a:sym typeface="+mn-ea"/>
              </a:rPr>
              <a:t>のテストセットでモデルを評価した</a:t>
            </a:r>
            <a:endParaRPr kumimoji="1" lang="ja-JP" altLang="en-US">
              <a:solidFill>
                <a:schemeClr val="tx1"/>
              </a:solidFill>
              <a:sym typeface="+mn-ea"/>
            </a:endParaRPr>
          </a:p>
        </p:txBody>
      </p:sp>
      <p:sp>
        <p:nvSpPr>
          <p:cNvPr id="5" name="四角形: 角を丸くする 6"/>
          <p:cNvSpPr/>
          <p:nvPr/>
        </p:nvSpPr>
        <p:spPr>
          <a:xfrm>
            <a:off x="736600" y="3339465"/>
            <a:ext cx="7670165" cy="23253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平均精度が0.96であり、参考文献で実現された精度を達成、あるいは一部を超えていることを示している。これは、より大規模なデータセットの影響を受けている可能性が高く、実験を行う際、データセットは完全に構築されていないため、精度はまだ向上する余地があると考えられる。実験結果により、</a:t>
            </a:r>
            <a:r>
              <a:rPr lang="ja-JP" altLang="en-US" b="1">
                <a:solidFill>
                  <a:schemeClr val="tx1"/>
                </a:solidFill>
                <a:sym typeface="+mn-ea"/>
              </a:rPr>
              <a:t>人間編集コードとAI生成コードの間に潜在的な違いが存在する可能性を示している</a:t>
            </a:r>
            <a:endParaRPr kumimoji="1" lang="ja-JP" altLang="en-US" b="1">
              <a:solidFill>
                <a:schemeClr val="tx1"/>
              </a:solidFill>
              <a:sym typeface="+mn-ea"/>
            </a:endParaRPr>
          </a:p>
        </p:txBody>
      </p:sp>
      <p:sp>
        <p:nvSpPr>
          <p:cNvPr id="6" name="四角形: 角を丸くする 8"/>
          <p:cNvSpPr/>
          <p:nvPr/>
        </p:nvSpPr>
        <p:spPr>
          <a:xfrm>
            <a:off x="1148715" y="1045210"/>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過程</a:t>
            </a:r>
            <a:endParaRPr lang="ja-JP" altLang="en-US" b="1">
              <a:solidFill>
                <a:schemeClr val="tx1"/>
              </a:solidFill>
              <a:sym typeface="+mn-ea"/>
            </a:endParaRPr>
          </a:p>
        </p:txBody>
      </p:sp>
      <p:sp>
        <p:nvSpPr>
          <p:cNvPr id="8" name="四角形: 角を丸くする 8"/>
          <p:cNvSpPr/>
          <p:nvPr/>
        </p:nvSpPr>
        <p:spPr>
          <a:xfrm>
            <a:off x="1148715" y="3099435"/>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結果</a:t>
            </a:r>
            <a:endParaRPr lang="ja-JP" altLang="en-US" b="1">
              <a:solidFill>
                <a:schemeClr val="tx1"/>
              </a:solidFill>
              <a:sym typeface="+mn-ea"/>
            </a:endParaRPr>
          </a:p>
        </p:txBody>
      </p:sp>
    </p:spTree>
  </p:cSld>
  <p:clrMapOvr>
    <a:masterClrMapping/>
  </p:clrMapOvr>
</p:sld>
</file>

<file path=ppt/theme/theme1.xml><?xml version="1.0" encoding="utf-8"?>
<a:theme xmlns:a="http://schemas.openxmlformats.org/drawingml/2006/main" name="kishi">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kishi</Template>
  <TotalTime>0</TotalTime>
  <Words>2900</Words>
  <Application>WPS Presentation</Application>
  <PresentationFormat>全屏显示(4:3)</PresentationFormat>
  <Paragraphs>157</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メイリオ</vt:lpstr>
      <vt:lpstr>Microsoft YaHei</vt:lpstr>
      <vt:lpstr>Arial Unicode MS</vt:lpstr>
      <vt:lpstr>游ゴシック</vt:lpstr>
      <vt:lpstr>ＭＳ Ｐゴシック</vt:lpstr>
      <vt:lpstr>kishi</vt:lpstr>
      <vt:lpstr>AIより生成されたソースコードの機械学習による識別手法の研究</vt:lpstr>
      <vt:lpstr>研究背景</vt:lpstr>
      <vt:lpstr>研究背景</vt:lpstr>
      <vt:lpstr>関連研究</vt:lpstr>
      <vt:lpstr>研究目的</vt:lpstr>
      <vt:lpstr>研究特色</vt:lpstr>
      <vt:lpstr>研究アプローチ</vt:lpstr>
      <vt:lpstr>予備実験</vt:lpstr>
      <vt:lpstr>予備実験</vt:lpstr>
      <vt:lpstr>予備実験</vt:lpstr>
      <vt:lpstr>今後の計画</vt:lpstr>
      <vt:lpstr>参考文献</vt:lpstr>
      <vt:lpstr>PowerPoint 演示文稿</vt:lpstr>
      <vt:lpstr>進捗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秋本 裕史</dc:creator>
  <cp:lastModifiedBy>Mining-Base</cp:lastModifiedBy>
  <cp:revision>201</cp:revision>
  <dcterms:created xsi:type="dcterms:W3CDTF">2018-09-17T12:48:00Z</dcterms:created>
  <dcterms:modified xsi:type="dcterms:W3CDTF">2024-07-12T13:28:20Z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F74127475B624F52A7BA56DF4A93E78C</vt:lpwstr>
  </property>
  <property fmtid="{D5CDD505-2E9C-101B-9397-08002B2CF9AE}" pid="3" name="KSOProductBuildVer">
    <vt:lpwstr>1033-11.2.0.11516</vt:lpwstr>
  </property>
</Properties>
</file>