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71" r:id="rId7"/>
    <p:sldId id="261" r:id="rId8"/>
    <p:sldId id="273" r:id="rId9"/>
    <p:sldId id="262" r:id="rId10"/>
    <p:sldId id="275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37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PTer_Tang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1C1"/>
    <a:srgbClr val="43817D"/>
    <a:srgbClr val="3C7472"/>
    <a:srgbClr val="5EACAB"/>
    <a:srgbClr val="D9D9D9"/>
    <a:srgbClr val="FFFFFF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>
        <p:guide orient="horz" pos="2152"/>
        <p:guide pos="379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 descr="undraw_inspiration_re_ivlv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5535" y="4018280"/>
            <a:ext cx="2383790" cy="2017395"/>
          </a:xfrm>
          <a:prstGeom prst="rect">
            <a:avLst/>
          </a:prstGeom>
          <a:effectLst>
            <a:outerShdw blurRad="203200" dist="101600" dir="2700000" algn="tl" rotWithShape="0">
              <a:schemeClr val="bg1">
                <a:lumMod val="10000"/>
                <a:alpha val="30000"/>
              </a:schemeClr>
            </a:outerShdw>
          </a:effectLst>
        </p:spPr>
      </p:pic>
      <p:sp>
        <p:nvSpPr>
          <p:cNvPr id="7" name="矩形 6"/>
          <p:cNvSpPr/>
          <p:nvPr userDrawn="1"/>
        </p:nvSpPr>
        <p:spPr>
          <a:xfrm>
            <a:off x="1245235" y="4329430"/>
            <a:ext cx="3276600" cy="1844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314450" y="2162175"/>
            <a:ext cx="3829050" cy="0"/>
          </a:xfrm>
          <a:prstGeom prst="line">
            <a:avLst/>
          </a:prstGeom>
          <a:ln>
            <a:solidFill>
              <a:srgbClr val="86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 rot="540000">
            <a:off x="8114310" y="162330"/>
            <a:ext cx="5605145" cy="1734820"/>
            <a:chOff x="12808" y="83"/>
            <a:chExt cx="8827" cy="2732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12808" y="83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12903" y="718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3005" y="1392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223962" y="1271588"/>
            <a:ext cx="7517081" cy="914400"/>
          </a:xfrm>
          <a:noFill/>
        </p:spPr>
        <p:txBody>
          <a:bodyPr wrap="square" rtlCol="0">
            <a:noAutofit/>
          </a:bodyPr>
          <a:lstStyle>
            <a:lvl1pPr>
              <a:defRPr lang="zh-CN" altLang="en-US" sz="4000" dirty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marL="0" lvl="0">
              <a:lnSpc>
                <a:spcPct val="150000"/>
              </a:lnSpc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1223962" y="2108496"/>
            <a:ext cx="10136295" cy="914400"/>
          </a:xfrm>
          <a:noFill/>
        </p:spPr>
        <p:txBody>
          <a:bodyPr wrap="square" rtlCol="0">
            <a:noAutofit/>
          </a:bodyPr>
          <a:lstStyle>
            <a:lvl1pPr>
              <a:defRPr lang="zh-CN" altLang="en-US" sz="5400" kern="1200" dirty="0" smtClean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pPr marL="0" lvl="0">
              <a:lnSpc>
                <a:spcPct val="150000"/>
              </a:lnSpc>
            </a:pPr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 descr="undraw_design_data_re_0s2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3660" y="2233930"/>
            <a:ext cx="2988310" cy="3401695"/>
          </a:xfrm>
          <a:prstGeom prst="rect">
            <a:avLst/>
          </a:prstGeom>
          <a:effectLst>
            <a:outerShdw blurRad="254000" dist="1270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12" name="矩形 11"/>
          <p:cNvSpPr/>
          <p:nvPr userDrawn="1"/>
        </p:nvSpPr>
        <p:spPr>
          <a:xfrm flipH="1">
            <a:off x="1637030" y="996950"/>
            <a:ext cx="76200" cy="760730"/>
          </a:xfrm>
          <a:prstGeom prst="rect">
            <a:avLst/>
          </a:prstGeom>
          <a:solidFill>
            <a:srgbClr val="86C1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13" name="矩形: 剪去对角 12"/>
          <p:cNvSpPr/>
          <p:nvPr userDrawn="1"/>
        </p:nvSpPr>
        <p:spPr>
          <a:xfrm>
            <a:off x="1637030" y="281495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2159635" y="2853055"/>
            <a:ext cx="5399405" cy="95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tape-145367"/>
          <p:cNvPicPr>
            <a:picLocks noChangeAspect="1"/>
          </p:cNvPicPr>
          <p:nvPr userDrawn="1"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7693660" y="668020"/>
            <a:ext cx="2865755" cy="1417955"/>
          </a:xfrm>
          <a:prstGeom prst="rect">
            <a:avLst/>
          </a:prstGeom>
        </p:spPr>
      </p:pic>
      <p:sp>
        <p:nvSpPr>
          <p:cNvPr id="16" name="矩形: 剪去对角 15"/>
          <p:cNvSpPr/>
          <p:nvPr userDrawn="1"/>
        </p:nvSpPr>
        <p:spPr>
          <a:xfrm>
            <a:off x="1637030" y="3700780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2159635" y="3738880"/>
            <a:ext cx="4147185" cy="139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剪去对角 17"/>
          <p:cNvSpPr/>
          <p:nvPr userDrawn="1"/>
        </p:nvSpPr>
        <p:spPr>
          <a:xfrm>
            <a:off x="1637030" y="457644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 flipV="1">
            <a:off x="2159635" y="4597400"/>
            <a:ext cx="4916805" cy="1714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剪去对角 19"/>
          <p:cNvSpPr/>
          <p:nvPr userDrawn="1"/>
        </p:nvSpPr>
        <p:spPr>
          <a:xfrm>
            <a:off x="1637030" y="555942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2159635" y="5597525"/>
            <a:ext cx="5791835" cy="1143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1888241" y="840073"/>
            <a:ext cx="8395012" cy="914400"/>
          </a:xfrm>
        </p:spPr>
        <p:txBody>
          <a:bodyPr/>
          <a:lstStyle>
            <a:lvl1pPr>
              <a:defRPr lang="zh-CN" altLang="en-US" sz="4800" kern="1200" smtClean="0">
                <a:solidFill>
                  <a:schemeClr val="accent4"/>
                </a:solidFill>
                <a:latin typeface="+mj-lt"/>
                <a:ea typeface="+mj-lt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2" name="文本占位符 41"/>
          <p:cNvSpPr>
            <a:spLocks noGrp="1"/>
          </p:cNvSpPr>
          <p:nvPr>
            <p:ph type="body" sz="quarter" idx="11"/>
          </p:nvPr>
        </p:nvSpPr>
        <p:spPr>
          <a:xfrm>
            <a:off x="1530975" y="2041783"/>
            <a:ext cx="8395012" cy="914400"/>
          </a:xfrm>
        </p:spPr>
        <p:txBody>
          <a:bodyPr/>
          <a:lstStyle>
            <a:lvl1pPr>
              <a:defRPr lang="zh-CN" altLang="en-US" sz="32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4" name="文本占位符 43"/>
          <p:cNvSpPr>
            <a:spLocks noGrp="1"/>
          </p:cNvSpPr>
          <p:nvPr>
            <p:ph type="body" sz="quarter" idx="12"/>
          </p:nvPr>
        </p:nvSpPr>
        <p:spPr>
          <a:xfrm>
            <a:off x="1548464" y="2943690"/>
            <a:ext cx="8395012" cy="914400"/>
          </a:xfrm>
        </p:spPr>
        <p:txBody>
          <a:bodyPr/>
          <a:lstStyle>
            <a:lvl1pPr>
              <a:defRPr lang="zh-CN" altLang="en-US" sz="32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5" name="文本占位符 44"/>
          <p:cNvSpPr>
            <a:spLocks noGrp="1"/>
          </p:cNvSpPr>
          <p:nvPr>
            <p:ph type="body" sz="quarter" idx="13"/>
          </p:nvPr>
        </p:nvSpPr>
        <p:spPr>
          <a:xfrm>
            <a:off x="1550962" y="3785637"/>
            <a:ext cx="8395012" cy="914400"/>
          </a:xfrm>
        </p:spPr>
        <p:txBody>
          <a:bodyPr/>
          <a:lstStyle>
            <a:lvl1pPr>
              <a:defRPr lang="zh-CN" altLang="en-US" sz="32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6" name="文本占位符 45"/>
          <p:cNvSpPr>
            <a:spLocks noGrp="1"/>
          </p:cNvSpPr>
          <p:nvPr>
            <p:ph type="body" sz="quarter" idx="14"/>
          </p:nvPr>
        </p:nvSpPr>
        <p:spPr>
          <a:xfrm>
            <a:off x="1538471" y="4822457"/>
            <a:ext cx="8395012" cy="914400"/>
          </a:xfrm>
        </p:spPr>
        <p:txBody>
          <a:bodyPr/>
          <a:lstStyle>
            <a:lvl1pPr>
              <a:defRPr lang="zh-CN" altLang="en-US" sz="32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211570" y="2139950"/>
            <a:ext cx="4751070" cy="6305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H="1">
            <a:off x="1637030" y="978535"/>
            <a:ext cx="76200" cy="7607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tape-145367"/>
          <p:cNvPicPr>
            <a:picLocks noChangeAspect="1"/>
          </p:cNvPicPr>
          <p:nvPr userDrawn="1"/>
        </p:nvPicPr>
        <p:blipFill>
          <a:blip r:embed="rId2">
            <a:alphaModFix amt="40000"/>
          </a:blip>
          <a:stretch>
            <a:fillRect/>
          </a:stretch>
        </p:blipFill>
        <p:spPr>
          <a:xfrm rot="3000000">
            <a:off x="8285480" y="1600200"/>
            <a:ext cx="3056890" cy="1528445"/>
          </a:xfrm>
          <a:prstGeom prst="rect">
            <a:avLst/>
          </a:prstGeom>
        </p:spPr>
      </p:pic>
      <p:pic>
        <p:nvPicPr>
          <p:cNvPr id="11" name="图形 10" descr="undraw_ideas_re_7twj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7030" y="2260600"/>
            <a:ext cx="3216275" cy="3549015"/>
          </a:xfrm>
          <a:prstGeom prst="rect">
            <a:avLst/>
          </a:prstGeom>
          <a:effectLst>
            <a:outerShdw blurRad="254000" dist="1270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833277" y="830077"/>
            <a:ext cx="8395012" cy="914400"/>
          </a:xfrm>
        </p:spPr>
        <p:txBody>
          <a:bodyPr/>
          <a:lstStyle>
            <a:lvl1pPr>
              <a:defRPr lang="zh-CN" altLang="en-US" sz="48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6253554" y="2848626"/>
            <a:ext cx="12181930" cy="914400"/>
          </a:xfrm>
        </p:spPr>
        <p:txBody>
          <a:bodyPr/>
          <a:lstStyle>
            <a:lvl1pPr>
              <a:defRPr lang="zh-CN" altLang="en-US" sz="60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4"/>
          </p:nvPr>
        </p:nvSpPr>
        <p:spPr>
          <a:xfrm>
            <a:off x="2596450" y="5469836"/>
            <a:ext cx="8395012" cy="394148"/>
          </a:xfrm>
          <a:noFill/>
        </p:spPr>
        <p:txBody>
          <a:bodyPr wrap="square" rtlCol="0">
            <a:spAutoFit/>
          </a:bodyPr>
          <a:lstStyle>
            <a:lvl1pPr algn="r">
              <a:defRPr lang="zh-CN" altLang="en-US" sz="1600" dirty="0">
                <a:solidFill>
                  <a:schemeClr val="accent5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 descr="undraw_my_password_re_ydq7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0300" y="3740150"/>
            <a:ext cx="2023745" cy="1971040"/>
          </a:xfrm>
          <a:prstGeom prst="rect">
            <a:avLst/>
          </a:prstGeom>
          <a:effectLst>
            <a:outerShdw blurRad="203200" dist="1016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pic>
        <p:nvPicPr>
          <p:cNvPr id="9" name="图形 8" descr="undraw_portfolio_website_re_jsdd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245235" y="1139825"/>
            <a:ext cx="2332355" cy="1564640"/>
          </a:xfrm>
          <a:prstGeom prst="rect">
            <a:avLst/>
          </a:prstGeom>
          <a:effectLst>
            <a:outerShdw blurRad="203200" dist="1016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10" name="矩形 9"/>
          <p:cNvSpPr/>
          <p:nvPr userDrawn="1"/>
        </p:nvSpPr>
        <p:spPr>
          <a:xfrm>
            <a:off x="1245235" y="5164455"/>
            <a:ext cx="2332355" cy="546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 rot="540000">
            <a:off x="8733155" y="653415"/>
            <a:ext cx="4686300" cy="1557020"/>
            <a:chOff x="12808" y="83"/>
            <a:chExt cx="8827" cy="2732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12808" y="83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2903" y="718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3005" y="1392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 descr="tape-14536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7">
            <a:alphaModFix amt="40000"/>
          </a:blip>
          <a:stretch>
            <a:fillRect/>
          </a:stretch>
        </p:blipFill>
        <p:spPr>
          <a:xfrm rot="3120000">
            <a:off x="12065" y="4385945"/>
            <a:ext cx="2515235" cy="1257935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734795" y="2697055"/>
            <a:ext cx="9423265" cy="1409996"/>
          </a:xfrm>
        </p:spPr>
        <p:txBody>
          <a:bodyPr/>
          <a:lstStyle>
            <a:lvl1pPr>
              <a:defRPr lang="zh-CN" altLang="en-US" sz="5400" kern="1200" dirty="0" smtClean="0">
                <a:solidFill>
                  <a:schemeClr val="accent4"/>
                </a:solidFill>
                <a:latin typeface="+mn-lt"/>
                <a:ea typeface="+mn-lt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Colum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形状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40603" y="182445"/>
            <a:ext cx="1657138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3012" y="759876"/>
            <a:ext cx="7074345" cy="53991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思源黑体 Light" panose="020B0300000000000000" charset="-122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4153012" y="182445"/>
            <a:ext cx="2259871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0603" y="759873"/>
            <a:ext cx="1657138" cy="44026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65" b="0" i="0">
                <a:solidFill>
                  <a:schemeClr val="bg1"/>
                </a:solidFill>
                <a:latin typeface="思源黑体 Regular" panose="020B0500000000000000" charset="-122"/>
                <a:ea typeface="思源黑体 Regular" panose="020B0500000000000000" charset="-122"/>
                <a:cs typeface="思源黑体 Regular" panose="020B0500000000000000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 hasCustomPrompt="1"/>
          </p:nvPr>
        </p:nvSpPr>
        <p:spPr>
          <a:xfrm>
            <a:off x="440603" y="1490309"/>
            <a:ext cx="1657138" cy="46078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1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2377999" y="182445"/>
            <a:ext cx="1494754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7" hasCustomPrompt="1"/>
          </p:nvPr>
        </p:nvSpPr>
        <p:spPr>
          <a:xfrm>
            <a:off x="2378000" y="759876"/>
            <a:ext cx="1494754" cy="53991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思源黑体 Light" panose="020B0300000000000000" charset="-122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13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6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sp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sp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1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思源黑体 Regular" panose="020B0500000000000000" charset="-122"/>
                <a:ea typeface="思源黑体 Regular" panose="020B0500000000000000" charset="-122"/>
                <a:cs typeface="思源黑体 Regular" panose="020B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10/27/Fri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思源黑体 Regular" panose="020B0500000000000000" charset="-122"/>
                <a:ea typeface="思源黑体 Regular" panose="020B0500000000000000" charset="-122"/>
                <a:cs typeface="思源黑体 Regular" panose="020B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思源黑体 Regular" panose="020B0500000000000000" charset="-122"/>
                <a:ea typeface="思源黑体 Regular" panose="020B0500000000000000" charset="-122"/>
                <a:cs typeface="思源黑体 Regular" panose="020B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193800" y="2085975"/>
            <a:ext cx="9651365" cy="119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54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  <a:sym typeface="+mn-ea"/>
              </a:rPr>
              <a:t>家教服务微信小程序</a:t>
            </a:r>
            <a:endParaRPr lang="en-US" altLang="zh-CN" sz="54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26185" y="1266190"/>
            <a:ext cx="7171690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计算机系毕设开题</a:t>
            </a:r>
            <a:endParaRPr lang="en-US" altLang="zh-CN" sz="3600" dirty="0">
              <a:solidFill>
                <a:schemeClr val="accent4"/>
              </a:solidFill>
              <a:ea typeface="OPPOSans R" panose="00020600040101010101" charset="-122"/>
              <a:cs typeface="思源黑体 Regular" panose="020B0500000000000000" charset="-122"/>
            </a:endParaRPr>
          </a:p>
        </p:txBody>
      </p:sp>
      <p:pic>
        <p:nvPicPr>
          <p:cNvPr id="5" name="图形 4" descr="undraw_inspiration_re_ivlv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5535" y="4018280"/>
            <a:ext cx="2383790" cy="2017395"/>
          </a:xfrm>
          <a:prstGeom prst="rect">
            <a:avLst/>
          </a:prstGeom>
          <a:effectLst>
            <a:outerShdw blurRad="203200" dist="101600" dir="2700000" algn="tl" rotWithShape="0">
              <a:schemeClr val="bg1">
                <a:lumMod val="10000"/>
                <a:alpha val="30000"/>
              </a:schemeClr>
            </a:outerShdw>
          </a:effectLst>
        </p:spPr>
      </p:pic>
      <p:sp>
        <p:nvSpPr>
          <p:cNvPr id="2" name="矩形 1"/>
          <p:cNvSpPr/>
          <p:nvPr/>
        </p:nvSpPr>
        <p:spPr>
          <a:xfrm>
            <a:off x="1245235" y="4329430"/>
            <a:ext cx="3276600" cy="1844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314450" y="2162175"/>
            <a:ext cx="3829050" cy="0"/>
          </a:xfrm>
          <a:prstGeom prst="line">
            <a:avLst/>
          </a:prstGeom>
          <a:ln>
            <a:solidFill>
              <a:srgbClr val="86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 rot="540000">
            <a:off x="8114310" y="162330"/>
            <a:ext cx="5605145" cy="1734820"/>
            <a:chOff x="12808" y="83"/>
            <a:chExt cx="8827" cy="2732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12808" y="83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12903" y="718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13005" y="1392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CC8ABEE-81E0-667D-C8FC-43138E245DBC}"/>
              </a:ext>
            </a:extLst>
          </p:cNvPr>
          <p:cNvSpPr txBox="1"/>
          <p:nvPr/>
        </p:nvSpPr>
        <p:spPr>
          <a:xfrm>
            <a:off x="1995805" y="4735194"/>
            <a:ext cx="2466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accent5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</a:rPr>
              <a:t>汇报人：</a:t>
            </a:r>
            <a:r>
              <a:rPr lang="zh-CN" altLang="en-US" sz="1600" dirty="0">
                <a:solidFill>
                  <a:schemeClr val="accent5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  <a:sym typeface="+mn-ea"/>
              </a:rPr>
              <a:t>吴成格勒</a:t>
            </a:r>
          </a:p>
          <a:p>
            <a:endParaRPr lang="zh-CN" altLang="en-US" sz="1600" dirty="0">
              <a:solidFill>
                <a:schemeClr val="accent5"/>
              </a:solidFill>
              <a:latin typeface="OPPOSans L" panose="00020600040101010101" charset="-122"/>
              <a:ea typeface="OPPOSans L" panose="00020600040101010101" charset="-122"/>
              <a:cs typeface="OPPOSans L" panose="0002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25625" y="767715"/>
            <a:ext cx="7171690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r>
              <a:rPr lang="zh-CN" altLang="en-US" dirty="0">
                <a:ea typeface="+mj-lt"/>
              </a:rPr>
              <a:t>规划进度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 flipH="1">
            <a:off x="1198880" y="1083945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DFB93B0-02FB-9C9C-FEC1-6B3AA12FE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65936"/>
              </p:ext>
            </p:extLst>
          </p:nvPr>
        </p:nvGraphicFramePr>
        <p:xfrm>
          <a:off x="1198880" y="1974850"/>
          <a:ext cx="9980108" cy="3844925"/>
        </p:xfrm>
        <a:graphic>
          <a:graphicData uri="http://schemas.openxmlformats.org/drawingml/2006/table">
            <a:tbl>
              <a:tblPr/>
              <a:tblGrid>
                <a:gridCol w="1054409">
                  <a:extLst>
                    <a:ext uri="{9D8B030D-6E8A-4147-A177-3AD203B41FA5}">
                      <a16:colId xmlns:a16="http://schemas.microsoft.com/office/drawing/2014/main" val="1952570809"/>
                    </a:ext>
                  </a:extLst>
                </a:gridCol>
                <a:gridCol w="1830053">
                  <a:extLst>
                    <a:ext uri="{9D8B030D-6E8A-4147-A177-3AD203B41FA5}">
                      <a16:colId xmlns:a16="http://schemas.microsoft.com/office/drawing/2014/main" val="2842235035"/>
                    </a:ext>
                  </a:extLst>
                </a:gridCol>
                <a:gridCol w="2012025">
                  <a:extLst>
                    <a:ext uri="{9D8B030D-6E8A-4147-A177-3AD203B41FA5}">
                      <a16:colId xmlns:a16="http://schemas.microsoft.com/office/drawing/2014/main" val="3195409749"/>
                    </a:ext>
                  </a:extLst>
                </a:gridCol>
                <a:gridCol w="4104066">
                  <a:extLst>
                    <a:ext uri="{9D8B030D-6E8A-4147-A177-3AD203B41FA5}">
                      <a16:colId xmlns:a16="http://schemas.microsoft.com/office/drawing/2014/main" val="2114576289"/>
                    </a:ext>
                  </a:extLst>
                </a:gridCol>
                <a:gridCol w="979555">
                  <a:extLst>
                    <a:ext uri="{9D8B030D-6E8A-4147-A177-3AD203B41FA5}">
                      <a16:colId xmlns:a16="http://schemas.microsoft.com/office/drawing/2014/main" val="2025445389"/>
                    </a:ext>
                  </a:extLst>
                </a:gridCol>
              </a:tblGrid>
              <a:tr h="373903"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 kern="100" dirty="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 kern="100" dirty="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起止日期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 kern="100" dirty="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任务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 kern="100" dirty="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提交的阶段成果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 kern="100" dirty="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备注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660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00" dirty="0">
                          <a:solidFill>
                            <a:schemeClr val="accent4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200" kern="100" dirty="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 kern="100" dirty="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sz="1200" kern="100" dirty="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1200" kern="100" dirty="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 kern="100" dirty="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调研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 kern="100" dirty="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调研报告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00" dirty="0">
                          <a:solidFill>
                            <a:schemeClr val="accent4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457690"/>
                  </a:ext>
                </a:extLst>
              </a:tr>
              <a:tr h="403972"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00">
                          <a:solidFill>
                            <a:schemeClr val="accent4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sz="1200" kern="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 kern="100" dirty="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sz="1200" kern="100" dirty="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2,3</a:t>
                      </a:r>
                      <a:r>
                        <a:rPr lang="zh-CN" sz="1200" kern="100" dirty="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 kern="100" dirty="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查阅文献资料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 kern="10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论文绪论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00">
                          <a:solidFill>
                            <a:schemeClr val="accent4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54406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00">
                          <a:solidFill>
                            <a:schemeClr val="accent4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sz="1200" kern="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 kern="100" dirty="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sz="1200" kern="100" dirty="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sz="1200" kern="100" dirty="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 kern="100" dirty="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系统分析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 kern="10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建立系统业务模型，功能模型，数据模型。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00">
                          <a:solidFill>
                            <a:schemeClr val="accent4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13982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00">
                          <a:solidFill>
                            <a:schemeClr val="accent4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sz="1200" kern="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 kern="100" dirty="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sz="1200" kern="100" dirty="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sz="1200" kern="100" dirty="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 kern="100" dirty="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系统设计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 kern="100" dirty="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功能设计，数据库设计，模块设计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00">
                          <a:solidFill>
                            <a:schemeClr val="accent4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63218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00">
                          <a:solidFill>
                            <a:schemeClr val="accent4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sz="1200" kern="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 kern="10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sz="1200" kern="10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4-13</a:t>
                      </a:r>
                      <a:r>
                        <a:rPr lang="zh-CN" sz="1200" kern="10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 kern="10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系统实现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 kern="100" dirty="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建立程序原型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00">
                          <a:solidFill>
                            <a:schemeClr val="accent4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578627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00">
                          <a:solidFill>
                            <a:schemeClr val="accent4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zh-CN" sz="1200" kern="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 kern="10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sz="1200" kern="10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r>
                        <a:rPr lang="zh-CN" sz="1200" kern="10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 kern="10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调试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 kern="100" dirty="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系统程序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00">
                          <a:solidFill>
                            <a:schemeClr val="accent4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02962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00">
                          <a:solidFill>
                            <a:schemeClr val="accent4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zh-CN" sz="1200" kern="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 kern="10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sz="1200" kern="10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r>
                        <a:rPr lang="zh-CN" sz="1200" kern="10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200" kern="10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r>
                        <a:rPr lang="zh-CN" sz="1200" kern="10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 kern="10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撰写论文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 kern="100" dirty="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论文全文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00">
                          <a:solidFill>
                            <a:schemeClr val="accent4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67531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00">
                          <a:solidFill>
                            <a:schemeClr val="accent4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zh-CN" sz="1200" kern="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 kern="10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sz="1200" kern="10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r>
                        <a:rPr lang="zh-CN" sz="1200" kern="10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200" kern="10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</a:t>
                      </a:r>
                      <a:r>
                        <a:rPr lang="zh-CN" sz="1200" kern="10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 kern="10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答辩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 kern="100" dirty="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答辩材料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00" dirty="0">
                          <a:solidFill>
                            <a:schemeClr val="accent4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8906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 descr="undraw_my_password_re_ydq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0300" y="3740150"/>
            <a:ext cx="2023745" cy="1971040"/>
          </a:xfrm>
          <a:prstGeom prst="rect">
            <a:avLst/>
          </a:prstGeom>
          <a:effectLst>
            <a:outerShdw blurRad="203200" dist="1016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20" name="文本框 19"/>
          <p:cNvSpPr txBox="1"/>
          <p:nvPr/>
        </p:nvSpPr>
        <p:spPr>
          <a:xfrm>
            <a:off x="3683000" y="2583815"/>
            <a:ext cx="9651365" cy="1330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5400" dirty="0">
                <a:solidFill>
                  <a:schemeClr val="accent4"/>
                </a:solidFill>
                <a:ea typeface="+mn-lt"/>
                <a:cs typeface="OPPOSans L" panose="00020600040101010101" charset="-122"/>
                <a:sym typeface="+mn-ea"/>
              </a:rPr>
              <a:t>感谢</a:t>
            </a:r>
            <a:r>
              <a:rPr lang="zh-CN" altLang="en-US" sz="5400" dirty="0">
                <a:solidFill>
                  <a:schemeClr val="accent4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  <a:sym typeface="+mn-ea"/>
              </a:rPr>
              <a:t>您的聆听！</a:t>
            </a:r>
            <a:r>
              <a:rPr lang="en-US" altLang="zh-CN" sz="5400" dirty="0">
                <a:solidFill>
                  <a:schemeClr val="accent4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  <a:sym typeface="+mn-ea"/>
              </a:rPr>
              <a:t> </a:t>
            </a:r>
          </a:p>
        </p:txBody>
      </p:sp>
      <p:pic>
        <p:nvPicPr>
          <p:cNvPr id="16" name="图形 15" descr="undraw_portfolio_website_re_jsdd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245235" y="1139825"/>
            <a:ext cx="2332355" cy="1564640"/>
          </a:xfrm>
          <a:prstGeom prst="rect">
            <a:avLst/>
          </a:prstGeom>
          <a:effectLst>
            <a:outerShdw blurRad="203200" dist="1016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245235" y="5164455"/>
            <a:ext cx="2332355" cy="546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 rot="540000">
            <a:off x="8733155" y="653415"/>
            <a:ext cx="4686300" cy="1557020"/>
            <a:chOff x="12808" y="83"/>
            <a:chExt cx="8827" cy="2732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12808" y="83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12903" y="718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13005" y="1392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tape-14536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alphaModFix amt="40000"/>
          </a:blip>
          <a:stretch>
            <a:fillRect/>
          </a:stretch>
        </p:blipFill>
        <p:spPr>
          <a:xfrm rot="3120000">
            <a:off x="12065" y="4385945"/>
            <a:ext cx="2515235" cy="12579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1511300" y="4720590"/>
            <a:ext cx="425640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4.</a:t>
            </a:r>
            <a:r>
              <a:rPr lang="zh-CN" altLang="en-US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进度规划</a:t>
            </a: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 </a:t>
            </a: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11300" y="1976120"/>
            <a:ext cx="425640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1.</a:t>
            </a:r>
            <a:r>
              <a:rPr lang="zh-CN" altLang="en-US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选题的背景和意义</a:t>
            </a: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 </a:t>
            </a: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 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511300" y="2861945"/>
            <a:ext cx="425640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2.</a:t>
            </a:r>
            <a:r>
              <a:rPr lang="zh-CN" altLang="en-US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主要研究内容</a:t>
            </a: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 </a:t>
            </a: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 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511300" y="3737610"/>
            <a:ext cx="425640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3.</a:t>
            </a:r>
            <a:r>
              <a:rPr lang="zh-CN" altLang="en-US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系统功能</a:t>
            </a: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 </a:t>
            </a: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 </a:t>
            </a: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 </a:t>
            </a:r>
          </a:p>
        </p:txBody>
      </p:sp>
      <p:pic>
        <p:nvPicPr>
          <p:cNvPr id="6" name="图形 5" descr="undraw_design_data_re_0s2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3660" y="2233930"/>
            <a:ext cx="2988310" cy="3401695"/>
          </a:xfrm>
          <a:prstGeom prst="rect">
            <a:avLst/>
          </a:prstGeom>
          <a:effectLst>
            <a:outerShdw blurRad="254000" dist="1270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1825625" y="717550"/>
            <a:ext cx="193548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dirty="0">
                <a:solidFill>
                  <a:schemeClr val="accent4"/>
                </a:solidFill>
                <a:latin typeface="+mj-lt"/>
                <a:ea typeface="+mj-lt"/>
                <a:cs typeface="OPPOSans L" panose="00020600040101010101" charset="-122"/>
              </a:rPr>
              <a:t>目录</a:t>
            </a:r>
            <a:r>
              <a:rPr lang="en-US" altLang="zh-CN" sz="48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 flipH="1">
            <a:off x="1637030" y="996950"/>
            <a:ext cx="76200" cy="760730"/>
          </a:xfrm>
          <a:prstGeom prst="rect">
            <a:avLst/>
          </a:prstGeom>
          <a:solidFill>
            <a:srgbClr val="86C1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17" name="矩形: 剪去对角 16"/>
          <p:cNvSpPr/>
          <p:nvPr/>
        </p:nvSpPr>
        <p:spPr>
          <a:xfrm>
            <a:off x="1637030" y="281495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159635" y="2853055"/>
            <a:ext cx="5399405" cy="95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tape-145367"/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7693660" y="668020"/>
            <a:ext cx="2865755" cy="1417955"/>
          </a:xfrm>
          <a:prstGeom prst="rect">
            <a:avLst/>
          </a:prstGeom>
        </p:spPr>
      </p:pic>
      <p:sp>
        <p:nvSpPr>
          <p:cNvPr id="31" name="矩形: 剪去对角 30"/>
          <p:cNvSpPr/>
          <p:nvPr/>
        </p:nvSpPr>
        <p:spPr>
          <a:xfrm>
            <a:off x="1637030" y="3700780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2159635" y="3738880"/>
            <a:ext cx="4147185" cy="139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剪去对角 33"/>
          <p:cNvSpPr/>
          <p:nvPr/>
        </p:nvSpPr>
        <p:spPr>
          <a:xfrm>
            <a:off x="1637030" y="457644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2159635" y="4597400"/>
            <a:ext cx="4916805" cy="1714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对角 36"/>
          <p:cNvSpPr/>
          <p:nvPr/>
        </p:nvSpPr>
        <p:spPr>
          <a:xfrm>
            <a:off x="1637030" y="555942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2159635" y="5597525"/>
            <a:ext cx="5791835" cy="1143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25625" y="680085"/>
            <a:ext cx="717169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PART-1</a:t>
            </a:r>
            <a:r>
              <a:rPr lang="en-US" altLang="zh-CN" sz="4800" dirty="0">
                <a:solidFill>
                  <a:schemeClr val="accent4"/>
                </a:solidFill>
                <a:ea typeface="OPPOSans R" panose="00020600040101010101" charset="-122"/>
                <a:cs typeface="思源黑体 Regular" panose="020B0500000000000000" charset="-122"/>
              </a:rPr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6211570" y="2139950"/>
            <a:ext cx="4751070" cy="6305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92432" y="2743201"/>
            <a:ext cx="6409765" cy="131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选题的背景和意义</a:t>
            </a:r>
            <a:r>
              <a:rPr lang="en-US" altLang="zh-CN" sz="60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 flipH="1">
            <a:off x="1637030" y="978535"/>
            <a:ext cx="76200" cy="7607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11" name="图片 10" descr="tape-145367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rot="3000000">
            <a:off x="8285480" y="1600200"/>
            <a:ext cx="3056890" cy="1528445"/>
          </a:xfrm>
          <a:prstGeom prst="rect">
            <a:avLst/>
          </a:prstGeom>
        </p:spPr>
      </p:pic>
      <p:pic>
        <p:nvPicPr>
          <p:cNvPr id="6" name="图形 5" descr="undraw_ideas_re_7twj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7030" y="2260600"/>
            <a:ext cx="3216275" cy="3549015"/>
          </a:xfrm>
          <a:prstGeom prst="rect">
            <a:avLst/>
          </a:prstGeom>
          <a:effectLst>
            <a:outerShdw blurRad="254000" dist="1270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tape-145367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900000">
            <a:off x="7903845" y="1973580"/>
            <a:ext cx="2440940" cy="1329690"/>
          </a:xfrm>
          <a:prstGeom prst="rect">
            <a:avLst/>
          </a:prstGeom>
        </p:spPr>
      </p:pic>
      <p:pic>
        <p:nvPicPr>
          <p:cNvPr id="38" name="图片 37" descr="tape-145367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900000">
            <a:off x="4642485" y="1973580"/>
            <a:ext cx="2440940" cy="1329690"/>
          </a:xfrm>
          <a:prstGeom prst="rect">
            <a:avLst/>
          </a:prstGeom>
        </p:spPr>
      </p:pic>
      <p:pic>
        <p:nvPicPr>
          <p:cNvPr id="36" name="图片 35" descr="tape-145367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900000">
            <a:off x="1365885" y="1973580"/>
            <a:ext cx="2440940" cy="13296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25625" y="767715"/>
            <a:ext cx="7171690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背景和意义</a:t>
            </a:r>
            <a:endParaRPr lang="en-US" altLang="zh-CN" sz="36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 flipH="1">
            <a:off x="1198880" y="1083945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pic>
        <p:nvPicPr>
          <p:cNvPr id="24" name="图形 23" descr="display 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1210" y="2137410"/>
            <a:ext cx="1432560" cy="1294765"/>
          </a:xfrm>
          <a:prstGeom prst="rect">
            <a:avLst/>
          </a:prstGeom>
          <a:effectLst>
            <a:outerShdw blurRad="101600" dist="508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pic>
        <p:nvPicPr>
          <p:cNvPr id="25" name="图形 24" descr="display 2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4675" y="2120265"/>
            <a:ext cx="1574165" cy="1311910"/>
          </a:xfrm>
          <a:prstGeom prst="rect">
            <a:avLst/>
          </a:prstGeom>
          <a:effectLst>
            <a:outerShdw blurRad="101600" dist="508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pic>
        <p:nvPicPr>
          <p:cNvPr id="26" name="图形 25" descr="news paper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24780" y="2124075"/>
            <a:ext cx="1304290" cy="1304290"/>
          </a:xfrm>
          <a:prstGeom prst="rect">
            <a:avLst/>
          </a:prstGeom>
          <a:effectLst>
            <a:outerShdw blurRad="101600" dist="508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44" name="文本框 43"/>
          <p:cNvSpPr txBox="1"/>
          <p:nvPr/>
        </p:nvSpPr>
        <p:spPr>
          <a:xfrm>
            <a:off x="1173984" y="3609478"/>
            <a:ext cx="2824741" cy="144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zh-CN" kern="1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随着网络时代的到来，互联网的优势和普及时刻影响并改变着人们的生活方式。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511997" y="3609478"/>
            <a:ext cx="3099038" cy="144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zh-CN" sz="1800" kern="1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微信备受人们青睐。近年来，微信发展规模越来越大，越来越多的人开始使用微信，手机上基本都有了微信。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898128" y="3609478"/>
            <a:ext cx="3099037" cy="1444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zh-CN" sz="1800" kern="1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微信推出小程序</a:t>
            </a:r>
            <a:r>
              <a:rPr lang="zh-CN" altLang="en-US" sz="1800" kern="1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，它用完即走的理念深受用户喜爱。使用更加方便。开发也更加高效。</a:t>
            </a:r>
            <a:endParaRPr lang="zh-CN" altLang="zh-CN" sz="1800" kern="100" dirty="0">
              <a:solidFill>
                <a:schemeClr val="accent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211570" y="2139950"/>
            <a:ext cx="4751070" cy="6305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11570" y="2770505"/>
            <a:ext cx="7171690" cy="131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主要研究内容</a:t>
            </a:r>
            <a:endParaRPr lang="en-US" altLang="zh-CN" sz="6000" dirty="0">
              <a:solidFill>
                <a:schemeClr val="accent4"/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pic>
        <p:nvPicPr>
          <p:cNvPr id="11" name="图片 10" descr="tape-145367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rot="3000000">
            <a:off x="8285480" y="1600200"/>
            <a:ext cx="3056890" cy="1528445"/>
          </a:xfrm>
          <a:prstGeom prst="rect">
            <a:avLst/>
          </a:prstGeom>
        </p:spPr>
      </p:pic>
      <p:pic>
        <p:nvPicPr>
          <p:cNvPr id="13" name="图形 12" descr="undraw_instant_analysis_re_mid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7030" y="2524760"/>
            <a:ext cx="4419600" cy="3405505"/>
          </a:xfrm>
          <a:prstGeom prst="rect">
            <a:avLst/>
          </a:prstGeom>
          <a:effectLst>
            <a:outerShdw blurRad="203200" dist="1016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1825625" y="680085"/>
            <a:ext cx="717169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80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r>
              <a:rPr lang="en-US" altLang="zh-CN" dirty="0"/>
              <a:t>PART-2</a:t>
            </a:r>
          </a:p>
        </p:txBody>
      </p:sp>
      <p:sp>
        <p:nvSpPr>
          <p:cNvPr id="8" name="矩形 7"/>
          <p:cNvSpPr/>
          <p:nvPr/>
        </p:nvSpPr>
        <p:spPr>
          <a:xfrm flipH="1">
            <a:off x="1637030" y="978535"/>
            <a:ext cx="76200" cy="7607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25625" y="767715"/>
            <a:ext cx="7171690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r>
              <a:rPr lang="zh-CN" altLang="en-US" dirty="0">
                <a:ea typeface="+mj-lt"/>
              </a:rPr>
              <a:t>研究内容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 flipH="1">
            <a:off x="1198880" y="1083945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pic>
        <p:nvPicPr>
          <p:cNvPr id="22" name="图形 21" descr="undraw_ideas_flow_re_bmea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4595" y="2192020"/>
            <a:ext cx="2218690" cy="3142615"/>
          </a:xfrm>
          <a:prstGeom prst="rect">
            <a:avLst/>
          </a:prstGeom>
          <a:effectLst>
            <a:outerShdw blurRad="101600" dist="381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9379691-13C4-95C7-9447-45638F243D4F}"/>
              </a:ext>
            </a:extLst>
          </p:cNvPr>
          <p:cNvSpPr txBox="1"/>
          <p:nvPr/>
        </p:nvSpPr>
        <p:spPr>
          <a:xfrm>
            <a:off x="7541559" y="4455479"/>
            <a:ext cx="3998107" cy="1175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zh-CN" sz="1800" b="1" kern="1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b="1" kern="1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800" b="1" kern="1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）程序及界面的设计</a:t>
            </a:r>
            <a:r>
              <a:rPr lang="zh-CN" altLang="en-US" sz="1800" b="1" kern="1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1800" b="1" kern="100" dirty="0">
              <a:solidFill>
                <a:schemeClr val="accent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 algn="just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kern="1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根据用户分类分别设计个用户的功能界面。</a:t>
            </a:r>
            <a:endParaRPr lang="en-US" altLang="zh-CN" sz="1800" kern="100" dirty="0">
              <a:solidFill>
                <a:schemeClr val="accent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7330EE4-4416-29C4-6B74-0E0D3EDD2131}"/>
              </a:ext>
            </a:extLst>
          </p:cNvPr>
          <p:cNvSpPr txBox="1"/>
          <p:nvPr/>
        </p:nvSpPr>
        <p:spPr>
          <a:xfrm>
            <a:off x="1198880" y="1986939"/>
            <a:ext cx="3507441" cy="14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800" b="1" kern="1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b="1" kern="1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800" b="1" kern="1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800" b="1" kern="1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首先是确定选题</a:t>
            </a:r>
            <a:r>
              <a:rPr lang="zh-CN" altLang="en-US" b="1" kern="1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b="1" kern="100" dirty="0">
              <a:solidFill>
                <a:schemeClr val="accent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zh-CN" sz="1600" kern="1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确定好所要做的系统，并对系统的背景及现在面临的一些问题等进行系统的初步确认。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4109EFA-1DAE-80F8-98B9-ECA9591B8B60}"/>
              </a:ext>
            </a:extLst>
          </p:cNvPr>
          <p:cNvSpPr txBox="1"/>
          <p:nvPr/>
        </p:nvSpPr>
        <p:spPr>
          <a:xfrm>
            <a:off x="7541559" y="1985338"/>
            <a:ext cx="4112559" cy="2023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800" b="1" kern="1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b="1" kern="1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b="1" kern="1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）确认系统开发所使用的技术</a:t>
            </a:r>
            <a:r>
              <a:rPr lang="zh-CN" altLang="en-US" sz="1800" b="1" kern="1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1800" b="1" kern="100" dirty="0">
              <a:solidFill>
                <a:schemeClr val="accent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 algn="just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zh-CN" sz="1600" kern="1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本基于微信小程序的家教系统的开发使用</a:t>
            </a:r>
            <a:r>
              <a:rPr lang="en-US" altLang="zh-CN" sz="1600" kern="1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1600" kern="1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技术，数据库进行平台的搭建开发，确认好使用的技术进行技术分析，所使用的技术是否可以完成基于微信小程序的家教系统的实现。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F7E666-F0D5-9EFA-CEE4-46B542110B8D}"/>
              </a:ext>
            </a:extLst>
          </p:cNvPr>
          <p:cNvSpPr txBox="1"/>
          <p:nvPr/>
        </p:nvSpPr>
        <p:spPr>
          <a:xfrm>
            <a:off x="1198880" y="4112051"/>
            <a:ext cx="3507441" cy="1519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zh-CN" sz="1800" b="1" kern="1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b="1" kern="1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b="1" kern="1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）确认用户角色</a:t>
            </a:r>
            <a:r>
              <a:rPr lang="zh-CN" altLang="en-US" sz="1800" b="1" kern="1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1800" b="1" kern="100" dirty="0">
              <a:solidFill>
                <a:schemeClr val="accent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zh-CN" sz="1800" kern="1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根据用户角色划分确定所要设计的功能模块，分别为管理员、教员和学员三个角色</a:t>
            </a:r>
            <a:r>
              <a:rPr lang="zh-CN" altLang="en-US" kern="1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800" kern="100" dirty="0">
              <a:solidFill>
                <a:schemeClr val="accent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211570" y="2139950"/>
            <a:ext cx="4751070" cy="6305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11570" y="2770505"/>
            <a:ext cx="7171690" cy="131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系统功能</a:t>
            </a:r>
            <a:endParaRPr lang="en-US" altLang="zh-CN" sz="6000" dirty="0">
              <a:solidFill>
                <a:schemeClr val="accent4"/>
              </a:solidFill>
              <a:latin typeface="OPPOSans R" panose="00020600040101010101" charset="-122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pic>
        <p:nvPicPr>
          <p:cNvPr id="11" name="图片 10" descr="tape-145367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rot="3000000">
            <a:off x="8285480" y="1600200"/>
            <a:ext cx="3056890" cy="1528445"/>
          </a:xfrm>
          <a:prstGeom prst="rect">
            <a:avLst/>
          </a:prstGeom>
        </p:spPr>
      </p:pic>
      <p:pic>
        <p:nvPicPr>
          <p:cNvPr id="17" name="图形 16" descr="undraw_phone_call_re_hx6a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5049" r="10198"/>
          <a:stretch>
            <a:fillRect/>
          </a:stretch>
        </p:blipFill>
        <p:spPr>
          <a:xfrm>
            <a:off x="1621790" y="2583180"/>
            <a:ext cx="4694555" cy="3230245"/>
          </a:xfrm>
          <a:prstGeom prst="rect">
            <a:avLst/>
          </a:prstGeom>
          <a:effectLst>
            <a:outerShdw blurRad="203200" dist="1016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1825625" y="680085"/>
            <a:ext cx="717169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80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r>
              <a:rPr lang="en-US" altLang="zh-CN" dirty="0"/>
              <a:t>PART-3 </a:t>
            </a:r>
          </a:p>
        </p:txBody>
      </p:sp>
      <p:sp>
        <p:nvSpPr>
          <p:cNvPr id="6" name="矩形 5"/>
          <p:cNvSpPr/>
          <p:nvPr/>
        </p:nvSpPr>
        <p:spPr>
          <a:xfrm flipH="1">
            <a:off x="1637030" y="978535"/>
            <a:ext cx="76200" cy="7607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25625" y="767715"/>
            <a:ext cx="7171690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r>
              <a:rPr lang="zh-CN" altLang="en-US" dirty="0">
                <a:latin typeface="+mn-lt"/>
                <a:ea typeface="+mj-lt"/>
              </a:rPr>
              <a:t>系统功能</a:t>
            </a:r>
          </a:p>
        </p:txBody>
      </p:sp>
      <p:sp>
        <p:nvSpPr>
          <p:cNvPr id="4" name="矩形 3"/>
          <p:cNvSpPr/>
          <p:nvPr/>
        </p:nvSpPr>
        <p:spPr>
          <a:xfrm flipH="1">
            <a:off x="1198880" y="1083945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426709DC-D252-0884-016B-AD024AE140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518238"/>
              </p:ext>
            </p:extLst>
          </p:nvPr>
        </p:nvGraphicFramePr>
        <p:xfrm>
          <a:off x="1187667" y="1593134"/>
          <a:ext cx="9816666" cy="4410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448444" imgH="2447769" progId="Visio.Drawing.15">
                  <p:embed/>
                </p:oleObj>
              </mc:Choice>
              <mc:Fallback>
                <p:oleObj name="Visio" r:id="rId2" imgW="5448444" imgH="2447769" progId="Visio.Drawing.15">
                  <p:embed/>
                  <p:pic>
                    <p:nvPicPr>
                      <p:cNvPr id="1026" name="Object 6">
                        <a:extLst>
                          <a:ext uri="{FF2B5EF4-FFF2-40B4-BE49-F238E27FC236}">
                            <a16:creationId xmlns:a16="http://schemas.microsoft.com/office/drawing/2014/main" id="{A5676A87-DD3E-2859-2D76-B6889698CC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67" y="1593134"/>
                        <a:ext cx="9816666" cy="44106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211570" y="2139950"/>
            <a:ext cx="4751070" cy="6305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11570" y="2770505"/>
            <a:ext cx="7171690" cy="131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规划进度</a:t>
            </a:r>
            <a:endParaRPr lang="en-US" altLang="zh-CN" sz="6000" dirty="0">
              <a:solidFill>
                <a:schemeClr val="accent4"/>
              </a:solidFill>
              <a:ea typeface="OPPOSans R" panose="00020600040101010101" charset="-122"/>
              <a:cs typeface="思源黑体 Regular" panose="020B0500000000000000" charset="-122"/>
            </a:endParaRPr>
          </a:p>
        </p:txBody>
      </p:sp>
      <p:pic>
        <p:nvPicPr>
          <p:cNvPr id="15" name="图形 14" descr="undraw_diary_re_4jpc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7990" y="2437765"/>
            <a:ext cx="3636645" cy="3390900"/>
          </a:xfrm>
          <a:prstGeom prst="rect">
            <a:avLst/>
          </a:prstGeom>
          <a:effectLst>
            <a:outerShdw blurRad="203200" dist="1016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11" name="图片 10" descr="tape-145367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rot="3000000">
            <a:off x="8285480" y="1600200"/>
            <a:ext cx="3056890" cy="1528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25625" y="680085"/>
            <a:ext cx="717169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80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r>
              <a:rPr lang="en-US" altLang="zh-CN" dirty="0"/>
              <a:t>PART-4 </a:t>
            </a:r>
          </a:p>
        </p:txBody>
      </p:sp>
      <p:sp>
        <p:nvSpPr>
          <p:cNvPr id="6" name="矩形 5"/>
          <p:cNvSpPr/>
          <p:nvPr/>
        </p:nvSpPr>
        <p:spPr>
          <a:xfrm flipH="1">
            <a:off x="1637030" y="978535"/>
            <a:ext cx="76200" cy="7607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407,&quot;width&quot;:4814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407,&quot;width&quot;:4814}"/>
</p:tagLst>
</file>

<file path=ppt/theme/theme1.xml><?xml version="1.0" encoding="utf-8"?>
<a:theme xmlns:a="http://schemas.openxmlformats.org/drawingml/2006/main" name="1_Office 主题​​">
  <a:themeElements>
    <a:clrScheme name="自定义 4">
      <a:dk1>
        <a:srgbClr val="FFFFFF"/>
      </a:dk1>
      <a:lt1>
        <a:srgbClr val="EFEFEF"/>
      </a:lt1>
      <a:dk2>
        <a:srgbClr val="FFFFFF"/>
      </a:dk2>
      <a:lt2>
        <a:srgbClr val="EFEFEF"/>
      </a:lt2>
      <a:accent1>
        <a:srgbClr val="86C1C1"/>
      </a:accent1>
      <a:accent2>
        <a:srgbClr val="FFFFFF"/>
      </a:accent2>
      <a:accent3>
        <a:srgbClr val="000000"/>
      </a:accent3>
      <a:accent4>
        <a:srgbClr val="363636"/>
      </a:accent4>
      <a:accent5>
        <a:srgbClr val="6C6C6C"/>
      </a:accent5>
      <a:accent6>
        <a:srgbClr val="F1F0EB"/>
      </a:accent6>
      <a:hlink>
        <a:srgbClr val="F1F0EB"/>
      </a:hlink>
      <a:folHlink>
        <a:srgbClr val="F1F0EB"/>
      </a:folHlink>
    </a:clrScheme>
    <a:fontScheme name="自定义 2">
      <a:majorFont>
        <a:latin typeface="OPPOSans R"/>
        <a:ea typeface="OPPOSans R"/>
        <a:cs typeface=""/>
      </a:majorFont>
      <a:minorFont>
        <a:latin typeface="OPPOSans L"/>
        <a:ea typeface="OPPOSans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378</Words>
  <Application>Microsoft Office PowerPoint</Application>
  <PresentationFormat>宽屏</PresentationFormat>
  <Paragraphs>77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OPPOSans L</vt:lpstr>
      <vt:lpstr>OPPOSans R</vt:lpstr>
      <vt:lpstr>思源黑体 Light</vt:lpstr>
      <vt:lpstr>思源黑体 Regular</vt:lpstr>
      <vt:lpstr>宋体</vt:lpstr>
      <vt:lpstr>Arial</vt:lpstr>
      <vt:lpstr>Times New Roman</vt:lpstr>
      <vt:lpstr>Wingdings</vt:lpstr>
      <vt:lpstr>1_Office 主题​​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银白 疯</cp:lastModifiedBy>
  <cp:revision>191</cp:revision>
  <dcterms:created xsi:type="dcterms:W3CDTF">2019-06-19T02:08:00Z</dcterms:created>
  <dcterms:modified xsi:type="dcterms:W3CDTF">2023-10-27T15:53:17Z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5838355121E449339987D0D6F8DB271D</vt:lpwstr>
  </property>
</Properties>
</file>