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8" r:id="rId8"/>
    <p:sldId id="265" r:id="rId9"/>
    <p:sldId id="266" r:id="rId10"/>
    <p:sldId id="267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996" autoAdjust="0"/>
  </p:normalViewPr>
  <p:slideViewPr>
    <p:cSldViewPr snapToGrid="0">
      <p:cViewPr>
        <p:scale>
          <a:sx n="80" d="100"/>
          <a:sy n="80" d="100"/>
        </p:scale>
        <p:origin x="2030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AE0B0-198A-4E8D-AFE7-6EAA00894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441B51-4422-4160-8D16-65BB97661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C7488E-77D9-41B4-9E10-BC6EC103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6F8D-EA33-4110-A4C2-DD98B86B183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AA218-C663-4AD9-8B62-58ED6C5A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1A91B-A099-4BD8-A458-CE7E8E13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8401-020D-460F-BEBC-76118DF9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0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B0F26-4C56-4BFD-BD00-814A4A6F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AA02C-54C1-41E4-8397-ED10E0006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C3EB0-404C-45E8-8BA5-B4210A691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6F8D-EA33-4110-A4C2-DD98B86B183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9CD96-3B3E-47CD-99D9-74FF2503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40A3F-1E7B-4FF3-81E5-03D543AF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8401-020D-460F-BEBC-76118DF9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0CA434-0C9E-485D-BF2E-642BC135B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239C21-A941-40A4-B617-E6196A16E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6574C-B99A-456E-971A-941621B5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6F8D-EA33-4110-A4C2-DD98B86B183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D11AD-5FD4-481D-9506-8E6D3EE8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3E75F-3DD5-4756-B394-996EB075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8401-020D-460F-BEBC-76118DF9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8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9FDCB-2C06-4317-B054-E545F1F8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EFA50-B665-463D-A054-2311245E1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766DFB-DDBF-46E7-856F-7E47C40B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6F8D-EA33-4110-A4C2-DD98B86B183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14C89-8F55-4747-915D-744C24D9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619EB-DC19-4319-809C-0043BC64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8401-020D-460F-BEBC-76118DF9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4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C8DC4-00A6-4A00-BFEC-4696CFB6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5B9631-C36D-4A57-BC89-4AE0D3FCA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331FC-5D63-488F-9FA2-EECA2B61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6F8D-EA33-4110-A4C2-DD98B86B183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A82C8-D445-44C2-B83B-9CFB558E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BF697-F1C6-440B-9583-66D46D6F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8401-020D-460F-BEBC-76118DF9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49D25-EFB3-43C9-8F0C-36202D81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F6483B-FBDD-45FE-B31A-C53799868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65060F-0A21-4FB1-9842-E29C87AB8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21E05C-5CF0-4E07-B580-E9A76A78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6F8D-EA33-4110-A4C2-DD98B86B183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D8903-2F1C-4AF9-B7D5-E3E93DB3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9E8754-BEE2-41F6-8CB9-E0608861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8401-020D-460F-BEBC-76118DF9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2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4628E-342B-4380-9279-DA4F6DC8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7C6439-8468-42DF-9DE4-DC2D67B55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AC00AF-7F5A-4034-BE6F-AD863F552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7FB45D-1938-4CC2-A491-C1037A2AE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913322-C60A-4006-80CD-EFBBFA5EB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EFF5FA-16D9-4B9B-B834-1AFC0E42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6F8D-EA33-4110-A4C2-DD98B86B183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51187C-1029-4F08-95B6-04DDB480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7233E3-F151-434E-A9E0-DD72A439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8401-020D-460F-BEBC-76118DF9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6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234FC-1847-4C82-BFE5-4AF9FA28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7F249A-DE20-4715-8777-BA78DFE7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6F8D-EA33-4110-A4C2-DD98B86B183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D43610-4322-4176-AA61-791EB232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654EE0-3AA7-40C3-859E-B13C6D8D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8401-020D-460F-BEBC-76118DF9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76B342-8E99-44C0-9CA1-B90DC0CA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6F8D-EA33-4110-A4C2-DD98B86B183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ADDF68-6C91-4F32-ABE3-E75B6A7C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23C45C-7F8C-467C-A151-9F5FA1F9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8401-020D-460F-BEBC-76118DF9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1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0DCE0-05B0-4B7A-BFC7-40396E2F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9350F-9820-4100-832A-15D083FBB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72213A-18F5-495C-962A-F286E956B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EB52CE-DF15-46A6-AA78-7ABE739C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6F8D-EA33-4110-A4C2-DD98B86B183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89662-9500-42C1-8467-389CB774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34E2B3-CD4D-489A-97D0-2650C9D6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8401-020D-460F-BEBC-76118DF9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6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325E8-22AC-42E0-BD55-B55739AB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C0FB41-56A0-4BDD-92E2-14F5252BB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6E4DBC-7F76-44EE-91A0-C4D7004CA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1E820C-6E34-43EB-88DB-400CB2CD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6F8D-EA33-4110-A4C2-DD98B86B183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B461F-AC50-4E52-B473-2896EBDF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88F15D-1645-4CCE-A777-92F18B20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8401-020D-460F-BEBC-76118DF9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541208-A8A6-43C7-BA9D-4C1C7ECE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BC4D57-9C7F-430B-B1BD-DE6719141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9510C-55F3-42E8-9BF0-B4C550534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E6F8D-EA33-4110-A4C2-DD98B86B183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D9E7F-5367-4AF7-AA29-445EBBB84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A363F-D08F-4A91-9F82-B891099DE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E8401-020D-460F-BEBC-76118DF9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5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1087B-0112-4DCD-8668-290A3A6E9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AMR Project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1D8E28-4BCC-436B-AEA2-E9B33A43A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D4C97-AA7A-48C8-BC4A-842F713E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1B1A7A48-253B-4F2F-BC09-20CE0803E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0075"/>
          </a:xfrm>
        </p:spPr>
        <p:txBody>
          <a:bodyPr/>
          <a:lstStyle/>
          <a:p>
            <a:r>
              <a:rPr lang="en-US" dirty="0"/>
              <a:t>K means to find </a:t>
            </a:r>
            <a:r>
              <a:rPr lang="en-US" altLang="zh-CN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obstacle midpoints</a:t>
            </a:r>
          </a:p>
          <a:p>
            <a:endParaRPr lang="en-US" dirty="0">
              <a:solidFill>
                <a:srgbClr val="4E4E4E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4E4E4E"/>
              </a:solidFill>
              <a:latin typeface="Segoe UI" panose="020B0502040204020203" pitchFamily="34" charset="0"/>
            </a:endParaRPr>
          </a:p>
          <a:p>
            <a:r>
              <a:rPr lang="en-US" altLang="zh-CN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Error is less than 3 grids</a:t>
            </a:r>
          </a:p>
          <a:p>
            <a:pPr marL="0" indent="0">
              <a:buNone/>
            </a:pPr>
            <a:r>
              <a:rPr lang="en-US" dirty="0">
                <a:solidFill>
                  <a:srgbClr val="4E4E4E"/>
                </a:solidFill>
                <a:latin typeface="Segoe UI" panose="020B0502040204020203" pitchFamily="34" charset="0"/>
              </a:rPr>
              <a:t>  (</a:t>
            </a:r>
            <a:r>
              <a:rPr lang="en-US" altLang="zh-CN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resolution is 0.05)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723B03-C746-4EB5-929E-CA316C112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5" t="11159" r="8681" b="5075"/>
          <a:stretch/>
        </p:blipFill>
        <p:spPr>
          <a:xfrm>
            <a:off x="6604000" y="1911350"/>
            <a:ext cx="49149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3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B65D5-8662-4338-BE5F-01D884B8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7E473-81F9-4444-AB83-A9BB1411B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5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6730A-5933-43B4-8B3A-CD01F498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D93D0-0BBF-40C4-B399-EE81589A6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7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28461-8186-45F4-9B3E-953A2773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832A5-0D6F-4DDB-81EB-AFFA685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2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F7733-8D19-4699-9761-EEF9145E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F1BF6-7F34-474C-8A77-3B5448F24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some objects in the environment to a certain place</a:t>
            </a:r>
          </a:p>
        </p:txBody>
      </p:sp>
    </p:spTree>
    <p:extLst>
      <p:ext uri="{BB962C8B-B14F-4D97-AF65-F5344CB8AC3E}">
        <p14:creationId xmlns:p14="http://schemas.microsoft.com/office/powerpoint/2010/main" val="428977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34860-9F7D-49AD-8236-DCB77928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D5403-87AE-4F8A-9506-D607C8D22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environment and robot structure</a:t>
            </a:r>
          </a:p>
          <a:p>
            <a:r>
              <a:rPr lang="en-US" dirty="0"/>
              <a:t>Detect objects</a:t>
            </a:r>
          </a:p>
          <a:p>
            <a:r>
              <a:rPr lang="en-US" dirty="0"/>
              <a:t>Motion planning</a:t>
            </a:r>
          </a:p>
        </p:txBody>
      </p:sp>
    </p:spTree>
    <p:extLst>
      <p:ext uri="{BB962C8B-B14F-4D97-AF65-F5344CB8AC3E}">
        <p14:creationId xmlns:p14="http://schemas.microsoft.com/office/powerpoint/2010/main" val="373748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35BF5-5F84-4B46-B4BD-B3B4DE75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B1529-94F3-4742-BB49-F54C85A71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position and shape information of objects</a:t>
            </a:r>
          </a:p>
          <a:p>
            <a:r>
              <a:rPr lang="en-US" dirty="0"/>
              <a:t>Let the robot go on the same line of the target place and the object, then go straight back to the target place</a:t>
            </a:r>
          </a:p>
          <a:p>
            <a:r>
              <a:rPr lang="en-US" dirty="0"/>
              <a:t>Control the angle along the way</a:t>
            </a:r>
          </a:p>
        </p:txBody>
      </p:sp>
    </p:spTree>
    <p:extLst>
      <p:ext uri="{BB962C8B-B14F-4D97-AF65-F5344CB8AC3E}">
        <p14:creationId xmlns:p14="http://schemas.microsoft.com/office/powerpoint/2010/main" val="360852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D4C97-AA7A-48C8-BC4A-842F713E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CA85C-D5ED-4993-94DF-B67D11D8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</a:t>
            </a:r>
          </a:p>
          <a:p>
            <a:r>
              <a:rPr lang="en-US" dirty="0"/>
              <a:t>A-star algorithm</a:t>
            </a:r>
          </a:p>
          <a:p>
            <a:r>
              <a:rPr lang="en-US" dirty="0"/>
              <a:t>PID control</a:t>
            </a:r>
          </a:p>
        </p:txBody>
      </p:sp>
    </p:spTree>
    <p:extLst>
      <p:ext uri="{BB962C8B-B14F-4D97-AF65-F5344CB8AC3E}">
        <p14:creationId xmlns:p14="http://schemas.microsoft.com/office/powerpoint/2010/main" val="344205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D4C97-AA7A-48C8-BC4A-842F713E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CA85C-D5ED-4993-94DF-B67D11D8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0075"/>
          </a:xfrm>
        </p:spPr>
        <p:txBody>
          <a:bodyPr/>
          <a:lstStyle/>
          <a:p>
            <a:r>
              <a:rPr lang="en-US" dirty="0"/>
              <a:t>Occupancy grid map</a:t>
            </a:r>
          </a:p>
          <a:p>
            <a:endParaRPr lang="en-US" dirty="0"/>
          </a:p>
          <a:p>
            <a:r>
              <a:rPr lang="en-US" dirty="0"/>
              <a:t>L</a:t>
            </a:r>
            <a:r>
              <a:rPr lang="en-US" altLang="zh-CN" dirty="0"/>
              <a:t>idar</a:t>
            </a:r>
            <a:r>
              <a:rPr lang="en-US" dirty="0"/>
              <a:t>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Position</a:t>
            </a:r>
            <a:r>
              <a:rPr lang="en-US" dirty="0"/>
              <a:t>   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Grid Index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Passive method for controlling when building map</a:t>
            </a:r>
          </a:p>
          <a:p>
            <a:pPr marL="0" indent="0">
              <a:buNone/>
            </a:pPr>
            <a:r>
              <a:rPr lang="en-US" dirty="0"/>
              <a:t>             Keyboard control 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1C3D2F04-B7BD-466C-B00A-0008CCB2326E}"/>
              </a:ext>
            </a:extLst>
          </p:cNvPr>
          <p:cNvSpPr/>
          <p:nvPr/>
        </p:nvSpPr>
        <p:spPr>
          <a:xfrm>
            <a:off x="2017776" y="3017520"/>
            <a:ext cx="786384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31EA9A0D-8A7A-43E8-8A81-04FE2B8A864F}"/>
              </a:ext>
            </a:extLst>
          </p:cNvPr>
          <p:cNvSpPr/>
          <p:nvPr/>
        </p:nvSpPr>
        <p:spPr>
          <a:xfrm>
            <a:off x="4285488" y="3017520"/>
            <a:ext cx="786384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B2BF6F4-5D4D-4B3D-AA77-445A04945963}"/>
              </a:ext>
            </a:extLst>
          </p:cNvPr>
          <p:cNvGrpSpPr/>
          <p:nvPr/>
        </p:nvGrpSpPr>
        <p:grpSpPr>
          <a:xfrm>
            <a:off x="7023101" y="239373"/>
            <a:ext cx="4192195" cy="3037567"/>
            <a:chOff x="1795437" y="3364167"/>
            <a:chExt cx="4810291" cy="333447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6F700BE4-85B8-4F80-AB51-AADAE4342487}"/>
                </a:ext>
              </a:extLst>
            </p:cNvPr>
            <p:cNvGrpSpPr/>
            <p:nvPr/>
          </p:nvGrpSpPr>
          <p:grpSpPr>
            <a:xfrm>
              <a:off x="1795437" y="3364167"/>
              <a:ext cx="4810291" cy="3334473"/>
              <a:chOff x="1795437" y="3364167"/>
              <a:chExt cx="4810291" cy="3334473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2B5FB635-59B3-489B-8972-A37100C2F24F}"/>
                  </a:ext>
                </a:extLst>
              </p:cNvPr>
              <p:cNvGrpSpPr/>
              <p:nvPr/>
            </p:nvGrpSpPr>
            <p:grpSpPr>
              <a:xfrm>
                <a:off x="1795437" y="3364167"/>
                <a:ext cx="4810291" cy="3334473"/>
                <a:chOff x="925487" y="3523488"/>
                <a:chExt cx="4810291" cy="3334473"/>
              </a:xfrm>
            </p:grpSpPr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474D63DA-4085-445B-A678-A8FEF3BD73C1}"/>
                    </a:ext>
                  </a:extLst>
                </p:cNvPr>
                <p:cNvSpPr/>
                <p:nvPr/>
              </p:nvSpPr>
              <p:spPr>
                <a:xfrm>
                  <a:off x="1463950" y="3780798"/>
                  <a:ext cx="4271828" cy="307716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A84C2AC6-C5E5-4C0D-91A5-6633D7509E1B}"/>
                    </a:ext>
                  </a:extLst>
                </p:cNvPr>
                <p:cNvGrpSpPr/>
                <p:nvPr/>
              </p:nvGrpSpPr>
              <p:grpSpPr>
                <a:xfrm>
                  <a:off x="3501056" y="4270302"/>
                  <a:ext cx="982287" cy="960727"/>
                  <a:chOff x="4181980" y="3026770"/>
                  <a:chExt cx="1755648" cy="1419230"/>
                </a:xfrm>
              </p:grpSpPr>
              <p:cxnSp>
                <p:nvCxnSpPr>
                  <p:cNvPr id="7" name="直接箭头连接符 6">
                    <a:extLst>
                      <a:ext uri="{FF2B5EF4-FFF2-40B4-BE49-F238E27FC236}">
                        <a16:creationId xmlns:a16="http://schemas.microsoft.com/office/drawing/2014/main" id="{7A5ED74E-CA64-4966-B5F6-996BD64E0A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81980" y="4433789"/>
                    <a:ext cx="1755648" cy="1219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箭头连接符 8">
                    <a:extLst>
                      <a:ext uri="{FF2B5EF4-FFF2-40B4-BE49-F238E27FC236}">
                        <a16:creationId xmlns:a16="http://schemas.microsoft.com/office/drawing/2014/main" id="{BB3B5273-917A-455E-9725-87F52378D3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81980" y="3026770"/>
                    <a:ext cx="0" cy="141923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495019C-1FE3-46D2-9A51-71F5232148F7}"/>
                    </a:ext>
                  </a:extLst>
                </p:cNvPr>
                <p:cNvSpPr txBox="1"/>
                <p:nvPr/>
              </p:nvSpPr>
              <p:spPr>
                <a:xfrm>
                  <a:off x="4361886" y="5155549"/>
                  <a:ext cx="2428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x</a:t>
                  </a:r>
                  <a:endParaRPr lang="zh-CN" altLang="en-US" dirty="0"/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BB962F89-BFED-4651-983B-64235E3FC54A}"/>
                    </a:ext>
                  </a:extLst>
                </p:cNvPr>
                <p:cNvSpPr txBox="1"/>
                <p:nvPr/>
              </p:nvSpPr>
              <p:spPr>
                <a:xfrm>
                  <a:off x="3258155" y="4124623"/>
                  <a:ext cx="2428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y</a:t>
                  </a:r>
                  <a:endParaRPr lang="zh-CN" altLang="en-US" dirty="0"/>
                </a:p>
              </p:txBody>
            </p:sp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A51A6E00-95BB-4987-9DBA-0006984242F6}"/>
                    </a:ext>
                  </a:extLst>
                </p:cNvPr>
                <p:cNvGrpSpPr/>
                <p:nvPr/>
              </p:nvGrpSpPr>
              <p:grpSpPr>
                <a:xfrm rot="5400000">
                  <a:off x="1494316" y="3743561"/>
                  <a:ext cx="725411" cy="799885"/>
                  <a:chOff x="3535680" y="3689223"/>
                  <a:chExt cx="1163347" cy="1419225"/>
                </a:xfrm>
              </p:grpSpPr>
              <p:cxnSp>
                <p:nvCxnSpPr>
                  <p:cNvPr id="16" name="直接箭头连接符 15">
                    <a:extLst>
                      <a:ext uri="{FF2B5EF4-FFF2-40B4-BE49-F238E27FC236}">
                        <a16:creationId xmlns:a16="http://schemas.microsoft.com/office/drawing/2014/main" id="{D3638ED3-6569-4572-9E10-442FD22376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4117353" y="4514582"/>
                    <a:ext cx="2" cy="1163347"/>
                  </a:xfrm>
                  <a:prstGeom prst="straightConnector1">
                    <a:avLst/>
                  </a:prstGeom>
                  <a:ln w="28575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箭头连接符 16">
                    <a:extLst>
                      <a:ext uri="{FF2B5EF4-FFF2-40B4-BE49-F238E27FC236}">
                        <a16:creationId xmlns:a16="http://schemas.microsoft.com/office/drawing/2014/main" id="{3D150C53-8A1B-43CD-B28C-E45F7B0CA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535680" y="3689223"/>
                    <a:ext cx="0" cy="1419225"/>
                  </a:xfrm>
                  <a:prstGeom prst="straightConnector1">
                    <a:avLst/>
                  </a:prstGeom>
                  <a:ln w="28575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9E0B847-CDD4-4DEF-AFCE-AD5E73F579F6}"/>
                    </a:ext>
                  </a:extLst>
                </p:cNvPr>
                <p:cNvSpPr txBox="1"/>
                <p:nvPr/>
              </p:nvSpPr>
              <p:spPr>
                <a:xfrm>
                  <a:off x="925487" y="4296073"/>
                  <a:ext cx="538464" cy="3040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row</a:t>
                  </a:r>
                  <a:endParaRPr lang="zh-CN" altLang="en-US" sz="1200" dirty="0"/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291BFC30-5F7B-4430-A411-F1A874E44D91}"/>
                    </a:ext>
                  </a:extLst>
                </p:cNvPr>
                <p:cNvSpPr txBox="1"/>
                <p:nvPr/>
              </p:nvSpPr>
              <p:spPr>
                <a:xfrm>
                  <a:off x="978159" y="3523488"/>
                  <a:ext cx="971912" cy="281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(-500,500)</a:t>
                  </a:r>
                  <a:endParaRPr lang="zh-CN" altLang="en-US" sz="1200" dirty="0"/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166A1DB9-935C-4D45-A249-FAD1D68087F6}"/>
                    </a:ext>
                  </a:extLst>
                </p:cNvPr>
                <p:cNvSpPr txBox="1"/>
                <p:nvPr/>
              </p:nvSpPr>
              <p:spPr>
                <a:xfrm>
                  <a:off x="1857829" y="3523488"/>
                  <a:ext cx="660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column</a:t>
                  </a:r>
                  <a:endParaRPr lang="zh-CN" altLang="en-US" sz="1200" dirty="0"/>
                </a:p>
              </p:txBody>
            </p:sp>
          </p:grp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897A2BD-10ED-4162-9D1D-5D4DB2568B23}"/>
                  </a:ext>
                </a:extLst>
              </p:cNvPr>
              <p:cNvSpPr txBox="1"/>
              <p:nvPr/>
            </p:nvSpPr>
            <p:spPr>
              <a:xfrm>
                <a:off x="4100832" y="5071695"/>
                <a:ext cx="982287" cy="28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(-0, 0)</a:t>
                </a:r>
                <a:endParaRPr lang="zh-CN" altLang="en-US" sz="1200" dirty="0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D00C48A4-CF09-490E-B471-F6D2CE305C57}"/>
                </a:ext>
              </a:extLst>
            </p:cNvPr>
            <p:cNvGrpSpPr/>
            <p:nvPr/>
          </p:nvGrpSpPr>
          <p:grpSpPr>
            <a:xfrm rot="4229181">
              <a:off x="3197091" y="5529550"/>
              <a:ext cx="675741" cy="704834"/>
              <a:chOff x="8238156" y="1929737"/>
              <a:chExt cx="982287" cy="960727"/>
            </a:xfrm>
          </p:grpSpPr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6793CDA9-5E06-4179-AC9A-F4F56C78CD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8156" y="2882198"/>
                <a:ext cx="982287" cy="8253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B7835515-CA17-4C0B-AB7E-2CF2F06998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38156" y="1929737"/>
                <a:ext cx="0" cy="960727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21CE991-FCC1-4820-ACFD-53CF4322E3FB}"/>
                </a:ext>
              </a:extLst>
            </p:cNvPr>
            <p:cNvSpPr txBox="1"/>
            <p:nvPr/>
          </p:nvSpPr>
          <p:spPr>
            <a:xfrm>
              <a:off x="3057979" y="6123543"/>
              <a:ext cx="242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x</a:t>
              </a:r>
              <a:endParaRPr lang="zh-CN" altLang="en-US" sz="12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18F465C-BCED-4027-80AD-0230505B3978}"/>
                </a:ext>
              </a:extLst>
            </p:cNvPr>
            <p:cNvSpPr txBox="1"/>
            <p:nvPr/>
          </p:nvSpPr>
          <p:spPr>
            <a:xfrm>
              <a:off x="3524785" y="5076451"/>
              <a:ext cx="242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y</a:t>
              </a:r>
              <a:endParaRPr lang="zh-CN" altLang="en-US" sz="12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973DC57-BE6B-4DD5-B8BA-E8D76D5925C6}"/>
                </a:ext>
              </a:extLst>
            </p:cNvPr>
            <p:cNvSpPr txBox="1"/>
            <p:nvPr/>
          </p:nvSpPr>
          <p:spPr>
            <a:xfrm>
              <a:off x="2650101" y="5403078"/>
              <a:ext cx="979450" cy="281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(-x, y)</a:t>
              </a:r>
              <a:endParaRPr lang="zh-CN" altLang="en-US" sz="1200" dirty="0"/>
            </a:p>
          </p:txBody>
        </p:sp>
      </p:grpSp>
      <p:sp>
        <p:nvSpPr>
          <p:cNvPr id="37" name="箭头: 右 36">
            <a:extLst>
              <a:ext uri="{FF2B5EF4-FFF2-40B4-BE49-F238E27FC236}">
                <a16:creationId xmlns:a16="http://schemas.microsoft.com/office/drawing/2014/main" id="{CC68ADAD-E180-47C1-AB19-571340EFAD36}"/>
              </a:ext>
            </a:extLst>
          </p:cNvPr>
          <p:cNvSpPr/>
          <p:nvPr/>
        </p:nvSpPr>
        <p:spPr>
          <a:xfrm>
            <a:off x="1206500" y="4457700"/>
            <a:ext cx="698500" cy="2984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12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D4C97-AA7A-48C8-BC4A-842F713E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CA85C-D5ED-4993-94DF-B67D11D8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0075"/>
          </a:xfrm>
        </p:spPr>
        <p:txBody>
          <a:bodyPr/>
          <a:lstStyle/>
          <a:p>
            <a:r>
              <a:rPr lang="en-US" dirty="0"/>
              <a:t>Bresenham’s line algorithm</a:t>
            </a:r>
          </a:p>
          <a:p>
            <a:pPr marL="0" indent="0">
              <a:buNone/>
            </a:pPr>
            <a:r>
              <a:rPr lang="en-US" dirty="0"/>
              <a:t>   (scikit-image)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Log-odd update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effectLst/>
                <a:latin typeface="Arial" panose="020B0604020202020204" pitchFamily="34" charset="0"/>
              </a:rPr>
              <a:t>Case 1: cells with z = 1</a:t>
            </a:r>
          </a:p>
          <a:p>
            <a:pPr marL="457200" lvl="1" indent="0">
              <a:buNone/>
            </a:pPr>
            <a:r>
              <a:rPr lang="en-US" altLang="zh-CN" dirty="0">
                <a:effectLst/>
                <a:latin typeface="Arial" panose="020B0604020202020204" pitchFamily="34" charset="0"/>
              </a:rPr>
              <a:t>    </a:t>
            </a:r>
            <a:r>
              <a:rPr lang="en-US" altLang="zh-CN" dirty="0">
                <a:latin typeface="High Tower Text" panose="02040502050506030303" pitchFamily="18" charset="0"/>
              </a:rPr>
              <a:t>log odd += log </a:t>
            </a:r>
            <a:r>
              <a:rPr lang="en-US" altLang="zh-CN" dirty="0" err="1">
                <a:latin typeface="High Tower Text" panose="02040502050506030303" pitchFamily="18" charset="0"/>
              </a:rPr>
              <a:t>odd_occ</a:t>
            </a:r>
            <a:endParaRPr lang="en-US" altLang="zh-CN" dirty="0">
              <a:latin typeface="High Tower Text" panose="02040502050506030303" pitchFamily="18" charset="0"/>
            </a:endParaRPr>
          </a:p>
          <a:p>
            <a:pPr lvl="1"/>
            <a:r>
              <a:rPr lang="en-US" altLang="zh-CN" dirty="0">
                <a:effectLst/>
                <a:latin typeface="Arial" panose="020B0604020202020204" pitchFamily="34" charset="0"/>
              </a:rPr>
              <a:t>Case 2: cells with z = 0</a:t>
            </a:r>
          </a:p>
          <a:p>
            <a:pPr marL="457200" lvl="1" indent="0">
              <a:buNone/>
            </a:pPr>
            <a:r>
              <a:rPr lang="en-US" altLang="zh-CN" dirty="0">
                <a:effectLst/>
                <a:latin typeface="Arial" panose="020B0604020202020204" pitchFamily="34" charset="0"/>
              </a:rPr>
              <a:t>    </a:t>
            </a:r>
            <a:r>
              <a:rPr lang="en-US" altLang="zh-CN" dirty="0">
                <a:latin typeface="High Tower Text" panose="02040502050506030303" pitchFamily="18" charset="0"/>
              </a:rPr>
              <a:t>log odd </a:t>
            </a:r>
            <a:r>
              <a:rPr lang="en-US" altLang="zh-CN" dirty="0">
                <a:latin typeface="+mj-lt"/>
              </a:rPr>
              <a:t>-</a:t>
            </a:r>
            <a:r>
              <a:rPr lang="en-US" altLang="zh-CN" dirty="0">
                <a:latin typeface="High Tower Text" panose="02040502050506030303" pitchFamily="18" charset="0"/>
              </a:rPr>
              <a:t>= log </a:t>
            </a:r>
            <a:r>
              <a:rPr lang="en-US" altLang="zh-CN" dirty="0" err="1">
                <a:latin typeface="High Tower Text" panose="02040502050506030303" pitchFamily="18" charset="0"/>
              </a:rPr>
              <a:t>odd_free</a:t>
            </a:r>
            <a:endParaRPr lang="en-US" dirty="0">
              <a:latin typeface="High Tower Text" panose="02040502050506030303" pitchFamily="18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BD6B0CC5-8B00-4CB8-982E-78A079A8F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38" y="1912938"/>
            <a:ext cx="4062007" cy="2183389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3592B77-886F-4918-BCEC-60B9B303B807}"/>
              </a:ext>
            </a:extLst>
          </p:cNvPr>
          <p:cNvSpPr/>
          <p:nvPr/>
        </p:nvSpPr>
        <p:spPr>
          <a:xfrm>
            <a:off x="6769100" y="2311400"/>
            <a:ext cx="139700" cy="146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29BD0D7-0727-41CE-8C68-FFCB57FE23FD}"/>
              </a:ext>
            </a:extLst>
          </p:cNvPr>
          <p:cNvSpPr/>
          <p:nvPr/>
        </p:nvSpPr>
        <p:spPr>
          <a:xfrm>
            <a:off x="9906000" y="3578225"/>
            <a:ext cx="139700" cy="1460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7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D4C97-AA7A-48C8-BC4A-842F713E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B46F21A-DB97-457B-AC33-7283F1C41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137" y="1727201"/>
            <a:ext cx="3505199" cy="3505199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B9B747B-1B61-4200-8679-6D1C922B00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8" t="10525" r="16647" b="5563"/>
          <a:stretch/>
        </p:blipFill>
        <p:spPr>
          <a:xfrm>
            <a:off x="838200" y="1638301"/>
            <a:ext cx="4064000" cy="3683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14C10FF-5858-4255-95F3-5C99E45E3505}"/>
              </a:ext>
            </a:extLst>
          </p:cNvPr>
          <p:cNvSpPr txBox="1"/>
          <p:nvPr/>
        </p:nvSpPr>
        <p:spPr>
          <a:xfrm>
            <a:off x="1797050" y="5683250"/>
            <a:ext cx="22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Numpy Array Image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BA5FB39-F63D-4D1D-B404-0BED730702F2}"/>
              </a:ext>
            </a:extLst>
          </p:cNvPr>
          <p:cNvSpPr txBox="1"/>
          <p:nvPr/>
        </p:nvSpPr>
        <p:spPr>
          <a:xfrm>
            <a:off x="8856661" y="5682734"/>
            <a:ext cx="98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gradient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92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D4C97-AA7A-48C8-BC4A-842F713E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426536-E92E-4217-98E0-E84010954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530" y="1690688"/>
            <a:ext cx="3228200" cy="3228200"/>
          </a:xfrm>
          <a:prstGeom prst="rect">
            <a:avLst/>
          </a:prstGeo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1B1A7A48-253B-4F2F-BC09-20CE0803E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0075"/>
          </a:xfrm>
        </p:spPr>
        <p:txBody>
          <a:bodyPr/>
          <a:lstStyle/>
          <a:p>
            <a:r>
              <a:rPr lang="en-US" dirty="0"/>
              <a:t>Normalization</a:t>
            </a:r>
          </a:p>
          <a:p>
            <a:endParaRPr lang="en-US" dirty="0"/>
          </a:p>
          <a:p>
            <a:r>
              <a:rPr lang="en-US" altLang="zh-CN" dirty="0"/>
              <a:t>Canny edge detector</a:t>
            </a:r>
          </a:p>
          <a:p>
            <a:endParaRPr lang="en-US" dirty="0"/>
          </a:p>
          <a:p>
            <a:r>
              <a:rPr lang="en-US" dirty="0"/>
              <a:t>OpenCV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183</Words>
  <Application>Microsoft Office PowerPoint</Application>
  <PresentationFormat>宽屏</PresentationFormat>
  <Paragraphs>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High Tower Text</vt:lpstr>
      <vt:lpstr>Segoe UI</vt:lpstr>
      <vt:lpstr>Office 主题​​</vt:lpstr>
      <vt:lpstr>AMR Project</vt:lpstr>
      <vt:lpstr>Main idea</vt:lpstr>
      <vt:lpstr>Tasks</vt:lpstr>
      <vt:lpstr>Strategy</vt:lpstr>
      <vt:lpstr>Technique</vt:lpstr>
      <vt:lpstr>Mapping</vt:lpstr>
      <vt:lpstr>Mapping</vt:lpstr>
      <vt:lpstr>Mapping</vt:lpstr>
      <vt:lpstr>Mapping</vt:lpstr>
      <vt:lpstr>Mapping</vt:lpstr>
      <vt:lpstr>Results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AMR Project</dc:title>
  <dc:creator>陈 嘉诚</dc:creator>
  <cp:lastModifiedBy>Yinan Feng</cp:lastModifiedBy>
  <cp:revision>9</cp:revision>
  <dcterms:created xsi:type="dcterms:W3CDTF">2020-12-09T00:53:08Z</dcterms:created>
  <dcterms:modified xsi:type="dcterms:W3CDTF">2020-12-09T06:56:52Z</dcterms:modified>
</cp:coreProperties>
</file>