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56" r:id="rId3"/>
    <p:sldId id="258" r:id="rId4"/>
    <p:sldId id="259" r:id="rId5"/>
    <p:sldId id="266" r:id="rId6"/>
    <p:sldId id="267" r:id="rId7"/>
    <p:sldId id="272" r:id="rId8"/>
    <p:sldId id="273" r:id="rId9"/>
    <p:sldId id="261" r:id="rId10"/>
    <p:sldId id="265" r:id="rId11"/>
    <p:sldId id="260" r:id="rId12"/>
    <p:sldId id="262" r:id="rId13"/>
    <p:sldId id="263" r:id="rId14"/>
    <p:sldId id="264" r:id="rId15"/>
    <p:sldId id="274" r:id="rId16"/>
    <p:sldId id="269" r:id="rId17"/>
    <p:sldId id="268" r:id="rId18"/>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91415"/>
  </p:normalViewPr>
  <p:slideViewPr>
    <p:cSldViewPr snapToGrid="0" snapToObjects="1">
      <p:cViewPr>
        <p:scale>
          <a:sx n="124" d="100"/>
          <a:sy n="124" d="100"/>
        </p:scale>
        <p:origin x="119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C8BD6-1781-BE42-8F33-8869F2CB945B}" type="datetimeFigureOut">
              <a:rPr lang="en-US" smtClean="0"/>
              <a:t>3/1/18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A0A85-5B0E-B24D-8D9F-AECA89819E29}" type="slidenum">
              <a:rPr lang="en-US" smtClean="0"/>
              <a:t>‹#›</a:t>
            </a:fld>
            <a:endParaRPr lang="en-US"/>
          </a:p>
        </p:txBody>
      </p:sp>
    </p:spTree>
    <p:extLst>
      <p:ext uri="{BB962C8B-B14F-4D97-AF65-F5344CB8AC3E}">
        <p14:creationId xmlns:p14="http://schemas.microsoft.com/office/powerpoint/2010/main" val="36924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A0A85-5B0E-B24D-8D9F-AECA89819E29}" type="slidenum">
              <a:rPr lang="en-US" smtClean="0"/>
              <a:t>4</a:t>
            </a:fld>
            <a:endParaRPr lang="en-US"/>
          </a:p>
        </p:txBody>
      </p:sp>
    </p:spTree>
    <p:extLst>
      <p:ext uri="{BB962C8B-B14F-4D97-AF65-F5344CB8AC3E}">
        <p14:creationId xmlns:p14="http://schemas.microsoft.com/office/powerpoint/2010/main" val="173995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338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20359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51313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8431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78782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4B5096D0-D29F-E646-8BC7-9AECDF8CEEDA}" type="datetimeFigureOut">
              <a:rPr lang="fr-FR" smtClean="0"/>
              <a:t>01/03/2018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08548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4B5096D0-D29F-E646-8BC7-9AECDF8CEEDA}" type="datetimeFigureOut">
              <a:rPr lang="fr-FR" smtClean="0"/>
              <a:t>01/03/2018</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269283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endParaRPr lang="en-US"/>
          </a:p>
        </p:txBody>
      </p:sp>
      <p:sp>
        <p:nvSpPr>
          <p:cNvPr id="3" name="Espace réservé de la date 2"/>
          <p:cNvSpPr>
            <a:spLocks noGrp="1"/>
          </p:cNvSpPr>
          <p:nvPr>
            <p:ph type="dt" sz="half" idx="10"/>
          </p:nvPr>
        </p:nvSpPr>
        <p:spPr/>
        <p:txBody>
          <a:bodyPr/>
          <a:lstStyle/>
          <a:p>
            <a:fld id="{4B5096D0-D29F-E646-8BC7-9AECDF8CEEDA}" type="datetimeFigureOut">
              <a:rPr lang="fr-FR" smtClean="0"/>
              <a:t>01/03/2018</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422727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B5096D0-D29F-E646-8BC7-9AECDF8CEEDA}" type="datetimeFigureOut">
              <a:rPr lang="fr-FR" smtClean="0"/>
              <a:t>01/03/2018</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56420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B5096D0-D29F-E646-8BC7-9AECDF8CEEDA}" type="datetimeFigureOut">
              <a:rPr lang="fr-FR" smtClean="0"/>
              <a:t>01/03/2018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102145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B5096D0-D29F-E646-8BC7-9AECDF8CEEDA}" type="datetimeFigureOut">
              <a:rPr lang="fr-FR" smtClean="0"/>
              <a:t>01/03/2018</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11A2FFDF-0BC3-1048-AB34-B9FA592773F8}" type="slidenum">
              <a:rPr lang="en-US" smtClean="0"/>
              <a:t>‹#›</a:t>
            </a:fld>
            <a:endParaRPr lang="en-US"/>
          </a:p>
        </p:txBody>
      </p:sp>
    </p:spTree>
    <p:extLst>
      <p:ext uri="{BB962C8B-B14F-4D97-AF65-F5344CB8AC3E}">
        <p14:creationId xmlns:p14="http://schemas.microsoft.com/office/powerpoint/2010/main" val="53216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96D0-D29F-E646-8BC7-9AECDF8CEEDA}" type="datetimeFigureOut">
              <a:rPr lang="fr-FR" smtClean="0"/>
              <a:t>01/03/2018</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2FFDF-0BC3-1048-AB34-B9FA592773F8}" type="slidenum">
              <a:rPr lang="en-US" smtClean="0"/>
              <a:t>‹#›</a:t>
            </a:fld>
            <a:endParaRPr lang="en-US"/>
          </a:p>
        </p:txBody>
      </p:sp>
    </p:spTree>
    <p:extLst>
      <p:ext uri="{BB962C8B-B14F-4D97-AF65-F5344CB8AC3E}">
        <p14:creationId xmlns:p14="http://schemas.microsoft.com/office/powerpoint/2010/main" val="176818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elestrak.com/NORAD/elements/gps-ops.t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054"/>
            <a:ext cx="8229600" cy="1143000"/>
          </a:xfrm>
        </p:spPr>
        <p:txBody>
          <a:bodyPr>
            <a:normAutofit/>
          </a:bodyPr>
          <a:lstStyle/>
          <a:p>
            <a:r>
              <a:rPr lang="en-US" sz="1500" b="1" dirty="0"/>
              <a:t>Notes on this document</a:t>
            </a:r>
          </a:p>
        </p:txBody>
      </p:sp>
      <p:sp>
        <p:nvSpPr>
          <p:cNvPr id="3" name="Content Placeholder 2"/>
          <p:cNvSpPr>
            <a:spLocks noGrp="1"/>
          </p:cNvSpPr>
          <p:nvPr>
            <p:ph idx="1"/>
          </p:nvPr>
        </p:nvSpPr>
        <p:spPr>
          <a:xfrm>
            <a:off x="457200" y="629579"/>
            <a:ext cx="8229600" cy="4525963"/>
          </a:xfrm>
        </p:spPr>
        <p:txBody>
          <a:bodyPr>
            <a:noAutofit/>
          </a:bodyPr>
          <a:lstStyle/>
          <a:p>
            <a:pPr marL="0" indent="0">
              <a:buNone/>
            </a:pPr>
            <a:r>
              <a:rPr lang="en-US" sz="1200" dirty="0"/>
              <a:t>This is the user manual for the main input file. The main input file gathers all the parameters you need to set up to use </a:t>
            </a:r>
            <a:r>
              <a:rPr lang="en-US" sz="1200" dirty="0" err="1"/>
              <a:t>SpOCK</a:t>
            </a:r>
            <a:r>
              <a:rPr lang="en-US" sz="1200" dirty="0"/>
              <a:t>. </a:t>
            </a:r>
          </a:p>
          <a:p>
            <a:pPr marL="0" indent="0">
              <a:buNone/>
            </a:pPr>
            <a:r>
              <a:rPr lang="en-US" sz="1200" dirty="0"/>
              <a:t>In addition to this file, you also need to write the geometry file. For this, please refer to </a:t>
            </a:r>
            <a:r>
              <a:rPr lang="en-US" sz="1200" dirty="0" err="1"/>
              <a:t>how_to_write_the_geometry_file</a:t>
            </a:r>
            <a:r>
              <a:rPr lang="en-US" sz="1200" dirty="0"/>
              <a:t>.</a:t>
            </a:r>
          </a:p>
          <a:p>
            <a:pPr marL="0" indent="0">
              <a:buNone/>
            </a:pPr>
            <a:endParaRPr lang="en-US" sz="1200" dirty="0"/>
          </a:p>
          <a:p>
            <a:pPr marL="0" indent="0">
              <a:buNone/>
            </a:pPr>
            <a:r>
              <a:rPr lang="en-US" sz="1200" dirty="0"/>
              <a:t>More details for complex sections are given in separated documents:</a:t>
            </a:r>
          </a:p>
          <a:p>
            <a:pPr indent="-114300">
              <a:buFontTx/>
              <a:buChar char="-"/>
            </a:pPr>
            <a:r>
              <a:rPr lang="en-US" sz="1200" dirty="0" err="1"/>
              <a:t>how_to_write_the_geometry_file</a:t>
            </a:r>
            <a:endParaRPr lang="en-US" sz="1200" dirty="0"/>
          </a:p>
          <a:p>
            <a:pPr indent="-114300">
              <a:buFontTx/>
              <a:buChar char="-"/>
            </a:pPr>
            <a:r>
              <a:rPr lang="en-US" sz="1200" dirty="0" err="1"/>
              <a:t>how_to_compute_specular_points</a:t>
            </a:r>
            <a:r>
              <a:rPr lang="en-US" sz="1200" dirty="0"/>
              <a:t> (optional)</a:t>
            </a:r>
          </a:p>
          <a:p>
            <a:pPr indent="-114300">
              <a:buFontTx/>
              <a:buChar char="-"/>
            </a:pPr>
            <a:r>
              <a:rPr lang="en-US" sz="1200" dirty="0" err="1"/>
              <a:t>how_to_write_the_attitude_file</a:t>
            </a:r>
            <a:r>
              <a:rPr lang="en-US" sz="1200" dirty="0"/>
              <a:t> (optional)</a:t>
            </a:r>
          </a:p>
          <a:p>
            <a:pPr indent="-114300">
              <a:buFontTx/>
              <a:buChar char="-"/>
            </a:pPr>
            <a:r>
              <a:rPr lang="en-US" sz="1200" dirty="0"/>
              <a:t>how_to_write_the_f107_and_ap_files (optional) </a:t>
            </a:r>
          </a:p>
          <a:p>
            <a:pPr indent="-114300">
              <a:buFontTx/>
              <a:buChar char="-"/>
            </a:pPr>
            <a:r>
              <a:rPr lang="en-US" sz="1200" dirty="0" err="1"/>
              <a:t>how_to_use_ensembles</a:t>
            </a:r>
            <a:r>
              <a:rPr lang="en-US" sz="1200" dirty="0"/>
              <a:t> (optional)</a:t>
            </a:r>
          </a:p>
          <a:p>
            <a:pPr indent="-114300">
              <a:buFontTx/>
              <a:buChar char="-"/>
            </a:pPr>
            <a:r>
              <a:rPr lang="en-US" sz="1200" dirty="0" err="1"/>
              <a:t>how_to_write_the_density_file</a:t>
            </a:r>
            <a:r>
              <a:rPr lang="en-US" sz="1200" dirty="0"/>
              <a:t> (optional)</a:t>
            </a:r>
          </a:p>
          <a:p>
            <a:pPr marL="0" indent="0">
              <a:buNone/>
            </a:pPr>
            <a:endParaRPr lang="en-US" sz="1200" dirty="0"/>
          </a:p>
          <a:p>
            <a:pPr marL="0" indent="0">
              <a:buNone/>
            </a:pPr>
            <a:r>
              <a:rPr lang="en-US" sz="1200" dirty="0"/>
              <a:t>The main input file includes different sections to set up the simulation. Each page of this document corresponds to one section of the main input file. Some sections are optional (indicated at the top of the page). Each page contains a table:</a:t>
            </a:r>
          </a:p>
          <a:p>
            <a:pPr indent="-114300">
              <a:buFontTx/>
              <a:buChar char="-"/>
            </a:pPr>
            <a:r>
              <a:rPr lang="en-US" sz="1200" dirty="0"/>
              <a:t>first column: type of input</a:t>
            </a:r>
          </a:p>
          <a:p>
            <a:pPr indent="-114300">
              <a:buFontTx/>
              <a:buChar char="-"/>
            </a:pPr>
            <a:r>
              <a:rPr lang="en-US" sz="1200" dirty="0"/>
              <a:t>second column: the different options you have</a:t>
            </a:r>
          </a:p>
          <a:p>
            <a:pPr indent="-114300">
              <a:buFontTx/>
              <a:buChar char="-"/>
            </a:pPr>
            <a:r>
              <a:rPr lang="en-US" sz="1200" dirty="0"/>
              <a:t>third column: examples</a:t>
            </a:r>
          </a:p>
          <a:p>
            <a:pPr marL="0" indent="0">
              <a:buNone/>
            </a:pPr>
            <a:r>
              <a:rPr lang="en-US" sz="1200" dirty="0"/>
              <a:t>and comments below the table.</a:t>
            </a:r>
          </a:p>
          <a:p>
            <a:pPr marL="0" indent="0">
              <a:buNone/>
            </a:pPr>
            <a:endParaRPr lang="en-US" sz="1200" dirty="0"/>
          </a:p>
          <a:p>
            <a:pPr marL="0" indent="0">
              <a:buNone/>
            </a:pPr>
            <a:r>
              <a:rPr lang="en-US" sz="1200" dirty="0"/>
              <a:t>In the folder Examples/</a:t>
            </a:r>
            <a:r>
              <a:rPr lang="en-US" sz="1200" dirty="0" err="1"/>
              <a:t>main_input</a:t>
            </a:r>
            <a:r>
              <a:rPr lang="en-US" sz="1200" dirty="0"/>
              <a:t>, there are two examples of main input files. </a:t>
            </a:r>
            <a:r>
              <a:rPr lang="en-US" sz="1200" dirty="0" err="1"/>
              <a:t>ex_main_input_basic.txt</a:t>
            </a:r>
            <a:r>
              <a:rPr lang="en-US" sz="1200" dirty="0"/>
              <a:t> shows how to use the most basic functionalities of </a:t>
            </a:r>
            <a:r>
              <a:rPr lang="en-US" sz="1200" dirty="0" err="1"/>
              <a:t>SpOCK</a:t>
            </a:r>
            <a:r>
              <a:rPr lang="en-US" sz="1200" dirty="0"/>
              <a:t>, which will probably be the case for most of the runs you want to launch. </a:t>
            </a:r>
            <a:r>
              <a:rPr lang="en-US" sz="1200" dirty="0" err="1"/>
              <a:t>ex_main_input_complex.txt</a:t>
            </a:r>
            <a:r>
              <a:rPr lang="en-US" sz="1200" dirty="0"/>
              <a:t> is an example of more advanced features available in </a:t>
            </a:r>
            <a:r>
              <a:rPr lang="en-US" sz="1200" dirty="0" err="1"/>
              <a:t>SpOCK</a:t>
            </a:r>
            <a:r>
              <a:rPr lang="en-US" sz="1200" dirty="0"/>
              <a:t>.</a:t>
            </a:r>
          </a:p>
          <a:p>
            <a:pPr marL="0" indent="0">
              <a:buNone/>
            </a:pPr>
            <a:endParaRPr lang="en-US" sz="1200" dirty="0"/>
          </a:p>
          <a:p>
            <a:pPr marL="0" indent="0">
              <a:buNone/>
            </a:pPr>
            <a:r>
              <a:rPr lang="en-US" sz="1200" dirty="0"/>
              <a:t>Any questions or comments? Email me at </a:t>
            </a:r>
            <a:r>
              <a:rPr lang="en-US" sz="1200" dirty="0" err="1"/>
              <a:t>cbv@umich.edu</a:t>
            </a:r>
            <a:r>
              <a:rPr lang="en-US" sz="1200" dirty="0"/>
              <a:t>!</a:t>
            </a:r>
          </a:p>
          <a:p>
            <a:pPr>
              <a:buFontTx/>
              <a:buChar char="-"/>
            </a:pPr>
            <a:endParaRPr lang="en-US" sz="1200" dirty="0"/>
          </a:p>
        </p:txBody>
      </p:sp>
    </p:spTree>
    <p:extLst>
      <p:ext uri="{BB962C8B-B14F-4D97-AF65-F5344CB8AC3E}">
        <p14:creationId xmlns:p14="http://schemas.microsoft.com/office/powerpoint/2010/main" val="211613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172864394"/>
              </p:ext>
            </p:extLst>
          </p:nvPr>
        </p:nvGraphicFramePr>
        <p:xfrm>
          <a:off x="1" y="0"/>
          <a:ext cx="9144000" cy="1780998"/>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75158">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#SPICEFILES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465095">
                <a:tc>
                  <a:txBody>
                    <a:bodyPr/>
                    <a:lstStyle/>
                    <a:p>
                      <a:pPr algn="ctr"/>
                      <a:r>
                        <a:rPr lang="en-US" sz="1200" dirty="0"/>
                        <a:t>Names of SPICE</a:t>
                      </a:r>
                      <a:r>
                        <a:rPr lang="en-US" sz="1200" baseline="0" dirty="0"/>
                        <a:t> files to load</a:t>
                      </a:r>
                      <a:endParaRPr lang="en-US" sz="1200" dirty="0"/>
                    </a:p>
                  </a:txBody>
                  <a:tcPr anchor="ctr"/>
                </a:tc>
                <a:tc>
                  <a:txBody>
                    <a:bodyPr/>
                    <a:lstStyle/>
                    <a:p>
                      <a:pPr algn="l"/>
                      <a:r>
                        <a:rPr lang="en-US" sz="1200" dirty="0"/>
                        <a:t>Default or name</a:t>
                      </a:r>
                      <a:r>
                        <a:rPr lang="en-US" sz="1200" baseline="0" dirty="0"/>
                        <a:t> of earth binary </a:t>
                      </a:r>
                      <a:r>
                        <a:rPr lang="en-US" sz="1200" baseline="0" dirty="0" err="1"/>
                        <a:t>pck</a:t>
                      </a:r>
                      <a:r>
                        <a:rPr lang="en-US" sz="1200" baseline="0" dirty="0"/>
                        <a:t> file</a:t>
                      </a:r>
                      <a:endParaRPr lang="en-US" sz="1200" dirty="0"/>
                    </a:p>
                  </a:txBody>
                  <a:tcPr anchor="ctr"/>
                </a:tc>
                <a:tc>
                  <a:txBody>
                    <a:bodyPr/>
                    <a:lstStyle/>
                    <a:p>
                      <a:pPr algn="l"/>
                      <a:r>
                        <a:rPr lang="en-US" sz="1200" dirty="0">
                          <a:latin typeface="Courier"/>
                          <a:cs typeface="Courier"/>
                        </a:rPr>
                        <a:t>default</a:t>
                      </a:r>
                    </a:p>
                    <a:p>
                      <a:pPr algn="l"/>
                      <a:r>
                        <a:rPr lang="en-US" sz="1200" i="1" dirty="0">
                          <a:latin typeface="Calibri"/>
                          <a:cs typeface="Calibri"/>
                        </a:rPr>
                        <a:t>or</a:t>
                      </a:r>
                    </a:p>
                    <a:p>
                      <a:pPr algn="l"/>
                      <a:r>
                        <a:rPr lang="en-US" sz="1200" dirty="0">
                          <a:latin typeface="Courier"/>
                          <a:cs typeface="Courier"/>
                        </a:rPr>
                        <a:t>string1_string2_YYMMDD_string3.bpc</a:t>
                      </a:r>
                    </a:p>
                    <a:p>
                      <a:pPr algn="l"/>
                      <a:endParaRPr lang="en-US" sz="1200" dirty="0">
                        <a:latin typeface="Courier"/>
                        <a:cs typeface="Courier"/>
                      </a:endParaRPr>
                    </a:p>
                  </a:txBody>
                  <a:tcPr anchor="ctr"/>
                </a:tc>
                <a:extLst>
                  <a:ext uri="{0D108BD9-81ED-4DB2-BD59-A6C34878D82A}">
                    <a16:rowId xmlns:a16="http://schemas.microsoft.com/office/drawing/2014/main" val="10001"/>
                  </a:ext>
                </a:extLst>
              </a:tr>
            </a:tbl>
          </a:graphicData>
        </a:graphic>
      </p:graphicFrame>
      <p:sp>
        <p:nvSpPr>
          <p:cNvPr id="6" name="Rectangle 5"/>
          <p:cNvSpPr/>
          <p:nvPr/>
        </p:nvSpPr>
        <p:spPr>
          <a:xfrm>
            <a:off x="0" y="1805639"/>
            <a:ext cx="9144000" cy="3046987"/>
          </a:xfrm>
          <a:prstGeom prst="rect">
            <a:avLst/>
          </a:prstGeom>
        </p:spPr>
        <p:txBody>
          <a:bodyPr wrap="square">
            <a:spAutoFit/>
          </a:bodyPr>
          <a:lstStyle/>
          <a:p>
            <a:r>
              <a:rPr lang="en-US" sz="1200" dirty="0"/>
              <a:t>These</a:t>
            </a:r>
            <a:r>
              <a:rPr lang="en-US" sz="1200" baseline="0" dirty="0"/>
              <a:t> are the files that the propagator loads that includes ephemerides of the Sun and planets/moons, leap seconds, etc.</a:t>
            </a:r>
          </a:p>
          <a:p>
            <a:endParaRPr lang="en-US" sz="1200" dirty="0"/>
          </a:p>
          <a:p>
            <a:r>
              <a:rPr lang="en-US" sz="1200" dirty="0"/>
              <a:t>Only two options: default or the name of the the Earth binary </a:t>
            </a:r>
            <a:r>
              <a:rPr lang="en-US" sz="1200" dirty="0" err="1"/>
              <a:t>pck</a:t>
            </a:r>
            <a:r>
              <a:rPr lang="en-US" sz="1200" dirty="0"/>
              <a:t> file (used for Earth body-fixed rotating frame for conversion from ECI to ECEF coordinates).</a:t>
            </a:r>
          </a:p>
          <a:p>
            <a:endParaRPr lang="en-US" sz="1200" dirty="0"/>
          </a:p>
          <a:p>
            <a:r>
              <a:rPr lang="en-US" sz="1200" dirty="0"/>
              <a:t>If default, then the following files are loaded:</a:t>
            </a:r>
          </a:p>
          <a:p>
            <a:r>
              <a:rPr lang="en-US" sz="1200" dirty="0">
                <a:latin typeface="Courier"/>
                <a:cs typeface="Courier"/>
              </a:rPr>
              <a:t>naif0011.tls, </a:t>
            </a:r>
            <a:r>
              <a:rPr lang="hr-HR" sz="1200" dirty="0">
                <a:latin typeface="Courier"/>
                <a:cs typeface="Courier"/>
              </a:rPr>
              <a:t>pck00010.tpc, </a:t>
            </a:r>
            <a:r>
              <a:rPr lang="pt-BR" sz="1200" dirty="0">
                <a:latin typeface="Courier"/>
                <a:cs typeface="Courier"/>
              </a:rPr>
              <a:t>de430.bsp, </a:t>
            </a:r>
            <a:r>
              <a:rPr lang="en-US" sz="1200" dirty="0">
                <a:latin typeface="Courier"/>
                <a:cs typeface="Courier"/>
              </a:rPr>
              <a:t>earth_000101_160830_160608.bpc</a:t>
            </a:r>
          </a:p>
          <a:p>
            <a:endParaRPr lang="en-US" sz="1200" dirty="0"/>
          </a:p>
          <a:p>
            <a:r>
              <a:rPr lang="en-US" sz="1200" dirty="0"/>
              <a:t>In the example, if you don’t write </a:t>
            </a:r>
            <a:r>
              <a:rPr lang="en-US" sz="1200" dirty="0">
                <a:latin typeface="Courier"/>
                <a:cs typeface="Courier"/>
              </a:rPr>
              <a:t>default</a:t>
            </a:r>
            <a:r>
              <a:rPr lang="en-US" sz="1200" dirty="0"/>
              <a:t> but </a:t>
            </a:r>
            <a:r>
              <a:rPr lang="en-US" sz="1200" dirty="0">
                <a:latin typeface="Courier"/>
                <a:cs typeface="Courier"/>
              </a:rPr>
              <a:t>string1_string2_YYMMDD_string3.bpc </a:t>
            </a:r>
            <a:r>
              <a:rPr lang="en-US" sz="1200" dirty="0">
                <a:latin typeface="Calibri"/>
                <a:cs typeface="Calibri"/>
              </a:rPr>
              <a:t>then the </a:t>
            </a:r>
            <a:r>
              <a:rPr lang="en-US" sz="1200" dirty="0" err="1">
                <a:latin typeface="Calibri"/>
                <a:cs typeface="Calibri"/>
              </a:rPr>
              <a:t>folllowing</a:t>
            </a:r>
            <a:r>
              <a:rPr lang="en-US" sz="1200" dirty="0">
                <a:latin typeface="Calibri"/>
                <a:cs typeface="Calibri"/>
              </a:rPr>
              <a:t> files will be loaded:</a:t>
            </a:r>
            <a:br>
              <a:rPr lang="en-US" sz="1200" dirty="0">
                <a:latin typeface="Calibri"/>
                <a:cs typeface="Calibri"/>
              </a:rPr>
            </a:br>
            <a:r>
              <a:rPr lang="en-US" sz="1200" dirty="0">
                <a:latin typeface="Courier"/>
                <a:cs typeface="Courier"/>
              </a:rPr>
              <a:t>naif0011.tls</a:t>
            </a:r>
            <a:r>
              <a:rPr lang="hr-HR" sz="1200" dirty="0">
                <a:latin typeface="Courier"/>
                <a:cs typeface="Courier"/>
              </a:rPr>
              <a:t>, pck00010.tpc, </a:t>
            </a:r>
            <a:r>
              <a:rPr lang="pt-BR" sz="1200" dirty="0">
                <a:latin typeface="Courier"/>
                <a:cs typeface="Courier"/>
              </a:rPr>
              <a:t>de430.bsp, </a:t>
            </a:r>
            <a:r>
              <a:rPr lang="en-US" sz="1200" dirty="0">
                <a:latin typeface="Courier"/>
                <a:cs typeface="Courier"/>
              </a:rPr>
              <a:t>string1_string2_YYMMDD_string3.bpc</a:t>
            </a:r>
          </a:p>
          <a:p>
            <a:endParaRPr lang="en-US" sz="1200" dirty="0"/>
          </a:p>
          <a:p>
            <a:r>
              <a:rPr lang="en-US" sz="1200" dirty="0"/>
              <a:t>If other than ’default ’, the name of the file must have the format string1_string2_YYMMDD_string3.bpc.</a:t>
            </a:r>
          </a:p>
          <a:p>
            <a:endParaRPr lang="en-US" sz="1200" dirty="0"/>
          </a:p>
          <a:p>
            <a:r>
              <a:rPr lang="en-US" sz="1200" dirty="0"/>
              <a:t>Important: these spice files have to be in </a:t>
            </a:r>
            <a:r>
              <a:rPr lang="en-US" sz="1200" dirty="0" err="1"/>
              <a:t>directory_to_cspice</a:t>
            </a:r>
            <a:r>
              <a:rPr lang="en-US" sz="1200" dirty="0"/>
              <a:t>/data/ (where </a:t>
            </a:r>
            <a:r>
              <a:rPr lang="en-US" sz="1200" dirty="0" err="1"/>
              <a:t>directory_to_cspice</a:t>
            </a:r>
            <a:r>
              <a:rPr lang="en-US" sz="1200" dirty="0"/>
              <a:t> is indicated in the </a:t>
            </a:r>
            <a:r>
              <a:rPr lang="en-US" sz="1200" dirty="0" err="1"/>
              <a:t>Makefile</a:t>
            </a:r>
            <a:r>
              <a:rPr lang="en-US" sz="1200" dirty="0"/>
              <a:t> at SPICE_DIR).</a:t>
            </a:r>
          </a:p>
          <a:p>
            <a:endParaRPr lang="en-US" sz="1200" dirty="0"/>
          </a:p>
          <a:p>
            <a:r>
              <a:rPr lang="en-US" sz="1200" dirty="0"/>
              <a:t>If the user does not include this section in the main input file then the following files are loaded the default option` is used (this right above).</a:t>
            </a:r>
          </a:p>
        </p:txBody>
      </p:sp>
    </p:spTree>
    <p:extLst>
      <p:ext uri="{BB962C8B-B14F-4D97-AF65-F5344CB8AC3E}">
        <p14:creationId xmlns:p14="http://schemas.microsoft.com/office/powerpoint/2010/main" val="3311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1720883108"/>
              </p:ext>
            </p:extLst>
          </p:nvPr>
        </p:nvGraphicFramePr>
        <p:xfrm>
          <a:off x="1" y="15299"/>
          <a:ext cx="9144000" cy="1648170"/>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4789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##ENSEMBLES_COE (optional)</a:t>
                      </a:r>
                      <a:endParaRPr lang="en-US" sz="1200" dirty="0">
                        <a:latin typeface="Calibri"/>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637148">
                <a:tc>
                  <a:txBody>
                    <a:bodyPr/>
                    <a:lstStyle/>
                    <a:p>
                      <a:pPr algn="ctr"/>
                      <a:r>
                        <a:rPr lang="en-US" sz="1200" dirty="0"/>
                        <a:t>Total number</a:t>
                      </a:r>
                      <a:r>
                        <a:rPr lang="en-US" sz="1200" baseline="0" dirty="0"/>
                        <a:t> of ensembles</a:t>
                      </a:r>
                    </a:p>
                  </a:txBody>
                  <a:tcPr anchor="ctr"/>
                </a:tc>
                <a:tc>
                  <a:txBody>
                    <a:bodyPr/>
                    <a:lstStyle/>
                    <a:p>
                      <a:pPr algn="l"/>
                      <a:r>
                        <a:rPr lang="en-US" sz="1200" dirty="0"/>
                        <a:t>Total</a:t>
                      </a:r>
                      <a:r>
                        <a:rPr lang="en-US" sz="1200" baseline="0" dirty="0"/>
                        <a:t> number of ensembles</a:t>
                      </a:r>
                      <a:endParaRPr lang="en-US" sz="1200" dirty="0"/>
                    </a:p>
                  </a:txBody>
                  <a:tcPr anchor="ctr"/>
                </a:tc>
                <a:tc>
                  <a:txBody>
                    <a:bodyPr/>
                    <a:lstStyle/>
                    <a:p>
                      <a:pPr algn="l"/>
                      <a:r>
                        <a:rPr lang="en-US" sz="1200" dirty="0">
                          <a:latin typeface="Courier"/>
                          <a:cs typeface="Courier"/>
                        </a:rPr>
                        <a:t>1000</a:t>
                      </a:r>
                    </a:p>
                  </a:txBody>
                  <a:tcPr anchor="ctr"/>
                </a:tc>
                <a:extLst>
                  <a:ext uri="{0D108BD9-81ED-4DB2-BD59-A6C34878D82A}">
                    <a16:rowId xmlns:a16="http://schemas.microsoft.com/office/drawing/2014/main" val="10001"/>
                  </a:ext>
                </a:extLst>
              </a:tr>
              <a:tr h="736702">
                <a:tc>
                  <a:txBody>
                    <a:bodyPr/>
                    <a:lstStyle/>
                    <a:p>
                      <a:pPr algn="ctr"/>
                      <a:r>
                        <a:rPr lang="en-US" sz="1200" dirty="0"/>
                        <a:t>Standard deviation on the orbital</a:t>
                      </a:r>
                      <a:r>
                        <a:rPr lang="en-US" sz="1200" baseline="0" dirty="0"/>
                        <a:t> elements</a:t>
                      </a:r>
                    </a:p>
                  </a:txBody>
                  <a:tcPr anchor="ctr"/>
                </a:tc>
                <a:tc>
                  <a:txBody>
                    <a:bodyPr/>
                    <a:lstStyle/>
                    <a:p>
                      <a:pPr algn="l"/>
                      <a:r>
                        <a:rPr lang="en-US" sz="1200" baseline="0" dirty="0"/>
                        <a:t>apogee altitude, inclination, argument of perigee, RAAN, true anomaly, and eccentricity</a:t>
                      </a:r>
                      <a:endParaRPr lang="en-US" sz="1200" dirty="0"/>
                    </a:p>
                  </a:txBody>
                  <a:tcPr anchor="ctr"/>
                </a:tc>
                <a:tc>
                  <a:txBody>
                    <a:bodyPr/>
                    <a:lstStyle/>
                    <a:p>
                      <a:pPr algn="l"/>
                      <a:r>
                        <a:rPr lang="en-US" sz="1200" dirty="0"/>
                        <a:t>Example</a:t>
                      </a:r>
                      <a:r>
                        <a:rPr lang="en-US" sz="1200" baseline="0" dirty="0"/>
                        <a:t> with 2 satellites:</a:t>
                      </a:r>
                    </a:p>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a:latin typeface="Courier"/>
                          <a:cs typeface="Courier"/>
                        </a:rPr>
                        <a:t>10.0 0.0 20.0 0.0 0.0 0.0</a:t>
                      </a:r>
                    </a:p>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a:latin typeface="Courier"/>
                          <a:cs typeface="Courier"/>
                        </a:rPr>
                        <a:t>10.0 30.0 0.0 0.0 0.0 0.0</a:t>
                      </a:r>
                      <a:endParaRPr lang="en-US" sz="1200" dirty="0">
                        <a:latin typeface="Courier"/>
                        <a:cs typeface="Courier"/>
                      </a:endParaRPr>
                    </a:p>
                  </a:txBody>
                  <a:tcPr anchor="ctr"/>
                </a:tc>
                <a:extLst>
                  <a:ext uri="{0D108BD9-81ED-4DB2-BD59-A6C34878D82A}">
                    <a16:rowId xmlns:a16="http://schemas.microsoft.com/office/drawing/2014/main" val="10002"/>
                  </a:ext>
                </a:extLst>
              </a:tr>
            </a:tbl>
          </a:graphicData>
        </a:graphic>
      </p:graphicFrame>
      <p:sp>
        <p:nvSpPr>
          <p:cNvPr id="9" name="Rectangle 8"/>
          <p:cNvSpPr/>
          <p:nvPr/>
        </p:nvSpPr>
        <p:spPr>
          <a:xfrm>
            <a:off x="1" y="1677198"/>
            <a:ext cx="9144000" cy="2308324"/>
          </a:xfrm>
          <a:prstGeom prst="rect">
            <a:avLst/>
          </a:prstGeom>
        </p:spPr>
        <p:txBody>
          <a:bodyPr wrap="square">
            <a:spAutoFit/>
          </a:bodyPr>
          <a:lstStyle/>
          <a:p>
            <a:r>
              <a:rPr lang="en-US" sz="1200" baseline="0" dirty="0"/>
              <a:t>Please see the document </a:t>
            </a:r>
            <a:r>
              <a:rPr lang="en-US" sz="1200" baseline="0" dirty="0" err="1"/>
              <a:t>how_to_use_ensembles</a:t>
            </a:r>
            <a:r>
              <a:rPr lang="en-US" sz="1200" baseline="0" dirty="0"/>
              <a:t>.</a:t>
            </a:r>
            <a:endParaRPr lang="en-US" sz="1200" dirty="0"/>
          </a:p>
          <a:p>
            <a:endParaRPr lang="en-US" sz="1200" dirty="0"/>
          </a:p>
          <a:p>
            <a:pPr defTabSz="4179905">
              <a:defRPr/>
            </a:pPr>
            <a:r>
              <a:rPr lang="en-US" sz="1200" dirty="0"/>
              <a:t>If you run ensembles on the orbital elements, then at the section “#ORBIT”, you need to initialize the orbit with orbital elements as well.</a:t>
            </a:r>
          </a:p>
          <a:p>
            <a:pPr defTabSz="4179905">
              <a:defRPr/>
            </a:pPr>
            <a:endParaRPr lang="en-US" sz="1200" dirty="0"/>
          </a:p>
          <a:p>
            <a:r>
              <a:rPr lang="en-US" sz="1200" dirty="0"/>
              <a:t>One</a:t>
            </a:r>
            <a:r>
              <a:rPr lang="en-US" sz="1200" baseline="0" dirty="0"/>
              <a:t> line per satellite.</a:t>
            </a:r>
          </a:p>
          <a:p>
            <a:endParaRPr lang="en-US" sz="1200" dirty="0"/>
          </a:p>
          <a:p>
            <a:r>
              <a:rPr lang="en-US" sz="1200" dirty="0"/>
              <a:t>Looking</a:t>
            </a:r>
            <a:r>
              <a:rPr lang="en-US" sz="1200" baseline="0" dirty="0"/>
              <a:t> at the example (and the example of the section #ORBIT), the first 1000 ensembles for the first main satellite will correspond to 1000 satellites with altitudes normally distributed around 500 km with a standard deviation of 10 km, and an argument of perigee around 0° with a standard deviation of 20°. The 1000 ensembles for the second main satellite will correspond to 1000 satellites with altitudes normally distributed around 450 km with a standard deviation of 10 km, and an inclination around 85° with a standard deviation of 30°. </a:t>
            </a:r>
          </a:p>
          <a:p>
            <a:endParaRPr lang="en-US" sz="1200" dirty="0"/>
          </a:p>
          <a:p>
            <a:r>
              <a:rPr lang="en-US" sz="1200" dirty="0"/>
              <a:t>If this section is not included in the main input file then no ensembles on the orbital elements are run.</a:t>
            </a:r>
          </a:p>
        </p:txBody>
      </p:sp>
    </p:spTree>
    <p:extLst>
      <p:ext uri="{BB962C8B-B14F-4D97-AF65-F5344CB8AC3E}">
        <p14:creationId xmlns:p14="http://schemas.microsoft.com/office/powerpoint/2010/main" val="415232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652430108"/>
              </p:ext>
            </p:extLst>
          </p:nvPr>
        </p:nvGraphicFramePr>
        <p:xfrm>
          <a:off x="1" y="0"/>
          <a:ext cx="9144000" cy="974470"/>
        </p:xfrm>
        <a:graphic>
          <a:graphicData uri="http://schemas.openxmlformats.org/drawingml/2006/table">
            <a:tbl>
              <a:tblPr firstRow="1" bandRow="1">
                <a:tableStyleId>{69012ECD-51FC-41F1-AA8D-1B2483CD663E}</a:tableStyleId>
              </a:tblPr>
              <a:tblGrid>
                <a:gridCol w="3728356">
                  <a:extLst>
                    <a:ext uri="{9D8B030D-6E8A-4147-A177-3AD203B41FA5}">
                      <a16:colId xmlns:a16="http://schemas.microsoft.com/office/drawing/2014/main" val="20000"/>
                    </a:ext>
                  </a:extLst>
                </a:gridCol>
                <a:gridCol w="2908417">
                  <a:extLst>
                    <a:ext uri="{9D8B030D-6E8A-4147-A177-3AD203B41FA5}">
                      <a16:colId xmlns:a16="http://schemas.microsoft.com/office/drawing/2014/main" val="20001"/>
                    </a:ext>
                  </a:extLst>
                </a:gridCol>
                <a:gridCol w="2507227">
                  <a:extLst>
                    <a:ext uri="{9D8B030D-6E8A-4147-A177-3AD203B41FA5}">
                      <a16:colId xmlns:a16="http://schemas.microsoft.com/office/drawing/2014/main" val="20002"/>
                    </a:ext>
                  </a:extLst>
                </a:gridCol>
              </a:tblGrid>
              <a:tr h="68044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##ENSEMBLES_ATTITUDE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29402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t>Number of</a:t>
                      </a:r>
                      <a:r>
                        <a:rPr lang="en-US" sz="1200" baseline="0" dirty="0"/>
                        <a:t> ensembles for the attitude</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Number of</a:t>
                      </a:r>
                      <a:r>
                        <a:rPr lang="en-US" sz="1200" baseline="0" dirty="0"/>
                        <a:t> ensembles for the attitude</a:t>
                      </a:r>
                      <a:endParaRPr lang="en-US" sz="1200" dirty="0"/>
                    </a:p>
                  </a:txBody>
                  <a:tcPr anchor="ctr"/>
                </a:tc>
                <a:tc>
                  <a:txBody>
                    <a:bodyPr/>
                    <a:lstStyle/>
                    <a:p>
                      <a:pPr algn="l"/>
                      <a:r>
                        <a:rPr lang="en-US" sz="1200" dirty="0">
                          <a:latin typeface="Courier"/>
                          <a:cs typeface="Courier"/>
                        </a:rPr>
                        <a:t>1000</a:t>
                      </a:r>
                    </a:p>
                  </a:txBody>
                  <a:tcPr anchor="ctr"/>
                </a:tc>
                <a:extLst>
                  <a:ext uri="{0D108BD9-81ED-4DB2-BD59-A6C34878D82A}">
                    <a16:rowId xmlns:a16="http://schemas.microsoft.com/office/drawing/2014/main" val="10001"/>
                  </a:ext>
                </a:extLst>
              </a:tr>
            </a:tbl>
          </a:graphicData>
        </a:graphic>
      </p:graphicFrame>
      <p:sp>
        <p:nvSpPr>
          <p:cNvPr id="6" name="Rectangle 5"/>
          <p:cNvSpPr/>
          <p:nvPr/>
        </p:nvSpPr>
        <p:spPr>
          <a:xfrm>
            <a:off x="1" y="1023909"/>
            <a:ext cx="9144000" cy="830997"/>
          </a:xfrm>
          <a:prstGeom prst="rect">
            <a:avLst/>
          </a:prstGeom>
        </p:spPr>
        <p:txBody>
          <a:bodyPr wrap="square">
            <a:spAutoFit/>
          </a:bodyPr>
          <a:lstStyle/>
          <a:p>
            <a:pPr defTabSz="4179905">
              <a:defRPr/>
            </a:pPr>
            <a:r>
              <a:rPr lang="en-US" sz="1200" dirty="0"/>
              <a:t>If this section is not included in the main input file then no ensembles on the attitude are run.</a:t>
            </a:r>
          </a:p>
          <a:p>
            <a:pPr defTabSz="4179905">
              <a:defRPr/>
            </a:pPr>
            <a:endParaRPr lang="en-US" sz="1200" dirty="0"/>
          </a:p>
          <a:p>
            <a:endParaRPr lang="en-US" sz="1200" dirty="0"/>
          </a:p>
          <a:p>
            <a:pPr defTabSz="4179905">
              <a:defRPr/>
            </a:pPr>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570184478"/>
              </p:ext>
            </p:extLst>
          </p:nvPr>
        </p:nvGraphicFramePr>
        <p:xfrm>
          <a:off x="0" y="10316"/>
          <a:ext cx="9144000" cy="1672629"/>
        </p:xfrm>
        <a:graphic>
          <a:graphicData uri="http://schemas.openxmlformats.org/drawingml/2006/table">
            <a:tbl>
              <a:tblPr firstRow="1" bandRow="1">
                <a:tableStyleId>{69012ECD-51FC-41F1-AA8D-1B2483CD663E}</a:tableStyleId>
              </a:tblPr>
              <a:tblGrid>
                <a:gridCol w="4036786">
                  <a:extLst>
                    <a:ext uri="{9D8B030D-6E8A-4147-A177-3AD203B41FA5}">
                      <a16:colId xmlns:a16="http://schemas.microsoft.com/office/drawing/2014/main" val="20000"/>
                    </a:ext>
                  </a:extLst>
                </a:gridCol>
                <a:gridCol w="2966357">
                  <a:extLst>
                    <a:ext uri="{9D8B030D-6E8A-4147-A177-3AD203B41FA5}">
                      <a16:colId xmlns:a16="http://schemas.microsoft.com/office/drawing/2014/main" val="20001"/>
                    </a:ext>
                  </a:extLst>
                </a:gridCol>
                <a:gridCol w="2140857">
                  <a:extLst>
                    <a:ext uri="{9D8B030D-6E8A-4147-A177-3AD203B41FA5}">
                      <a16:colId xmlns:a16="http://schemas.microsoft.com/office/drawing/2014/main" val="20002"/>
                    </a:ext>
                  </a:extLst>
                </a:gridCol>
              </a:tblGrid>
              <a:tr h="50862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###ENSEMBLES_ANGULAR_VELOCITY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42418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Delay before going back to the nominal attitude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delay</a:t>
                      </a:r>
                    </a:p>
                  </a:txBody>
                  <a:tcPr anchor="ctr"/>
                </a:tc>
                <a:tc>
                  <a:txBody>
                    <a:bodyPr/>
                    <a:lstStyle/>
                    <a:p>
                      <a:pPr algn="l"/>
                      <a:r>
                        <a:rPr lang="en-US" sz="1200" dirty="0">
                          <a:latin typeface="Courier"/>
                          <a:cs typeface="Courier"/>
                        </a:rPr>
                        <a:t>300</a:t>
                      </a:r>
                    </a:p>
                  </a:txBody>
                  <a:tcPr anchor="ctr"/>
                </a:tc>
                <a:extLst>
                  <a:ext uri="{0D108BD9-81ED-4DB2-BD59-A6C34878D82A}">
                    <a16:rowId xmlns:a16="http://schemas.microsoft.com/office/drawing/2014/main" val="10001"/>
                  </a:ext>
                </a:extLst>
              </a:tr>
              <a:tr h="739820">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standard deviation on the the angular velocity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(sigma pitch </a:t>
                      </a:r>
                      <a:r>
                        <a:rPr lang="en-US" sz="1200" dirty="0" err="1"/>
                        <a:t>ang</a:t>
                      </a:r>
                      <a:r>
                        <a:rPr lang="en-US" sz="1200" dirty="0"/>
                        <a:t> </a:t>
                      </a:r>
                      <a:r>
                        <a:rPr lang="en-US" sz="1200" dirty="0" err="1"/>
                        <a:t>velo</a:t>
                      </a:r>
                      <a:r>
                        <a:rPr lang="en-US" sz="1200" dirty="0"/>
                        <a:t>; sigma</a:t>
                      </a:r>
                      <a:r>
                        <a:rPr lang="en-US" sz="1200" baseline="0" dirty="0"/>
                        <a:t> </a:t>
                      </a:r>
                      <a:r>
                        <a:rPr lang="en-US" sz="1200" dirty="0"/>
                        <a:t>roll </a:t>
                      </a:r>
                      <a:r>
                        <a:rPr lang="en-US" sz="1200" dirty="0" err="1"/>
                        <a:t>ang</a:t>
                      </a:r>
                      <a:r>
                        <a:rPr lang="en-US" sz="1200" dirty="0"/>
                        <a:t> </a:t>
                      </a:r>
                      <a:r>
                        <a:rPr lang="en-US" sz="1200" dirty="0" err="1"/>
                        <a:t>velo</a:t>
                      </a:r>
                      <a:r>
                        <a:rPr lang="en-US" sz="1200" dirty="0"/>
                        <a:t>; sigma yaw </a:t>
                      </a:r>
                      <a:r>
                        <a:rPr lang="en-US" sz="1200" dirty="0" err="1"/>
                        <a:t>ang</a:t>
                      </a:r>
                      <a:r>
                        <a:rPr lang="en-US" sz="1200" dirty="0"/>
                        <a:t> </a:t>
                      </a:r>
                      <a:r>
                        <a:rPr lang="en-US" sz="1200" dirty="0" err="1"/>
                        <a:t>velo</a:t>
                      </a:r>
                      <a:r>
                        <a:rPr lang="en-US" sz="1200" dirty="0"/>
                        <a:t>)</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a:latin typeface="Courier"/>
                          <a:cs typeface="Courier"/>
                        </a:rPr>
                        <a:t>(0.033; 0.033; 0.033) </a:t>
                      </a:r>
                      <a:endParaRPr lang="en-US" sz="1200" dirty="0">
                        <a:latin typeface="Courier"/>
                        <a:cs typeface="Courier"/>
                      </a:endParaRPr>
                    </a:p>
                  </a:txBody>
                  <a:tcPr anchor="ctr"/>
                </a:tc>
                <a:extLst>
                  <a:ext uri="{0D108BD9-81ED-4DB2-BD59-A6C34878D82A}">
                    <a16:rowId xmlns:a16="http://schemas.microsoft.com/office/drawing/2014/main" val="10002"/>
                  </a:ext>
                </a:extLst>
              </a:tr>
            </a:tbl>
          </a:graphicData>
        </a:graphic>
      </p:graphicFrame>
      <p:sp>
        <p:nvSpPr>
          <p:cNvPr id="6" name="Rectangle 5"/>
          <p:cNvSpPr/>
          <p:nvPr/>
        </p:nvSpPr>
        <p:spPr>
          <a:xfrm>
            <a:off x="0" y="1682945"/>
            <a:ext cx="9144000" cy="3231653"/>
          </a:xfrm>
          <a:prstGeom prst="rect">
            <a:avLst/>
          </a:prstGeom>
        </p:spPr>
        <p:txBody>
          <a:bodyPr wrap="square">
            <a:spAutoFit/>
          </a:bodyPr>
          <a:lstStyle/>
          <a:p>
            <a:pPr defTabSz="4179905">
              <a:defRPr/>
            </a:pPr>
            <a:r>
              <a:rPr lang="en-US" sz="1200" dirty="0"/>
              <a:t>Please see the document </a:t>
            </a:r>
            <a:r>
              <a:rPr lang="en-US" sz="1200" dirty="0" err="1"/>
              <a:t>how_to_use_ensembles</a:t>
            </a:r>
            <a:r>
              <a:rPr lang="en-US" sz="1200" dirty="0"/>
              <a:t>.</a:t>
            </a:r>
          </a:p>
          <a:p>
            <a:pPr defTabSz="4179905">
              <a:defRPr/>
            </a:pPr>
            <a:endParaRPr lang="en-US" sz="1200" dirty="0"/>
          </a:p>
          <a:p>
            <a:pPr defTabSz="4179905">
              <a:defRPr/>
            </a:pPr>
            <a:r>
              <a:rPr lang="en-US" sz="1200" dirty="0"/>
              <a:t>This section is to model an Attitude Determination and Control System (ADCS). For now, this section here works if there is only one satellite in the constellation (first line of section #SPACECRAFT).</a:t>
            </a:r>
          </a:p>
          <a:p>
            <a:pPr defTabSz="4179905">
              <a:defRPr/>
            </a:pPr>
            <a:endParaRPr lang="en-US" sz="1200" dirty="0"/>
          </a:p>
          <a:p>
            <a:pPr defTabSz="4179905">
              <a:defRPr/>
            </a:pPr>
            <a:r>
              <a:rPr lang="en-US" sz="1200" dirty="0"/>
              <a:t>Every x seconds (x is the delay), the satellites go back to the nominal attitude indicated in the section #ATTITUDE. Then, they drift for x seconds with initial angular velocities distributed normally around 0 rad/s and standard deviations defined on the second line.</a:t>
            </a:r>
          </a:p>
          <a:p>
            <a:pPr defTabSz="4179905">
              <a:defRPr/>
            </a:pPr>
            <a:br>
              <a:rPr lang="en-US" sz="1200" dirty="0"/>
            </a:br>
            <a:r>
              <a:rPr lang="en-US" sz="1200" dirty="0"/>
              <a:t>Delay: In seconds.</a:t>
            </a:r>
          </a:p>
          <a:p>
            <a:pPr defTabSz="4179905">
              <a:defRPr/>
            </a:pPr>
            <a:endParaRPr lang="en-US" sz="1200" dirty="0"/>
          </a:p>
          <a:p>
            <a:pPr defTabSz="4179905">
              <a:defRPr/>
            </a:pPr>
            <a:r>
              <a:rPr lang="en-US" sz="1200" dirty="0"/>
              <a:t>Standard deviation: in degree/s.</a:t>
            </a:r>
          </a:p>
          <a:p>
            <a:pPr defTabSz="4179905">
              <a:defRPr/>
            </a:pPr>
            <a:endParaRPr lang="en-US" sz="1200" dirty="0"/>
          </a:p>
          <a:p>
            <a:pPr defTabSz="4179905">
              <a:defRPr/>
            </a:pPr>
            <a:r>
              <a:rPr lang="en-US" sz="1200" dirty="0"/>
              <a:t>Following the example here, every 5 minutes the 1000 satellites will go back to the nominal attitude chosen at section #ATTITUDE. Then they drift with random pitch, raw, and yaw angular velocities distributed following a normal distribution with a standard deviation of of 0.033 degrees/s and a mean of 0 degree/s.</a:t>
            </a:r>
          </a:p>
          <a:p>
            <a:pPr defTabSz="4179905">
              <a:defRPr/>
            </a:pPr>
            <a:endParaRPr lang="en-US" sz="1200" dirty="0"/>
          </a:p>
          <a:p>
            <a:pPr defTabSz="4179905">
              <a:defRPr/>
            </a:pPr>
            <a:r>
              <a:rPr lang="en-US" sz="1200" dirty="0"/>
              <a:t>Note: if you want to use this section then the section ##ENSEMBLES_ATTITUDE  needs to be included in the main input file as well.</a:t>
            </a:r>
          </a:p>
        </p:txBody>
      </p:sp>
    </p:spTree>
    <p:extLst>
      <p:ext uri="{BB962C8B-B14F-4D97-AF65-F5344CB8AC3E}">
        <p14:creationId xmlns:p14="http://schemas.microsoft.com/office/powerpoint/2010/main" val="3311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299415260"/>
              </p:ext>
            </p:extLst>
          </p:nvPr>
        </p:nvGraphicFramePr>
        <p:xfrm>
          <a:off x="15301" y="-6584"/>
          <a:ext cx="9128699" cy="1779541"/>
        </p:xfrm>
        <a:graphic>
          <a:graphicData uri="http://schemas.openxmlformats.org/drawingml/2006/table">
            <a:tbl>
              <a:tblPr firstRow="1" bandRow="1">
                <a:tableStyleId>{69012ECD-51FC-41F1-AA8D-1B2483CD663E}</a:tableStyleId>
              </a:tblPr>
              <a:tblGrid>
                <a:gridCol w="4040505">
                  <a:extLst>
                    <a:ext uri="{9D8B030D-6E8A-4147-A177-3AD203B41FA5}">
                      <a16:colId xmlns:a16="http://schemas.microsoft.com/office/drawing/2014/main" val="20000"/>
                    </a:ext>
                  </a:extLst>
                </a:gridCol>
                <a:gridCol w="3826388">
                  <a:extLst>
                    <a:ext uri="{9D8B030D-6E8A-4147-A177-3AD203B41FA5}">
                      <a16:colId xmlns:a16="http://schemas.microsoft.com/office/drawing/2014/main" val="20001"/>
                    </a:ext>
                  </a:extLst>
                </a:gridCol>
                <a:gridCol w="1261806">
                  <a:extLst>
                    <a:ext uri="{9D8B030D-6E8A-4147-A177-3AD203B41FA5}">
                      <a16:colId xmlns:a16="http://schemas.microsoft.com/office/drawing/2014/main" val="20002"/>
                    </a:ext>
                  </a:extLst>
                </a:gridCol>
              </a:tblGrid>
              <a:tr h="54415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###ENSEMBLES_ANGULAR_VELOCITY_DEPLOYMENT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26916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initial attitude (pitch; roll; yaw)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initial attitude (pitch; roll; yaw)</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a:latin typeface="Courier"/>
                          <a:cs typeface="Courier"/>
                        </a:rPr>
                        <a:t>(20; 10; 0)</a:t>
                      </a:r>
                      <a:endParaRPr lang="en-US" sz="1200" dirty="0">
                        <a:latin typeface="Courier"/>
                        <a:cs typeface="Courier"/>
                      </a:endParaRPr>
                    </a:p>
                  </a:txBody>
                  <a:tcPr anchor="ctr"/>
                </a:tc>
                <a:extLst>
                  <a:ext uri="{0D108BD9-81ED-4DB2-BD59-A6C34878D82A}">
                    <a16:rowId xmlns:a16="http://schemas.microsoft.com/office/drawing/2014/main" val="10001"/>
                  </a:ext>
                </a:extLst>
              </a:tr>
              <a:tr h="503865">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Mean of</a:t>
                      </a:r>
                      <a:r>
                        <a:rPr lang="en-US" sz="1200" baseline="0" dirty="0"/>
                        <a:t> the normal distribution on the i</a:t>
                      </a:r>
                      <a:r>
                        <a:rPr lang="en-US" sz="1200" dirty="0"/>
                        <a:t>nitial angular velocities</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(pitch angular velocity; roll angular velocity; yaw angular velocity)</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a:latin typeface="Courier"/>
                          <a:cs typeface="Courier"/>
                        </a:rPr>
                        <a:t>(0; 0; 0) </a:t>
                      </a:r>
                      <a:endParaRPr lang="en-US" sz="1200" dirty="0">
                        <a:latin typeface="Courier"/>
                        <a:cs typeface="Courier"/>
                      </a:endParaRPr>
                    </a:p>
                  </a:txBody>
                  <a:tcPr anchor="ctr"/>
                </a:tc>
                <a:extLst>
                  <a:ext uri="{0D108BD9-81ED-4DB2-BD59-A6C34878D82A}">
                    <a16:rowId xmlns:a16="http://schemas.microsoft.com/office/drawing/2014/main" val="10002"/>
                  </a:ext>
                </a:extLst>
              </a:tr>
              <a:tr h="450614">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Standard</a:t>
                      </a:r>
                      <a:r>
                        <a:rPr lang="en-US" sz="1200" baseline="0" dirty="0"/>
                        <a:t> deviation </a:t>
                      </a:r>
                      <a:r>
                        <a:rPr lang="en-US" sz="1200" dirty="0"/>
                        <a:t>of</a:t>
                      </a:r>
                      <a:r>
                        <a:rPr lang="en-US" sz="1200" baseline="0" dirty="0"/>
                        <a:t> the normal distribution on the i</a:t>
                      </a:r>
                      <a:r>
                        <a:rPr lang="en-US" sz="1200" dirty="0"/>
                        <a:t>nitial angular velocities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(pitch angular </a:t>
                      </a:r>
                      <a:r>
                        <a:rPr lang="en-US" sz="1200" dirty="0" err="1"/>
                        <a:t>vel</a:t>
                      </a:r>
                      <a:r>
                        <a:rPr lang="en-US" sz="1200" dirty="0"/>
                        <a:t> sigma; roll angular </a:t>
                      </a:r>
                      <a:r>
                        <a:rPr lang="en-US" sz="1200" dirty="0" err="1"/>
                        <a:t>vel</a:t>
                      </a:r>
                      <a:r>
                        <a:rPr lang="en-US" sz="1200" dirty="0"/>
                        <a:t> sigma; yaw angular </a:t>
                      </a:r>
                      <a:r>
                        <a:rPr lang="en-US" sz="1200" dirty="0" err="1"/>
                        <a:t>vel</a:t>
                      </a:r>
                      <a:r>
                        <a:rPr lang="en-US" sz="1200" dirty="0"/>
                        <a:t> sigma)</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a:latin typeface="Courier"/>
                          <a:cs typeface="Courier"/>
                        </a:rPr>
                        <a:t>(1; 1; 1)   </a:t>
                      </a:r>
                      <a:endParaRPr lang="en-US" sz="1200" dirty="0">
                        <a:latin typeface="Courier"/>
                        <a:cs typeface="Courier"/>
                      </a:endParaRPr>
                    </a:p>
                  </a:txBody>
                  <a:tcPr anchor="ctr"/>
                </a:tc>
                <a:extLst>
                  <a:ext uri="{0D108BD9-81ED-4DB2-BD59-A6C34878D82A}">
                    <a16:rowId xmlns:a16="http://schemas.microsoft.com/office/drawing/2014/main" val="10003"/>
                  </a:ext>
                </a:extLst>
              </a:tr>
            </a:tbl>
          </a:graphicData>
        </a:graphic>
      </p:graphicFrame>
      <p:sp>
        <p:nvSpPr>
          <p:cNvPr id="5" name="ZoneTexte 4"/>
          <p:cNvSpPr txBox="1"/>
          <p:nvPr/>
        </p:nvSpPr>
        <p:spPr>
          <a:xfrm>
            <a:off x="15301" y="1803556"/>
            <a:ext cx="9128699" cy="2677656"/>
          </a:xfrm>
          <a:prstGeom prst="rect">
            <a:avLst/>
          </a:prstGeom>
          <a:noFill/>
        </p:spPr>
        <p:txBody>
          <a:bodyPr wrap="square" rtlCol="0">
            <a:spAutoFit/>
          </a:bodyPr>
          <a:lstStyle/>
          <a:p>
            <a:r>
              <a:rPr lang="en-US" sz="1200" baseline="0" dirty="0"/>
              <a:t>To use this section</a:t>
            </a:r>
            <a:r>
              <a:rPr lang="en-US" sz="1200" dirty="0"/>
              <a:t>, you need to put </a:t>
            </a:r>
            <a:r>
              <a:rPr lang="en-US" sz="1200" dirty="0" err="1"/>
              <a:t>ensemble_angular_velocity</a:t>
            </a:r>
            <a:r>
              <a:rPr lang="en-US" sz="1200" dirty="0"/>
              <a:t> in section #ATTITUDE.</a:t>
            </a:r>
            <a:endParaRPr lang="en-US" sz="1200" baseline="0" dirty="0"/>
          </a:p>
          <a:p>
            <a:endParaRPr lang="en-US" sz="1200" dirty="0"/>
          </a:p>
          <a:p>
            <a:r>
              <a:rPr lang="en-US" sz="1200" baseline="0" dirty="0"/>
              <a:t>Please see the document </a:t>
            </a:r>
            <a:r>
              <a:rPr lang="en-US" sz="1200" baseline="0" dirty="0" err="1"/>
              <a:t>how_to_use_ensembles</a:t>
            </a:r>
            <a:r>
              <a:rPr lang="en-US" sz="1200" baseline="0" dirty="0"/>
              <a:t>.</a:t>
            </a:r>
          </a:p>
          <a:p>
            <a:endParaRPr lang="en-US" sz="1200" dirty="0"/>
          </a:p>
          <a:p>
            <a:r>
              <a:rPr lang="en-US" sz="1200" dirty="0"/>
              <a:t>This section is to represent an uncertainty on the initial angular velocity (at the deployment for example). For now, this section here works if there is only one satellite in the constellation (first line of section #SPACECRAFT).</a:t>
            </a:r>
            <a:endParaRPr lang="en-US" sz="1200" baseline="0" dirty="0"/>
          </a:p>
          <a:p>
            <a:endParaRPr lang="en-US" sz="1200" dirty="0"/>
          </a:p>
          <a:p>
            <a:r>
              <a:rPr lang="en-US" sz="1200" dirty="0"/>
              <a:t>Initial attitude: at the first time step, the</a:t>
            </a:r>
            <a:r>
              <a:rPr lang="en-US" sz="1200" baseline="0" dirty="0"/>
              <a:t> ensembles start</a:t>
            </a:r>
            <a:r>
              <a:rPr lang="en-US" sz="1200" dirty="0"/>
              <a:t> with </a:t>
            </a:r>
            <a:r>
              <a:rPr lang="en-US" sz="1200" baseline="0" dirty="0"/>
              <a:t>the same attitude. </a:t>
            </a:r>
            <a:r>
              <a:rPr lang="en-US" sz="1200" dirty="0"/>
              <a:t>Example here:</a:t>
            </a:r>
            <a:r>
              <a:rPr lang="en-US" sz="1200" baseline="0" dirty="0"/>
              <a:t> </a:t>
            </a:r>
            <a:r>
              <a:rPr lang="is-IS" sz="1200" dirty="0"/>
              <a:t>20°</a:t>
            </a:r>
            <a:r>
              <a:rPr lang="is-IS" sz="1200" baseline="0" dirty="0"/>
              <a:t> pitch, 10° roll, no yaw</a:t>
            </a:r>
            <a:r>
              <a:rPr lang="en-US" sz="1200" dirty="0"/>
              <a:t>.</a:t>
            </a:r>
          </a:p>
          <a:p>
            <a:endParaRPr lang="en-US" sz="1200" dirty="0"/>
          </a:p>
          <a:p>
            <a:r>
              <a:rPr lang="en-US" sz="1200" dirty="0"/>
              <a:t>Initial angular velocity: in the example here, the attitude of the </a:t>
            </a:r>
            <a:r>
              <a:rPr lang="en-US" sz="1200" baseline="0" dirty="0"/>
              <a:t>ensembles have an initial pitch/roll/yaw angular velocities that follow a normal distribution centered around 0 degree/s (</a:t>
            </a:r>
            <a:r>
              <a:rPr lang="en-US" sz="1200" dirty="0"/>
              <a:t>second line</a:t>
            </a:r>
            <a:r>
              <a:rPr lang="en-US" sz="1200" baseline="0" dirty="0"/>
              <a:t>) with standard deviations of 1 degree/s (</a:t>
            </a:r>
            <a:r>
              <a:rPr lang="en-US" sz="1200" dirty="0"/>
              <a:t>third line</a:t>
            </a:r>
            <a:r>
              <a:rPr lang="en-US" sz="1200" baseline="0" dirty="0"/>
              <a:t>). </a:t>
            </a:r>
            <a:endParaRPr lang="en-US" sz="1200" dirty="0"/>
          </a:p>
          <a:p>
            <a:endParaRPr lang="en-US" sz="1200" dirty="0"/>
          </a:p>
          <a:p>
            <a:r>
              <a:rPr lang="en-US" sz="1200" dirty="0"/>
              <a:t>Note: if you want to use this section then the section ##ENSEMBLES_ATTITUDE  needs to be included in the main input file as well.</a:t>
            </a:r>
          </a:p>
          <a:p>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603587721"/>
              </p:ext>
            </p:extLst>
          </p:nvPr>
        </p:nvGraphicFramePr>
        <p:xfrm>
          <a:off x="15301" y="-6584"/>
          <a:ext cx="9128699" cy="1955835"/>
        </p:xfrm>
        <a:graphic>
          <a:graphicData uri="http://schemas.openxmlformats.org/drawingml/2006/table">
            <a:tbl>
              <a:tblPr firstRow="1" bandRow="1">
                <a:tableStyleId>{69012ECD-51FC-41F1-AA8D-1B2483CD663E}</a:tableStyleId>
              </a:tblPr>
              <a:tblGrid>
                <a:gridCol w="4040505">
                  <a:extLst>
                    <a:ext uri="{9D8B030D-6E8A-4147-A177-3AD203B41FA5}">
                      <a16:colId xmlns:a16="http://schemas.microsoft.com/office/drawing/2014/main" val="20000"/>
                    </a:ext>
                  </a:extLst>
                </a:gridCol>
                <a:gridCol w="3826388">
                  <a:extLst>
                    <a:ext uri="{9D8B030D-6E8A-4147-A177-3AD203B41FA5}">
                      <a16:colId xmlns:a16="http://schemas.microsoft.com/office/drawing/2014/main" val="20001"/>
                    </a:ext>
                  </a:extLst>
                </a:gridCol>
                <a:gridCol w="1261806">
                  <a:extLst>
                    <a:ext uri="{9D8B030D-6E8A-4147-A177-3AD203B41FA5}">
                      <a16:colId xmlns:a16="http://schemas.microsoft.com/office/drawing/2014/main" val="20002"/>
                    </a:ext>
                  </a:extLst>
                </a:gridCol>
              </a:tblGrid>
              <a:tr h="544156">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###ENSEMBLES_INITIAL_ATTITUDE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269163">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Mean of</a:t>
                      </a:r>
                      <a:r>
                        <a:rPr lang="en-US" sz="1200" baseline="0" dirty="0"/>
                        <a:t> the normal distribution on the i</a:t>
                      </a:r>
                      <a:r>
                        <a:rPr lang="en-US" sz="1200" dirty="0"/>
                        <a:t>nitial attitude</a:t>
                      </a:r>
                      <a:r>
                        <a:rPr lang="en-US" sz="1200" baseline="0" dirty="0"/>
                        <a:t> </a:t>
                      </a:r>
                      <a:r>
                        <a:rPr lang="en-US" sz="1200" dirty="0"/>
                        <a:t>(pitch; roll; yaw) </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baseline="0" dirty="0"/>
                        <a:t>(mean pitch; mean roll; mean yaw)</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a:latin typeface="Courier"/>
                          <a:cs typeface="Courier"/>
                        </a:rPr>
                        <a:t>(20; 10; 0)</a:t>
                      </a:r>
                      <a:endParaRPr lang="en-US" sz="1200" dirty="0">
                        <a:latin typeface="Courier"/>
                        <a:cs typeface="Courier"/>
                      </a:endParaRPr>
                    </a:p>
                  </a:txBody>
                  <a:tcPr anchor="ctr"/>
                </a:tc>
                <a:extLst>
                  <a:ext uri="{0D108BD9-81ED-4DB2-BD59-A6C34878D82A}">
                    <a16:rowId xmlns:a16="http://schemas.microsoft.com/office/drawing/2014/main" val="10001"/>
                  </a:ext>
                </a:extLst>
              </a:tr>
              <a:tr h="503865">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Standard</a:t>
                      </a:r>
                      <a:r>
                        <a:rPr lang="en-US" sz="1200" baseline="0" dirty="0"/>
                        <a:t> deviation </a:t>
                      </a:r>
                      <a:r>
                        <a:rPr lang="en-US" sz="1200" dirty="0"/>
                        <a:t>of</a:t>
                      </a:r>
                      <a:r>
                        <a:rPr lang="en-US" sz="1200" baseline="0" dirty="0"/>
                        <a:t> the normal distribution on the i</a:t>
                      </a:r>
                      <a:r>
                        <a:rPr lang="en-US" sz="1200" dirty="0"/>
                        <a:t>nitial attitude</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baseline="0" dirty="0"/>
                        <a:t>(</a:t>
                      </a:r>
                      <a:r>
                        <a:rPr lang="en-US" sz="1200" baseline="0" dirty="0" err="1"/>
                        <a:t>std</a:t>
                      </a:r>
                      <a:r>
                        <a:rPr lang="en-US" sz="1200" baseline="0" dirty="0"/>
                        <a:t> pitch; </a:t>
                      </a:r>
                      <a:r>
                        <a:rPr lang="en-US" sz="1200" baseline="0" dirty="0" err="1"/>
                        <a:t>std</a:t>
                      </a:r>
                      <a:r>
                        <a:rPr lang="en-US" sz="1200" baseline="0" dirty="0"/>
                        <a:t> roll; </a:t>
                      </a:r>
                      <a:r>
                        <a:rPr lang="en-US" sz="1200" baseline="0" dirty="0" err="1"/>
                        <a:t>std</a:t>
                      </a:r>
                      <a:r>
                        <a:rPr lang="en-US" sz="1200" baseline="0" dirty="0"/>
                        <a:t> yaw)</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is-IS" sz="1200" dirty="0">
                          <a:latin typeface="Courier"/>
                          <a:cs typeface="Courier"/>
                        </a:rPr>
                        <a:t>(2; 3; 1) </a:t>
                      </a:r>
                      <a:endParaRPr lang="en-US" sz="1200" dirty="0">
                        <a:latin typeface="Courier"/>
                        <a:cs typeface="Courier"/>
                      </a:endParaRPr>
                    </a:p>
                  </a:txBody>
                  <a:tcPr anchor="ctr"/>
                </a:tc>
                <a:extLst>
                  <a:ext uri="{0D108BD9-81ED-4DB2-BD59-A6C34878D82A}">
                    <a16:rowId xmlns:a16="http://schemas.microsoft.com/office/drawing/2014/main" val="10002"/>
                  </a:ext>
                </a:extLst>
              </a:tr>
              <a:tr h="450614">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Initial</a:t>
                      </a:r>
                      <a:r>
                        <a:rPr lang="en-US" sz="1200" baseline="0" dirty="0"/>
                        <a:t> angular velocity</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(pitch </a:t>
                      </a:r>
                      <a:r>
                        <a:rPr lang="en-US" sz="1200" dirty="0" err="1"/>
                        <a:t>ang</a:t>
                      </a:r>
                      <a:r>
                        <a:rPr lang="en-US" sz="1200" dirty="0"/>
                        <a:t> </a:t>
                      </a:r>
                      <a:r>
                        <a:rPr lang="en-US" sz="1200" dirty="0" err="1"/>
                        <a:t>velo</a:t>
                      </a:r>
                      <a:r>
                        <a:rPr lang="en-US" sz="1200" dirty="0"/>
                        <a:t>; roll </a:t>
                      </a:r>
                      <a:r>
                        <a:rPr lang="en-US" sz="1200" dirty="0" err="1"/>
                        <a:t>ang</a:t>
                      </a:r>
                      <a:r>
                        <a:rPr lang="en-US" sz="1200" baseline="0" dirty="0"/>
                        <a:t> </a:t>
                      </a:r>
                      <a:r>
                        <a:rPr lang="en-US" sz="1200" baseline="0" dirty="0" err="1"/>
                        <a:t>velo</a:t>
                      </a:r>
                      <a:r>
                        <a:rPr lang="en-US" sz="1200" baseline="0" dirty="0"/>
                        <a:t>; yaw </a:t>
                      </a:r>
                      <a:r>
                        <a:rPr lang="en-US" sz="1200" baseline="0" dirty="0" err="1"/>
                        <a:t>ang</a:t>
                      </a:r>
                      <a:r>
                        <a:rPr lang="en-US" sz="1200" baseline="0" dirty="0"/>
                        <a:t> </a:t>
                      </a:r>
                      <a:r>
                        <a:rPr lang="en-US" sz="1200" baseline="0" dirty="0" err="1"/>
                        <a:t>velo</a:t>
                      </a:r>
                      <a:r>
                        <a:rPr lang="en-US" sz="1200" dirty="0"/>
                        <a:t>)</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hr-HR" sz="1200" dirty="0">
                          <a:latin typeface="Courier"/>
                          <a:cs typeface="Courier"/>
                        </a:rPr>
                        <a:t>(1; 4; 9)   </a:t>
                      </a:r>
                      <a:endParaRPr lang="en-US" sz="1200" dirty="0">
                        <a:latin typeface="Courier"/>
                        <a:cs typeface="Courier"/>
                      </a:endParaRPr>
                    </a:p>
                  </a:txBody>
                  <a:tcPr anchor="ctr"/>
                </a:tc>
                <a:extLst>
                  <a:ext uri="{0D108BD9-81ED-4DB2-BD59-A6C34878D82A}">
                    <a16:rowId xmlns:a16="http://schemas.microsoft.com/office/drawing/2014/main" val="10003"/>
                  </a:ext>
                </a:extLst>
              </a:tr>
            </a:tbl>
          </a:graphicData>
        </a:graphic>
      </p:graphicFrame>
      <p:sp>
        <p:nvSpPr>
          <p:cNvPr id="5" name="ZoneTexte 4"/>
          <p:cNvSpPr txBox="1"/>
          <p:nvPr/>
        </p:nvSpPr>
        <p:spPr>
          <a:xfrm>
            <a:off x="8194" y="1975630"/>
            <a:ext cx="9128699" cy="2862322"/>
          </a:xfrm>
          <a:prstGeom prst="rect">
            <a:avLst/>
          </a:prstGeom>
          <a:noFill/>
        </p:spPr>
        <p:txBody>
          <a:bodyPr wrap="square" rtlCol="0">
            <a:spAutoFit/>
          </a:bodyPr>
          <a:lstStyle/>
          <a:p>
            <a:r>
              <a:rPr lang="en-US" sz="1200" dirty="0"/>
              <a:t>To use this section, you need to put </a:t>
            </a:r>
            <a:r>
              <a:rPr lang="en-US" sz="1200" dirty="0" err="1"/>
              <a:t>ensemble_initial_attitude</a:t>
            </a:r>
            <a:r>
              <a:rPr lang="en-US" sz="1200" dirty="0"/>
              <a:t> in section #ATTITUDE.</a:t>
            </a:r>
            <a:endParaRPr lang="en-US" sz="1200" baseline="0" dirty="0"/>
          </a:p>
          <a:p>
            <a:endParaRPr lang="en-US" sz="1200" dirty="0"/>
          </a:p>
          <a:p>
            <a:r>
              <a:rPr lang="en-US" sz="1200" baseline="0" dirty="0"/>
              <a:t>Please see the document </a:t>
            </a:r>
            <a:r>
              <a:rPr lang="en-US" sz="1200" baseline="0" dirty="0" err="1"/>
              <a:t>how_to_use_ensembles</a:t>
            </a:r>
            <a:r>
              <a:rPr lang="en-US" sz="1200" baseline="0" dirty="0"/>
              <a:t>.</a:t>
            </a:r>
          </a:p>
          <a:p>
            <a:endParaRPr lang="en-US" sz="1200" dirty="0"/>
          </a:p>
          <a:p>
            <a:r>
              <a:rPr lang="en-US" sz="1200" dirty="0"/>
              <a:t>This section is to represent an uncertainty on the initial attitude, assuming the angular velocity is perfectly known. For now, this section here works if there is only one satellite in the constellation (first line of section #SPACECRAFT).</a:t>
            </a:r>
          </a:p>
          <a:p>
            <a:endParaRPr lang="en-US" sz="1200" dirty="0"/>
          </a:p>
          <a:p>
            <a:r>
              <a:rPr lang="en-US" sz="1200" dirty="0"/>
              <a:t>Initial attitude: at the first time step, the ensembles ensembles have an initial pitch/roll/yaw that follow a normal distribution centered around 20° (pitch), 10° (roll), 0° (yaw) (first line) with standard deviations of 1° (pitch), 3° (roll), 1° (yaw) (second line). </a:t>
            </a:r>
          </a:p>
          <a:p>
            <a:endParaRPr lang="en-US" sz="1200" dirty="0"/>
          </a:p>
          <a:p>
            <a:r>
              <a:rPr lang="en-US" sz="1200" dirty="0"/>
              <a:t>Initial angular velocity: in the example here, , the attitude of the ensembles start with the same angular velocity: 1°/s for pitch </a:t>
            </a:r>
            <a:r>
              <a:rPr lang="en-US" sz="1200" dirty="0" err="1"/>
              <a:t>ang</a:t>
            </a:r>
            <a:r>
              <a:rPr lang="en-US" sz="1200" dirty="0"/>
              <a:t> </a:t>
            </a:r>
            <a:r>
              <a:rPr lang="en-US" sz="1200" dirty="0" err="1"/>
              <a:t>velo</a:t>
            </a:r>
            <a:r>
              <a:rPr lang="en-US" sz="1200" dirty="0"/>
              <a:t>, 4°/s for roll </a:t>
            </a:r>
            <a:r>
              <a:rPr lang="en-US" sz="1200" dirty="0" err="1"/>
              <a:t>ang</a:t>
            </a:r>
            <a:r>
              <a:rPr lang="en-US" sz="1200" dirty="0"/>
              <a:t> </a:t>
            </a:r>
            <a:r>
              <a:rPr lang="en-US" sz="1200" dirty="0" err="1"/>
              <a:t>velo</a:t>
            </a:r>
            <a:r>
              <a:rPr lang="en-US" sz="1200" dirty="0"/>
              <a:t>, 9°/s for yaw </a:t>
            </a:r>
            <a:r>
              <a:rPr lang="en-US" sz="1200" dirty="0" err="1"/>
              <a:t>ang</a:t>
            </a:r>
            <a:r>
              <a:rPr lang="en-US" sz="1200" dirty="0"/>
              <a:t> </a:t>
            </a:r>
            <a:r>
              <a:rPr lang="en-US" sz="1200" dirty="0" err="1"/>
              <a:t>velo</a:t>
            </a:r>
            <a:r>
              <a:rPr lang="en-US" sz="1200" dirty="0"/>
              <a:t>. </a:t>
            </a:r>
          </a:p>
          <a:p>
            <a:endParaRPr lang="en-US" sz="1200" dirty="0"/>
          </a:p>
          <a:p>
            <a:r>
              <a:rPr lang="en-US" sz="1200" dirty="0"/>
              <a:t>Note: if you want to use this section then the section ##ENSEMBLES_ATTITUDE  needs to be included in the main input file as well.</a:t>
            </a:r>
          </a:p>
          <a:p>
            <a:endParaRPr lang="en-US" sz="1200" dirty="0"/>
          </a:p>
        </p:txBody>
      </p:sp>
    </p:spTree>
    <p:extLst>
      <p:ext uri="{BB962C8B-B14F-4D97-AF65-F5344CB8AC3E}">
        <p14:creationId xmlns:p14="http://schemas.microsoft.com/office/powerpoint/2010/main" val="45499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106029785"/>
              </p:ext>
            </p:extLst>
          </p:nvPr>
        </p:nvGraphicFramePr>
        <p:xfrm>
          <a:off x="1" y="16435"/>
          <a:ext cx="9144000" cy="1568145"/>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#OUTPUT_ENSEMBLES (optional)</a:t>
                      </a:r>
                    </a:p>
                  </a:txBody>
                  <a:tcPr anchor="ctr"/>
                </a:tc>
                <a:tc hMerge="1">
                  <a:txBody>
                    <a:bodyPr/>
                    <a:lstStyle/>
                    <a:p>
                      <a:pPr algn="l"/>
                      <a:endParaRPr lang="en-US" sz="1200" dirty="0"/>
                    </a:p>
                  </a:txBody>
                  <a:tcPr anchor="ctr"/>
                </a:tc>
                <a:tc hMerge="1">
                  <a:txBody>
                    <a:bodyPr/>
                    <a:lstStyle/>
                    <a:p>
                      <a:pPr algn="l"/>
                      <a:endParaRPr lang="en-US" sz="1200" dirty="0"/>
                    </a:p>
                  </a:txBody>
                  <a:tcPr anchor="ctr"/>
                </a:tc>
                <a:extLst>
                  <a:ext uri="{0D108BD9-81ED-4DB2-BD59-A6C34878D82A}">
                    <a16:rowId xmlns:a16="http://schemas.microsoft.com/office/drawing/2014/main" val="10000"/>
                  </a:ext>
                </a:extLst>
              </a:tr>
              <a:tr h="1274118">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parameter you want to output for the ensembles</a:t>
                      </a:r>
                    </a:p>
                  </a:txBody>
                  <a:tcPr anchor="ctr"/>
                </a:tc>
                <a:tc>
                  <a:txBody>
                    <a:bodyPr/>
                    <a:lstStyle/>
                    <a:p>
                      <a:pPr marL="0" marR="0">
                        <a:spcBef>
                          <a:spcPts val="0"/>
                        </a:spcBef>
                        <a:spcAft>
                          <a:spcPts val="0"/>
                        </a:spcAft>
                      </a:pPr>
                      <a:r>
                        <a:rPr lang="en-US" sz="1200" dirty="0">
                          <a:effectLst/>
                          <a:latin typeface="Calibri"/>
                          <a:ea typeface="ＭＳ 明朝"/>
                          <a:cs typeface="Calibri"/>
                        </a:rPr>
                        <a:t>- </a:t>
                      </a:r>
                      <a:r>
                        <a:rPr lang="en-US" sz="1200" dirty="0" err="1">
                          <a:effectLst/>
                          <a:latin typeface="Calibri"/>
                          <a:ea typeface="ＭＳ 明朝"/>
                          <a:cs typeface="Calibri"/>
                        </a:rPr>
                        <a:t>eci_r</a:t>
                      </a:r>
                      <a:endParaRPr lang="en-US" sz="1200" dirty="0">
                        <a:effectLst/>
                        <a:latin typeface="Calibri"/>
                        <a:ea typeface="ＭＳ 明朝"/>
                        <a:cs typeface="Calibri"/>
                      </a:endParaRPr>
                    </a:p>
                    <a:p>
                      <a:pPr marL="0" marR="0">
                        <a:spcBef>
                          <a:spcPts val="0"/>
                        </a:spcBef>
                        <a:spcAft>
                          <a:spcPts val="0"/>
                        </a:spcAft>
                      </a:pPr>
                      <a:r>
                        <a:rPr lang="en-US" sz="1200" dirty="0">
                          <a:effectLst/>
                          <a:latin typeface="Calibri"/>
                          <a:ea typeface="ＭＳ 明朝"/>
                          <a:cs typeface="Calibri"/>
                        </a:rPr>
                        <a:t>- </a:t>
                      </a:r>
                      <a:r>
                        <a:rPr lang="en-US" sz="1200" dirty="0" err="1">
                          <a:effectLst/>
                          <a:latin typeface="Calibri"/>
                          <a:ea typeface="ＭＳ 明朝"/>
                          <a:cs typeface="Calibri"/>
                        </a:rPr>
                        <a:t>eci_v</a:t>
                      </a:r>
                      <a:endParaRPr lang="en-US" sz="1200" dirty="0">
                        <a:effectLst/>
                        <a:latin typeface="Calibri"/>
                        <a:ea typeface="ＭＳ 明朝"/>
                        <a:cs typeface="Calibri"/>
                      </a:endParaRPr>
                    </a:p>
                    <a:p>
                      <a:pPr marL="0" marR="0">
                        <a:spcBef>
                          <a:spcPts val="0"/>
                        </a:spcBef>
                        <a:spcAft>
                          <a:spcPts val="0"/>
                        </a:spcAft>
                      </a:pPr>
                      <a:r>
                        <a:rPr lang="en-US" sz="1200" dirty="0">
                          <a:effectLst/>
                          <a:latin typeface="Calibri"/>
                          <a:ea typeface="ＭＳ 明朝"/>
                          <a:cs typeface="Calibri"/>
                        </a:rPr>
                        <a:t>- geodetic</a:t>
                      </a:r>
                    </a:p>
                    <a:p>
                      <a:pPr marL="0" marR="0">
                        <a:spcBef>
                          <a:spcPts val="0"/>
                        </a:spcBef>
                        <a:spcAft>
                          <a:spcPts val="0"/>
                        </a:spcAft>
                      </a:pPr>
                      <a:r>
                        <a:rPr lang="en-US" sz="1200" dirty="0">
                          <a:effectLst/>
                          <a:latin typeface="Calibri"/>
                          <a:ea typeface="ＭＳ 明朝"/>
                          <a:cs typeface="Calibri"/>
                        </a:rPr>
                        <a:t>- </a:t>
                      </a:r>
                      <a:r>
                        <a:rPr lang="en-US" sz="1200" dirty="0" err="1">
                          <a:effectLst/>
                          <a:latin typeface="Calibri"/>
                          <a:ea typeface="ＭＳ 明朝"/>
                          <a:cs typeface="Calibri"/>
                        </a:rPr>
                        <a:t>oe</a:t>
                      </a:r>
                      <a:endParaRPr lang="en-US" sz="1200" dirty="0">
                        <a:effectLst/>
                        <a:latin typeface="Calibri"/>
                        <a:ea typeface="ＭＳ 明朝"/>
                        <a:cs typeface="Calibri"/>
                      </a:endParaRPr>
                    </a:p>
                    <a:p>
                      <a:pPr marL="0" marR="0">
                        <a:spcBef>
                          <a:spcPts val="0"/>
                        </a:spcBef>
                        <a:spcAft>
                          <a:spcPts val="0"/>
                        </a:spcAft>
                      </a:pPr>
                      <a:r>
                        <a:rPr lang="en-US" sz="1200" dirty="0">
                          <a:effectLst/>
                          <a:latin typeface="Calibri"/>
                          <a:ea typeface="ＭＳ 明朝"/>
                          <a:cs typeface="Calibri"/>
                        </a:rPr>
                        <a:t>- attitude</a:t>
                      </a:r>
                    </a:p>
                    <a:p>
                      <a:pPr marL="0" marR="0">
                        <a:spcBef>
                          <a:spcPts val="0"/>
                        </a:spcBef>
                        <a:spcAft>
                          <a:spcPts val="0"/>
                        </a:spcAft>
                      </a:pPr>
                      <a:r>
                        <a:rPr lang="en-US" sz="1200" dirty="0">
                          <a:effectLst/>
                          <a:latin typeface="Calibri"/>
                          <a:ea typeface="ＭＳ 明朝"/>
                          <a:cs typeface="Calibri"/>
                        </a:rPr>
                        <a:t>- power</a:t>
                      </a:r>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err="1">
                          <a:latin typeface="Courier"/>
                          <a:cs typeface="Courier"/>
                        </a:rPr>
                        <a:t>eci_r</a:t>
                      </a:r>
                      <a:r>
                        <a:rPr lang="en-US" sz="1200" dirty="0">
                          <a:latin typeface="Courier"/>
                          <a:cs typeface="Courier"/>
                        </a:rPr>
                        <a:t>, geodetic</a:t>
                      </a:r>
                    </a:p>
                  </a:txBody>
                  <a:tcPr anchor="ctr"/>
                </a:tc>
                <a:extLst>
                  <a:ext uri="{0D108BD9-81ED-4DB2-BD59-A6C34878D82A}">
                    <a16:rowId xmlns:a16="http://schemas.microsoft.com/office/drawing/2014/main" val="10001"/>
                  </a:ext>
                </a:extLst>
              </a:tr>
            </a:tbl>
          </a:graphicData>
        </a:graphic>
      </p:graphicFrame>
      <p:sp>
        <p:nvSpPr>
          <p:cNvPr id="4" name="ZoneTexte 3"/>
          <p:cNvSpPr txBox="1"/>
          <p:nvPr/>
        </p:nvSpPr>
        <p:spPr>
          <a:xfrm>
            <a:off x="2" y="1599521"/>
            <a:ext cx="9143999" cy="461665"/>
          </a:xfrm>
          <a:prstGeom prst="rect">
            <a:avLst/>
          </a:prstGeom>
          <a:noFill/>
        </p:spPr>
        <p:txBody>
          <a:bodyPr wrap="square" rtlCol="0">
            <a:spAutoFit/>
          </a:bodyPr>
          <a:lstStyle/>
          <a:p>
            <a:r>
              <a:rPr lang="en-US" sz="1200" dirty="0"/>
              <a:t>Please see the document </a:t>
            </a:r>
            <a:r>
              <a:rPr lang="en-US" sz="1200" dirty="0" err="1"/>
              <a:t>how_to_use_ensembles</a:t>
            </a:r>
            <a:r>
              <a:rPr lang="en-US" sz="1200" dirty="0"/>
              <a:t>.</a:t>
            </a:r>
          </a:p>
          <a:p>
            <a:endParaRPr lang="en-US" sz="1200" dirty="0"/>
          </a:p>
        </p:txBody>
      </p:sp>
    </p:spTree>
    <p:extLst>
      <p:ext uri="{BB962C8B-B14F-4D97-AF65-F5344CB8AC3E}">
        <p14:creationId xmlns:p14="http://schemas.microsoft.com/office/powerpoint/2010/main" val="3311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597350598"/>
              </p:ext>
            </p:extLst>
          </p:nvPr>
        </p:nvGraphicFramePr>
        <p:xfrm>
          <a:off x="1" y="-36135"/>
          <a:ext cx="9144000" cy="882081"/>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#STORMS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l"/>
                      <a:endParaRPr lang="en-US" sz="1200" dirty="0"/>
                    </a:p>
                  </a:txBody>
                  <a:tcPr anchor="ctr"/>
                </a:tc>
                <a:extLst>
                  <a:ext uri="{0D108BD9-81ED-4DB2-BD59-A6C34878D82A}">
                    <a16:rowId xmlns:a16="http://schemas.microsoft.com/office/drawing/2014/main" val="10000"/>
                  </a:ext>
                </a:extLst>
              </a:tr>
              <a:tr h="294027">
                <a:tc>
                  <a:txBody>
                    <a:bodyPr/>
                    <a:lstStyle/>
                    <a:p>
                      <a:pPr algn="ctr"/>
                      <a:r>
                        <a:rPr lang="en-US" sz="1200" dirty="0"/>
                        <a:t>Number</a:t>
                      </a:r>
                      <a:r>
                        <a:rPr lang="en-US" sz="1200" baseline="0" dirty="0"/>
                        <a:t> of storms </a:t>
                      </a:r>
                      <a:endParaRPr lang="en-US" sz="1200" dirty="0"/>
                    </a:p>
                  </a:txBody>
                  <a:tcPr anchor="ctr"/>
                </a:tc>
                <a:tc>
                  <a:txBody>
                    <a:bodyPr/>
                    <a:lstStyle/>
                    <a:p>
                      <a:pPr algn="ctr"/>
                      <a:r>
                        <a:rPr lang="en-US" sz="1200" dirty="0"/>
                        <a:t>Number</a:t>
                      </a:r>
                      <a:r>
                        <a:rPr lang="en-US" sz="1200" baseline="0" dirty="0"/>
                        <a:t> of storms</a:t>
                      </a:r>
                      <a:endParaRPr lang="en-US" sz="1200" dirty="0"/>
                    </a:p>
                  </a:txBody>
                  <a:tcPr anchor="ctr"/>
                </a:tc>
                <a:tc>
                  <a:txBody>
                    <a:bodyPr/>
                    <a:lstStyle/>
                    <a:p>
                      <a:pPr algn="ctr"/>
                      <a:r>
                        <a:rPr lang="en-US" sz="1200" dirty="0">
                          <a:latin typeface="Courier"/>
                          <a:cs typeface="Courier"/>
                        </a:rPr>
                        <a:t>1</a:t>
                      </a:r>
                    </a:p>
                  </a:txBody>
                  <a:tcPr anchor="ctr"/>
                </a:tc>
                <a:extLst>
                  <a:ext uri="{0D108BD9-81ED-4DB2-BD59-A6C34878D82A}">
                    <a16:rowId xmlns:a16="http://schemas.microsoft.com/office/drawing/2014/main" val="10001"/>
                  </a:ext>
                </a:extLst>
              </a:tr>
              <a:tr h="2940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file names for each storm </a:t>
                      </a:r>
                    </a:p>
                  </a:txBody>
                  <a:tcPr anchor="ctr"/>
                </a:tc>
                <a:tc>
                  <a:txBody>
                    <a:bodyPr/>
                    <a:lstStyle/>
                    <a:p>
                      <a:pPr algn="ctr"/>
                      <a:r>
                        <a:rPr lang="en-US" sz="1200" dirty="0"/>
                        <a:t>Name</a:t>
                      </a:r>
                      <a:r>
                        <a:rPr lang="en-US" sz="1200" baseline="0" dirty="0"/>
                        <a:t> of the storm file</a:t>
                      </a:r>
                      <a:endParaRPr lang="en-US" sz="1200" dirty="0"/>
                    </a:p>
                  </a:txBody>
                  <a:tcPr anchor="ctr"/>
                </a:tc>
                <a:tc>
                  <a:txBody>
                    <a:bodyPr/>
                    <a:lstStyle/>
                    <a:p>
                      <a:pPr algn="ctr"/>
                      <a:r>
                        <a:rPr lang="en-US" sz="1200" dirty="0" err="1">
                          <a:latin typeface="Courier"/>
                          <a:cs typeface="Courier"/>
                        </a:rPr>
                        <a:t>Joaquin.dat</a:t>
                      </a:r>
                      <a:endParaRPr lang="en-US" sz="1200" dirty="0">
                        <a:latin typeface="Courier"/>
                        <a:cs typeface="Courier"/>
                      </a:endParaRPr>
                    </a:p>
                  </a:txBody>
                  <a:tcPr anchor="ctr"/>
                </a:tc>
                <a:extLst>
                  <a:ext uri="{0D108BD9-81ED-4DB2-BD59-A6C34878D82A}">
                    <a16:rowId xmlns:a16="http://schemas.microsoft.com/office/drawing/2014/main" val="10002"/>
                  </a:ext>
                </a:extLst>
              </a:tr>
            </a:tbl>
          </a:graphicData>
        </a:graphic>
      </p:graphicFrame>
      <p:sp>
        <p:nvSpPr>
          <p:cNvPr id="3" name="ZoneTexte 2"/>
          <p:cNvSpPr txBox="1"/>
          <p:nvPr/>
        </p:nvSpPr>
        <p:spPr>
          <a:xfrm>
            <a:off x="1" y="860887"/>
            <a:ext cx="9143999" cy="1200329"/>
          </a:xfrm>
          <a:prstGeom prst="rect">
            <a:avLst/>
          </a:prstGeom>
          <a:noFill/>
        </p:spPr>
        <p:txBody>
          <a:bodyPr wrap="square" rtlCol="0">
            <a:spAutoFit/>
          </a:bodyPr>
          <a:lstStyle/>
          <a:p>
            <a:r>
              <a:rPr lang="en-US" sz="1200" dirty="0"/>
              <a:t>This section can compute the coverage of the n satellite above x storms. This was originally done for CYGNSS. But now for CYGNSS, we are interested in the coverage of the specular points, not the satellites themselves.</a:t>
            </a:r>
          </a:p>
          <a:p>
            <a:r>
              <a:rPr lang="en-US" sz="1200" dirty="0"/>
              <a:t>This file has to be in input/coverage/storm.</a:t>
            </a:r>
          </a:p>
          <a:p>
            <a:r>
              <a:rPr lang="en-US" sz="1200" dirty="0"/>
              <a:t>For more information, please refer to the file how_to_compute_spcular_points_positions_and_coverage_of_storms.docx.</a:t>
            </a:r>
          </a:p>
          <a:p>
            <a:endParaRPr lang="en-US" sz="1200" dirty="0"/>
          </a:p>
          <a:p>
            <a:r>
              <a:rPr lang="en-US" sz="1200" dirty="0"/>
              <a:t>If this section is not included, then the number of storms is set to 0 by default.</a:t>
            </a:r>
          </a:p>
        </p:txBody>
      </p:sp>
    </p:spTree>
    <p:extLst>
      <p:ext uri="{BB962C8B-B14F-4D97-AF65-F5344CB8AC3E}">
        <p14:creationId xmlns:p14="http://schemas.microsoft.com/office/powerpoint/2010/main" val="33114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531741750"/>
              </p:ext>
            </p:extLst>
          </p:nvPr>
        </p:nvGraphicFramePr>
        <p:xfrm>
          <a:off x="-1" y="-2"/>
          <a:ext cx="9144000" cy="2578385"/>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610447">
                <a:tc gridSpan="3">
                  <a:txBody>
                    <a:bodyPr/>
                    <a:lstStyle/>
                    <a:p>
                      <a:pPr algn="ctr"/>
                      <a:r>
                        <a:rPr lang="en-US" sz="1200" dirty="0"/>
                        <a:t>#TIME</a:t>
                      </a:r>
                      <a:endParaRPr lang="en-US" sz="1200" b="1"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7470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t>Initial epoch </a:t>
                      </a:r>
                    </a:p>
                  </a:txBody>
                  <a:tcPr anchor="ctr"/>
                </a:tc>
                <a:tc>
                  <a:txBody>
                    <a:bodyPr/>
                    <a:lstStyle/>
                    <a:p>
                      <a:pPr marL="92075" indent="-92075" algn="l">
                        <a:buFontTx/>
                        <a:buChar char="-"/>
                      </a:pPr>
                      <a:r>
                        <a:rPr lang="en-US" sz="1200" dirty="0"/>
                        <a:t>Start date</a:t>
                      </a:r>
                    </a:p>
                    <a:p>
                      <a:pPr marL="92075" indent="-92075" algn="l">
                        <a:buFontTx/>
                        <a:buChar char="-"/>
                      </a:pPr>
                      <a:r>
                        <a:rPr lang="en-US" sz="1200" dirty="0"/>
                        <a:t>now n</a:t>
                      </a:r>
                    </a:p>
                  </a:txBody>
                  <a:tcPr anchor="ctr"/>
                </a:tc>
                <a:tc>
                  <a:txBody>
                    <a:bodyPr/>
                    <a:lstStyle/>
                    <a:p>
                      <a:pPr marL="0" indent="0" algn="l">
                        <a:buFontTx/>
                        <a:buNone/>
                      </a:pPr>
                      <a:r>
                        <a:rPr lang="is-IS" sz="1200" kern="1200" dirty="0">
                          <a:latin typeface="Courier"/>
                          <a:cs typeface="Courier"/>
                        </a:rPr>
                        <a:t>2017-01-01T12:00:00</a:t>
                      </a:r>
                    </a:p>
                    <a:p>
                      <a:pPr marL="0" indent="0" algn="l">
                        <a:buFontTx/>
                        <a:buNone/>
                      </a:pPr>
                      <a:r>
                        <a:rPr lang="en-US" sz="1200" kern="1200" dirty="0">
                          <a:latin typeface="Calibri"/>
                          <a:cs typeface="Calibri"/>
                        </a:rPr>
                        <a:t>or</a:t>
                      </a:r>
                      <a:endParaRPr lang="is-IS" sz="1200" kern="1200" dirty="0">
                        <a:latin typeface="Calibri"/>
                        <a:cs typeface="Calibri"/>
                      </a:endParaRPr>
                    </a:p>
                    <a:p>
                      <a:pPr algn="l"/>
                      <a:r>
                        <a:rPr lang="is-IS" sz="1200" kern="1200" dirty="0">
                          <a:latin typeface="Courier"/>
                          <a:cs typeface="Courier"/>
                        </a:rPr>
                        <a:t>now 5</a:t>
                      </a:r>
                      <a:endParaRPr lang="en-US" sz="1200" dirty="0">
                        <a:latin typeface="Courier"/>
                        <a:cs typeface="Courier"/>
                      </a:endParaRPr>
                    </a:p>
                  </a:txBody>
                  <a:tcPr anchor="ctr"/>
                </a:tc>
                <a:extLst>
                  <a:ext uri="{0D108BD9-81ED-4DB2-BD59-A6C34878D82A}">
                    <a16:rowId xmlns:a16="http://schemas.microsoft.com/office/drawing/2014/main" val="10001"/>
                  </a:ext>
                </a:extLst>
              </a:tr>
              <a:tr h="610447">
                <a:tc>
                  <a:txBody>
                    <a:bodyPr/>
                    <a:lstStyle/>
                    <a:p>
                      <a:pPr algn="ctr"/>
                      <a:r>
                        <a:rPr lang="en-US" sz="1200" dirty="0"/>
                        <a:t>Final epoch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End</a:t>
                      </a:r>
                      <a:r>
                        <a:rPr lang="en-US" sz="1200" baseline="0" dirty="0"/>
                        <a:t> date</a:t>
                      </a:r>
                      <a:endParaRPr lang="en-US" sz="12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200" kern="1200" dirty="0">
                          <a:latin typeface="Courier"/>
                          <a:cs typeface="Courier"/>
                        </a:rPr>
                        <a:t>2017-01-02T12:00:00</a:t>
                      </a:r>
                    </a:p>
                  </a:txBody>
                  <a:tcPr anchor="ctr"/>
                </a:tc>
                <a:extLst>
                  <a:ext uri="{0D108BD9-81ED-4DB2-BD59-A6C34878D82A}">
                    <a16:rowId xmlns:a16="http://schemas.microsoft.com/office/drawing/2014/main" val="10002"/>
                  </a:ext>
                </a:extLst>
              </a:tr>
              <a:tr h="61044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t>Time step </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Time</a:t>
                      </a:r>
                      <a:r>
                        <a:rPr lang="en-US" sz="1200" baseline="0" dirty="0"/>
                        <a:t> step</a:t>
                      </a:r>
                      <a:endParaRPr lang="en-US" sz="12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s-IS" sz="1200" kern="1200" dirty="0">
                          <a:latin typeface="Courier"/>
                          <a:cs typeface="Courier"/>
                        </a:rPr>
                        <a:t>5</a:t>
                      </a:r>
                    </a:p>
                  </a:txBody>
                  <a:tcPr anchor="ctr"/>
                </a:tc>
                <a:extLst>
                  <a:ext uri="{0D108BD9-81ED-4DB2-BD59-A6C34878D82A}">
                    <a16:rowId xmlns:a16="http://schemas.microsoft.com/office/drawing/2014/main" val="10003"/>
                  </a:ext>
                </a:extLst>
              </a:tr>
            </a:tbl>
          </a:graphicData>
        </a:graphic>
      </p:graphicFrame>
      <p:sp>
        <p:nvSpPr>
          <p:cNvPr id="5" name="ZoneTexte 4"/>
          <p:cNvSpPr txBox="1"/>
          <p:nvPr/>
        </p:nvSpPr>
        <p:spPr>
          <a:xfrm>
            <a:off x="0" y="4111661"/>
            <a:ext cx="184666" cy="369332"/>
          </a:xfrm>
          <a:prstGeom prst="rect">
            <a:avLst/>
          </a:prstGeom>
          <a:noFill/>
        </p:spPr>
        <p:txBody>
          <a:bodyPr wrap="none" rtlCol="0">
            <a:spAutoFit/>
          </a:bodyPr>
          <a:lstStyle/>
          <a:p>
            <a:endParaRPr lang="en-US" dirty="0"/>
          </a:p>
        </p:txBody>
      </p:sp>
      <p:sp>
        <p:nvSpPr>
          <p:cNvPr id="8" name="ZoneTexte 7"/>
          <p:cNvSpPr txBox="1"/>
          <p:nvPr/>
        </p:nvSpPr>
        <p:spPr>
          <a:xfrm>
            <a:off x="0" y="2612752"/>
            <a:ext cx="9144000" cy="2123658"/>
          </a:xfrm>
          <a:prstGeom prst="rect">
            <a:avLst/>
          </a:prstGeom>
          <a:noFill/>
        </p:spPr>
        <p:txBody>
          <a:bodyPr wrap="square" rtlCol="0">
            <a:spAutoFit/>
          </a:bodyPr>
          <a:lstStyle/>
          <a:p>
            <a:r>
              <a:rPr lang="en-US" sz="1200" dirty="0"/>
              <a:t>Initial epoch: if option </a:t>
            </a:r>
            <a:r>
              <a:rPr lang="en-US" sz="1200" dirty="0">
                <a:latin typeface="Courier"/>
                <a:cs typeface="Courier"/>
              </a:rPr>
              <a:t>now n</a:t>
            </a:r>
            <a:r>
              <a:rPr lang="en-US" sz="1200" dirty="0"/>
              <a:t>: start propagation at the current time and ends it n hours later (n can be a decimal number). Then do not care </a:t>
            </a:r>
          </a:p>
          <a:p>
            <a:r>
              <a:rPr lang="en-US" sz="1200" dirty="0"/>
              <a:t>about the final epoch line </a:t>
            </a:r>
            <a:r>
              <a:rPr lang="en-US" sz="1200" dirty="0">
                <a:solidFill>
                  <a:srgbClr val="FF0000"/>
                </a:solidFill>
              </a:rPr>
              <a:t>(but do not remove it)</a:t>
            </a:r>
            <a:r>
              <a:rPr lang="en-US" sz="1200" dirty="0"/>
              <a:t>.</a:t>
            </a:r>
          </a:p>
          <a:p>
            <a:endParaRPr lang="en-US" sz="1200" dirty="0"/>
          </a:p>
          <a:p>
            <a:r>
              <a:rPr lang="en-US" sz="1200" dirty="0"/>
              <a:t>Initial epoch: if you choose to put a date (and not ‘now n’), follow the format: YYYY-MM-DDTHH:MM:SS. Same for final epoch.</a:t>
            </a:r>
          </a:p>
          <a:p>
            <a:endParaRPr lang="en-US" sz="1200" dirty="0"/>
          </a:p>
          <a:p>
            <a:r>
              <a:rPr lang="en-US" sz="1200" dirty="0"/>
              <a:t>Time step: in seconds</a:t>
            </a:r>
          </a:p>
          <a:p>
            <a:endParaRPr lang="en-US" sz="1200" dirty="0"/>
          </a:p>
          <a:p>
            <a:r>
              <a:rPr lang="en-US" sz="1200" dirty="0">
                <a:solidFill>
                  <a:srgbClr val="FF0000"/>
                </a:solidFill>
                <a:latin typeface="Calibri"/>
                <a:cs typeface="Calibri"/>
              </a:rPr>
              <a:t>Important (bug): if running more than one satellite (see section #SPACECRAFT), then the duration of the propagation (final epoch – initial epoch) must be at least equal to one orbit.</a:t>
            </a:r>
          </a:p>
          <a:p>
            <a:endParaRPr lang="en-US" sz="1200" dirty="0">
              <a:latin typeface="Calibri"/>
              <a:cs typeface="Calibri"/>
            </a:endParaRPr>
          </a:p>
          <a:p>
            <a:endParaRPr lang="en-US" sz="1200" dirty="0">
              <a:latin typeface="Calibri"/>
              <a:cs typeface="Calibri"/>
            </a:endParaRPr>
          </a:p>
        </p:txBody>
      </p:sp>
    </p:spTree>
    <p:extLst>
      <p:ext uri="{BB962C8B-B14F-4D97-AF65-F5344CB8AC3E}">
        <p14:creationId xmlns:p14="http://schemas.microsoft.com/office/powerpoint/2010/main" val="50264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4191555134"/>
              </p:ext>
            </p:extLst>
          </p:nvPr>
        </p:nvGraphicFramePr>
        <p:xfrm>
          <a:off x="15300" y="17423"/>
          <a:ext cx="9144000" cy="2893714"/>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24834">
                <a:tc gridSpan="3">
                  <a:txBody>
                    <a:bodyPr/>
                    <a:lstStyle/>
                    <a:p>
                      <a:pPr algn="ctr"/>
                      <a:r>
                        <a:rPr lang="en-US" sz="1050" dirty="0"/>
                        <a:t>#SPACECRAFT</a:t>
                      </a:r>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0000"/>
                  </a:ext>
                </a:extLst>
              </a:tr>
              <a:tr h="152401">
                <a:tc>
                  <a:txBody>
                    <a:bodyPr/>
                    <a:lstStyle/>
                    <a:p>
                      <a:pPr algn="ctr"/>
                      <a:r>
                        <a:rPr lang="en-US" sz="1200" dirty="0"/>
                        <a:t>Number</a:t>
                      </a:r>
                      <a:r>
                        <a:rPr lang="en-US" sz="1200" baseline="0" dirty="0"/>
                        <a:t> of satellites </a:t>
                      </a:r>
                      <a:endParaRPr lang="en-US" sz="1200" dirty="0"/>
                    </a:p>
                  </a:txBody>
                  <a:tcPr anchor="ctr"/>
                </a:tc>
                <a:tc>
                  <a:txBody>
                    <a:bodyPr/>
                    <a:lstStyle/>
                    <a:p>
                      <a:pPr algn="l"/>
                      <a:r>
                        <a:rPr lang="en-US" sz="1200" dirty="0"/>
                        <a:t>Number of satellites</a:t>
                      </a:r>
                    </a:p>
                  </a:txBody>
                  <a:tcPr anchor="ctr"/>
                </a:tc>
                <a:tc>
                  <a:txBody>
                    <a:bodyPr/>
                    <a:lstStyle/>
                    <a:p>
                      <a:pPr algn="l"/>
                      <a:r>
                        <a:rPr lang="en-US" sz="1200" dirty="0">
                          <a:latin typeface="Courier"/>
                          <a:cs typeface="Courier"/>
                        </a:rPr>
                        <a:t>2</a:t>
                      </a:r>
                    </a:p>
                  </a:txBody>
                  <a:tcPr anchor="ctr"/>
                </a:tc>
                <a:extLst>
                  <a:ext uri="{0D108BD9-81ED-4DB2-BD59-A6C34878D82A}">
                    <a16:rowId xmlns:a16="http://schemas.microsoft.com/office/drawing/2014/main" val="10001"/>
                  </a:ext>
                </a:extLst>
              </a:tr>
              <a:tr h="355601">
                <a:tc>
                  <a:txBody>
                    <a:bodyPr/>
                    <a:lstStyle/>
                    <a:p>
                      <a:pPr algn="ctr"/>
                      <a:r>
                        <a:rPr lang="en-US" sz="1200" dirty="0"/>
                        <a:t>Name of</a:t>
                      </a:r>
                      <a:r>
                        <a:rPr lang="en-US" sz="1200" baseline="0" dirty="0"/>
                        <a:t> the GPS TLE file </a:t>
                      </a:r>
                      <a:endParaRPr lang="en-US" sz="1200" dirty="0"/>
                    </a:p>
                  </a:txBody>
                  <a:tcPr anchor="ctr"/>
                </a:tc>
                <a:tc>
                  <a:txBody>
                    <a:bodyPr/>
                    <a:lstStyle/>
                    <a:p>
                      <a:pPr marL="114300" indent="-114300" algn="l">
                        <a:buFontTx/>
                        <a:buChar char="-"/>
                        <a:tabLst>
                          <a:tab pos="114300" algn="l"/>
                        </a:tabLst>
                      </a:pPr>
                      <a:r>
                        <a:rPr lang="en-US" sz="1200" dirty="0"/>
                        <a:t>Name of the GPS TLE file</a:t>
                      </a:r>
                    </a:p>
                    <a:p>
                      <a:pPr marL="114300" indent="-114300" algn="l">
                        <a:buFontTx/>
                        <a:buChar char="-"/>
                      </a:pPr>
                      <a:r>
                        <a:rPr lang="en-US" sz="1200" dirty="0"/>
                        <a:t>0</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200" dirty="0">
                          <a:latin typeface="Courier"/>
                          <a:cs typeface="Courier"/>
                        </a:rPr>
                        <a:t>gps_2017-01-01.txt</a:t>
                      </a:r>
                      <a:endParaRPr lang="en-US" sz="1200" dirty="0">
                        <a:latin typeface="Courier"/>
                        <a:cs typeface="Courier"/>
                      </a:endParaRPr>
                    </a:p>
                    <a:p>
                      <a:pPr algn="l"/>
                      <a:r>
                        <a:rPr lang="en-US" sz="1200" i="1" dirty="0">
                          <a:latin typeface="Calibri"/>
                          <a:cs typeface="Calibri"/>
                        </a:rPr>
                        <a:t>or</a:t>
                      </a:r>
                    </a:p>
                    <a:p>
                      <a:pPr algn="l"/>
                      <a:r>
                        <a:rPr lang="en-US" sz="1200" dirty="0">
                          <a:latin typeface="Courier"/>
                          <a:cs typeface="Courier"/>
                        </a:rPr>
                        <a:t>0</a:t>
                      </a:r>
                    </a:p>
                  </a:txBody>
                  <a:tcPr anchor="ctr"/>
                </a:tc>
                <a:extLst>
                  <a:ext uri="{0D108BD9-81ED-4DB2-BD59-A6C34878D82A}">
                    <a16:rowId xmlns:a16="http://schemas.microsoft.com/office/drawing/2014/main" val="10002"/>
                  </a:ext>
                </a:extLst>
              </a:tr>
              <a:tr h="152401">
                <a:tc>
                  <a:txBody>
                    <a:bodyPr/>
                    <a:lstStyle/>
                    <a:p>
                      <a:pPr algn="ctr"/>
                      <a:r>
                        <a:rPr lang="en-US" sz="1200" dirty="0"/>
                        <a:t>Mass  </a:t>
                      </a:r>
                    </a:p>
                  </a:txBody>
                  <a:tcPr anchor="ctr"/>
                </a:tc>
                <a:tc>
                  <a:txBody>
                    <a:bodyPr/>
                    <a:lstStyle/>
                    <a:p>
                      <a:pPr algn="l"/>
                      <a:r>
                        <a:rPr lang="en-US" sz="1200" dirty="0"/>
                        <a:t>Mass of the</a:t>
                      </a:r>
                      <a:r>
                        <a:rPr lang="en-US" sz="1200" baseline="0" dirty="0"/>
                        <a:t> spacecraft</a:t>
                      </a:r>
                      <a:endParaRPr lang="en-US" sz="1200" dirty="0"/>
                    </a:p>
                  </a:txBody>
                  <a:tcPr anchor="ctr"/>
                </a:tc>
                <a:tc>
                  <a:txBody>
                    <a:bodyPr/>
                    <a:lstStyle/>
                    <a:p>
                      <a:pPr algn="l"/>
                      <a:r>
                        <a:rPr lang="en-US" sz="1200" dirty="0">
                          <a:latin typeface="Courier"/>
                          <a:cs typeface="Courier"/>
                        </a:rPr>
                        <a:t>3</a:t>
                      </a:r>
                    </a:p>
                  </a:txBody>
                  <a:tcPr anchor="ctr"/>
                </a:tc>
                <a:extLst>
                  <a:ext uri="{0D108BD9-81ED-4DB2-BD59-A6C34878D82A}">
                    <a16:rowId xmlns:a16="http://schemas.microsoft.com/office/drawing/2014/main" val="10003"/>
                  </a:ext>
                </a:extLst>
              </a:tr>
              <a:tr h="355601">
                <a:tc>
                  <a:txBody>
                    <a:bodyPr/>
                    <a:lstStyle/>
                    <a:p>
                      <a:pPr algn="ctr"/>
                      <a:r>
                        <a:rPr lang="en-US" sz="1200" dirty="0"/>
                        <a:t>Solar cell</a:t>
                      </a:r>
                      <a:r>
                        <a:rPr lang="en-US" sz="1200" baseline="0" dirty="0"/>
                        <a:t> efficiency </a:t>
                      </a:r>
                      <a:endParaRPr lang="en-US" sz="1200" dirty="0"/>
                    </a:p>
                  </a:txBody>
                  <a:tcPr anchor="ctr"/>
                </a:tc>
                <a:tc>
                  <a:txBody>
                    <a:bodyPr/>
                    <a:lstStyle/>
                    <a:p>
                      <a:pPr marL="88900" indent="-88900" algn="l">
                        <a:buFontTx/>
                        <a:buChar char="-"/>
                      </a:pPr>
                      <a:r>
                        <a:rPr lang="en-US" sz="1200" dirty="0"/>
                        <a:t>Solar cell</a:t>
                      </a:r>
                      <a:r>
                        <a:rPr lang="en-US" sz="1200" baseline="0" dirty="0"/>
                        <a:t> efficiency</a:t>
                      </a:r>
                    </a:p>
                    <a:p>
                      <a:pPr marL="88900" indent="-88900" algn="l">
                        <a:buFontTx/>
                        <a:buChar char="-"/>
                      </a:pPr>
                      <a:r>
                        <a:rPr lang="en-US" sz="1200" baseline="0" dirty="0"/>
                        <a:t>-1</a:t>
                      </a:r>
                      <a:endParaRPr lang="en-US" sz="1200" dirty="0"/>
                    </a:p>
                  </a:txBody>
                  <a:tcPr anchor="ctr"/>
                </a:tc>
                <a:tc>
                  <a:txBody>
                    <a:bodyPr/>
                    <a:lstStyle/>
                    <a:p>
                      <a:pPr algn="l"/>
                      <a:r>
                        <a:rPr lang="en-US" sz="1200" dirty="0">
                          <a:latin typeface="Courier"/>
                          <a:cs typeface="Courier"/>
                        </a:rPr>
                        <a:t>0.25</a:t>
                      </a:r>
                    </a:p>
                    <a:p>
                      <a:pPr algn="l"/>
                      <a:r>
                        <a:rPr lang="en-US" sz="1200" i="1" dirty="0">
                          <a:latin typeface="Calibri"/>
                          <a:cs typeface="Calibri"/>
                        </a:rPr>
                        <a:t>or</a:t>
                      </a:r>
                    </a:p>
                    <a:p>
                      <a:pPr algn="l"/>
                      <a:r>
                        <a:rPr lang="en-US" sz="1200" dirty="0">
                          <a:latin typeface="Courier"/>
                          <a:cs typeface="Courier"/>
                        </a:rPr>
                        <a:t>-1</a:t>
                      </a:r>
                    </a:p>
                  </a:txBody>
                  <a:tcPr anchor="ctr"/>
                </a:tc>
                <a:extLst>
                  <a:ext uri="{0D108BD9-81ED-4DB2-BD59-A6C34878D82A}">
                    <a16:rowId xmlns:a16="http://schemas.microsoft.com/office/drawing/2014/main" val="10004"/>
                  </a:ext>
                </a:extLst>
              </a:tr>
              <a:tr h="355601">
                <a:tc>
                  <a:txBody>
                    <a:bodyPr/>
                    <a:lstStyle/>
                    <a:p>
                      <a:pPr algn="ctr"/>
                      <a:r>
                        <a:rPr lang="en-US" sz="1200" dirty="0"/>
                        <a:t>Geometry file name </a:t>
                      </a:r>
                    </a:p>
                  </a:txBody>
                  <a:tcPr anchor="ctr"/>
                </a:tc>
                <a:tc>
                  <a:txBody>
                    <a:bodyPr/>
                    <a:lstStyle/>
                    <a:p>
                      <a:pPr marL="92075" marR="0" indent="-92075" algn="l" defTabSz="4179905" rtl="0" eaLnBrk="1" fontAlgn="auto" latinLnBrk="0" hangingPunct="1">
                        <a:lnSpc>
                          <a:spcPct val="100000"/>
                        </a:lnSpc>
                        <a:spcBef>
                          <a:spcPts val="0"/>
                        </a:spcBef>
                        <a:spcAft>
                          <a:spcPts val="0"/>
                        </a:spcAft>
                        <a:buClrTx/>
                        <a:buSzTx/>
                        <a:buFontTx/>
                        <a:buChar char="-"/>
                        <a:tabLst/>
                        <a:defRPr/>
                      </a:pPr>
                      <a:r>
                        <a:rPr lang="en-US" sz="1200" dirty="0"/>
                        <a:t>Geometry file name</a:t>
                      </a:r>
                    </a:p>
                    <a:p>
                      <a:pPr marL="92075" marR="0" indent="-92075" algn="l" defTabSz="4179905" rtl="0" eaLnBrk="1" fontAlgn="auto" latinLnBrk="0" hangingPunct="1">
                        <a:lnSpc>
                          <a:spcPct val="100000"/>
                        </a:lnSpc>
                        <a:spcBef>
                          <a:spcPts val="0"/>
                        </a:spcBef>
                        <a:spcAft>
                          <a:spcPts val="0"/>
                        </a:spcAft>
                        <a:buClrTx/>
                        <a:buSzTx/>
                        <a:buFontTx/>
                        <a:buChar char="-"/>
                        <a:tabLst/>
                        <a:defRPr/>
                      </a:pPr>
                      <a:r>
                        <a:rPr lang="en-US" sz="1200" dirty="0"/>
                        <a:t>ballistic_coefficient</a:t>
                      </a:r>
                    </a:p>
                  </a:txBody>
                  <a:tcPr anchor="ctr"/>
                </a:tc>
                <a:tc>
                  <a:txBody>
                    <a:bodyPr/>
                    <a:lstStyle/>
                    <a:p>
                      <a:pPr algn="l"/>
                      <a:r>
                        <a:rPr lang="en-US" sz="1200" dirty="0">
                          <a:latin typeface="Courier"/>
                          <a:cs typeface="Courier"/>
                        </a:rPr>
                        <a:t>cubesat_1u.txt</a:t>
                      </a:r>
                    </a:p>
                    <a:p>
                      <a:pPr algn="l"/>
                      <a:r>
                        <a:rPr lang="en-US" sz="1200" i="1" dirty="0">
                          <a:latin typeface="Calibri"/>
                          <a:cs typeface="Calibri"/>
                        </a:rPr>
                        <a:t>or</a:t>
                      </a:r>
                    </a:p>
                    <a:p>
                      <a:pPr algn="l"/>
                      <a:r>
                        <a:rPr lang="en-US" sz="1200" dirty="0" err="1">
                          <a:latin typeface="Courier"/>
                          <a:cs typeface="Courier"/>
                        </a:rPr>
                        <a:t>ballistic_coefficient</a:t>
                      </a:r>
                      <a:endParaRPr lang="en-US" sz="1200" dirty="0">
                        <a:latin typeface="Courier"/>
                        <a:cs typeface="Courier"/>
                      </a:endParaRPr>
                    </a:p>
                  </a:txBody>
                  <a:tcPr anchor="ctr"/>
                </a:tc>
                <a:extLst>
                  <a:ext uri="{0D108BD9-81ED-4DB2-BD59-A6C34878D82A}">
                    <a16:rowId xmlns:a16="http://schemas.microsoft.com/office/drawing/2014/main" val="10005"/>
                  </a:ext>
                </a:extLst>
              </a:tr>
            </a:tbl>
          </a:graphicData>
        </a:graphic>
      </p:graphicFrame>
      <p:sp>
        <p:nvSpPr>
          <p:cNvPr id="5" name="ZoneTexte 4"/>
          <p:cNvSpPr txBox="1"/>
          <p:nvPr/>
        </p:nvSpPr>
        <p:spPr>
          <a:xfrm>
            <a:off x="0" y="2952072"/>
            <a:ext cx="9144000" cy="3231654"/>
          </a:xfrm>
          <a:prstGeom prst="rect">
            <a:avLst/>
          </a:prstGeom>
          <a:noFill/>
        </p:spPr>
        <p:txBody>
          <a:bodyPr wrap="square" rtlCol="0">
            <a:spAutoFit/>
          </a:bodyPr>
          <a:lstStyle/>
          <a:p>
            <a:r>
              <a:rPr lang="en-US" sz="1200" dirty="0"/>
              <a:t>Number of satellites: now noted n. Does not include the number of GPS satellites (if any is run, see second line).</a:t>
            </a:r>
          </a:p>
          <a:p>
            <a:endParaRPr lang="en-US" sz="1200" dirty="0"/>
          </a:p>
          <a:p>
            <a:pPr defTabSz="4179905">
              <a:defRPr/>
            </a:pPr>
            <a:r>
              <a:rPr lang="en-US" sz="1200" dirty="0"/>
              <a:t>Name of the GPS TLE file: GPS satellites are initialized using a TLE file that contains the TLEs for all GPS. </a:t>
            </a:r>
            <a:r>
              <a:rPr lang="en-US" sz="1200" dirty="0">
                <a:solidFill>
                  <a:srgbClr val="FF0000"/>
                </a:solidFill>
              </a:rPr>
              <a:t>This file has to be in ./input/</a:t>
            </a:r>
            <a:r>
              <a:rPr lang="en-US" sz="1200" dirty="0" err="1">
                <a:solidFill>
                  <a:srgbClr val="FF0000"/>
                </a:solidFill>
              </a:rPr>
              <a:t>tle</a:t>
            </a:r>
            <a:r>
              <a:rPr lang="en-US" sz="1200" dirty="0">
                <a:solidFill>
                  <a:srgbClr val="FF0000"/>
                </a:solidFill>
              </a:rPr>
              <a:t>/</a:t>
            </a:r>
            <a:r>
              <a:rPr lang="en-US" sz="1200" dirty="0" err="1">
                <a:solidFill>
                  <a:srgbClr val="FF0000"/>
                </a:solidFill>
              </a:rPr>
              <a:t>constellation_gps_tle</a:t>
            </a:r>
            <a:r>
              <a:rPr lang="en-US" sz="1200" dirty="0">
                <a:solidFill>
                  <a:srgbClr val="FF0000"/>
                </a:solidFill>
              </a:rPr>
              <a:t>/. </a:t>
            </a:r>
            <a:r>
              <a:rPr lang="en-US" sz="1200" dirty="0"/>
              <a:t>The format is the same as in </a:t>
            </a:r>
            <a:r>
              <a:rPr lang="en-US" sz="1200" dirty="0">
                <a:hlinkClick r:id="rId2"/>
              </a:rPr>
              <a:t>https://celestrak.com/NORAD/elements/gps-ops.txt</a:t>
            </a:r>
            <a:r>
              <a:rPr lang="en-US" sz="1200" dirty="0"/>
              <a:t>. Please make sure that the epochs of these TLEs are consistent with the initial epoch of the propagation (first line of section #TIME): the TLE epochs need to be older than (or equal to) the initial epoch of propagation. If you do not want to run GPS, then put 0 at the second line.</a:t>
            </a:r>
          </a:p>
          <a:p>
            <a:pPr defTabSz="4179905">
              <a:defRPr/>
            </a:pPr>
            <a:r>
              <a:rPr lang="en-US" sz="1200" dirty="0">
                <a:solidFill>
                  <a:srgbClr val="FF0000"/>
                </a:solidFill>
              </a:rPr>
              <a:t>Should remove this line. If want to run GPS then in first line add the name of the </a:t>
            </a:r>
            <a:r>
              <a:rPr lang="en-US" sz="1200" dirty="0" err="1">
                <a:solidFill>
                  <a:srgbClr val="FF0000"/>
                </a:solidFill>
              </a:rPr>
              <a:t>tle</a:t>
            </a:r>
            <a:r>
              <a:rPr lang="en-US" sz="1200" dirty="0">
                <a:solidFill>
                  <a:srgbClr val="FF0000"/>
                </a:solidFill>
              </a:rPr>
              <a:t> file after the number of sc. Ex: 2 gps_2017-01-01.txt</a:t>
            </a:r>
          </a:p>
          <a:p>
            <a:pPr defTabSz="4179905">
              <a:defRPr/>
            </a:pPr>
            <a:endParaRPr lang="en-US" sz="1200" dirty="0"/>
          </a:p>
          <a:p>
            <a:pPr defTabSz="4179905">
              <a:defRPr/>
            </a:pPr>
            <a:r>
              <a:rPr lang="en-US" sz="1200" dirty="0"/>
              <a:t>Mass: all satellites (except GPS of course) have the same mass. In kg.</a:t>
            </a:r>
          </a:p>
          <a:p>
            <a:pPr defTabSz="4179905">
              <a:defRPr/>
            </a:pPr>
            <a:endParaRPr lang="en-US" sz="1200" dirty="0"/>
          </a:p>
          <a:p>
            <a:pPr defTabSz="4179905">
              <a:defRPr/>
            </a:pPr>
            <a:r>
              <a:rPr lang="en-US" sz="1200" dirty="0"/>
              <a:t>Solar cell efficiency: all satellites have the same solar cell efficiency. Indicate -1 if you do not want to compute the solar power.</a:t>
            </a:r>
          </a:p>
          <a:p>
            <a:pPr defTabSz="4179905">
              <a:defRPr/>
            </a:pPr>
            <a:endParaRPr lang="en-US" sz="1200" dirty="0"/>
          </a:p>
          <a:p>
            <a:r>
              <a:rPr lang="en-US" sz="1200" dirty="0"/>
              <a:t>Geometry file name: see the document </a:t>
            </a:r>
            <a:r>
              <a:rPr lang="en-US" sz="1200" dirty="0" err="1"/>
              <a:t>how_to_write_the_geometry_file</a:t>
            </a:r>
            <a:r>
              <a:rPr lang="en-US" sz="1200" dirty="0"/>
              <a:t>.</a:t>
            </a:r>
          </a:p>
          <a:p>
            <a:pPr defTabSz="4179905">
              <a:defRPr/>
            </a:pPr>
            <a:r>
              <a:rPr lang="en-US" sz="1200" dirty="0">
                <a:solidFill>
                  <a:srgbClr val="FF0000"/>
                </a:solidFill>
              </a:rPr>
              <a:t>The geometry file has to be in ./input/geometry/. </a:t>
            </a:r>
          </a:p>
          <a:p>
            <a:pPr defTabSz="4179905">
              <a:defRPr/>
            </a:pPr>
            <a:r>
              <a:rPr lang="en-US" sz="1200" dirty="0"/>
              <a:t>If </a:t>
            </a:r>
            <a:r>
              <a:rPr lang="en-US" sz="1200" dirty="0" err="1">
                <a:latin typeface="Courier" charset="0"/>
                <a:ea typeface="Courier" charset="0"/>
                <a:cs typeface="Courier" charset="0"/>
              </a:rPr>
              <a:t>ballistic_coefficient</a:t>
            </a:r>
            <a:r>
              <a:rPr lang="en-US" sz="1200" dirty="0"/>
              <a:t>: this will read the </a:t>
            </a:r>
            <a:r>
              <a:rPr lang="en-US" sz="1200" dirty="0" err="1"/>
              <a:t>Bstar</a:t>
            </a:r>
            <a:r>
              <a:rPr lang="en-US" sz="1200" dirty="0"/>
              <a:t> term of the TLE and calculate a ballistic coefficient from it. This implies that you have to initialize the orbit with a TLE (see section #ORBIT).  If you use </a:t>
            </a:r>
            <a:r>
              <a:rPr lang="en-US" sz="1200" dirty="0" err="1">
                <a:latin typeface="Courier" charset="0"/>
                <a:ea typeface="Courier" charset="0"/>
                <a:cs typeface="Courier" charset="0"/>
              </a:rPr>
              <a:t>ballistic_coefficient</a:t>
            </a:r>
            <a:r>
              <a:rPr lang="en-US" sz="1200" dirty="0"/>
              <a:t>, then you can't compute solar power and you can't take into account the solar radiation pressure (since </a:t>
            </a:r>
            <a:r>
              <a:rPr lang="en-US" sz="1200" dirty="0" err="1"/>
              <a:t>SpOCK</a:t>
            </a:r>
            <a:r>
              <a:rPr lang="en-US" sz="1200" dirty="0"/>
              <a:t> does not know the geometry of the spacecraft). </a:t>
            </a:r>
          </a:p>
        </p:txBody>
      </p:sp>
    </p:spTree>
    <p:extLst>
      <p:ext uri="{BB962C8B-B14F-4D97-AF65-F5344CB8AC3E}">
        <p14:creationId xmlns:p14="http://schemas.microsoft.com/office/powerpoint/2010/main" val="34370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691283999"/>
              </p:ext>
            </p:extLst>
          </p:nvPr>
        </p:nvGraphicFramePr>
        <p:xfrm>
          <a:off x="0" y="0"/>
          <a:ext cx="9144000" cy="4480560"/>
        </p:xfrm>
        <a:graphic>
          <a:graphicData uri="http://schemas.openxmlformats.org/drawingml/2006/table">
            <a:tbl>
              <a:tblPr firstRow="1" bandRow="1">
                <a:tableStyleId>{69012ECD-51FC-41F1-AA8D-1B2483CD663E}</a:tableStyleId>
              </a:tblPr>
              <a:tblGrid>
                <a:gridCol w="1530056">
                  <a:extLst>
                    <a:ext uri="{9D8B030D-6E8A-4147-A177-3AD203B41FA5}">
                      <a16:colId xmlns:a16="http://schemas.microsoft.com/office/drawing/2014/main" val="20000"/>
                    </a:ext>
                  </a:extLst>
                </a:gridCol>
                <a:gridCol w="4054650">
                  <a:extLst>
                    <a:ext uri="{9D8B030D-6E8A-4147-A177-3AD203B41FA5}">
                      <a16:colId xmlns:a16="http://schemas.microsoft.com/office/drawing/2014/main" val="20001"/>
                    </a:ext>
                  </a:extLst>
                </a:gridCol>
                <a:gridCol w="3559294">
                  <a:extLst>
                    <a:ext uri="{9D8B030D-6E8A-4147-A177-3AD203B41FA5}">
                      <a16:colId xmlns:a16="http://schemas.microsoft.com/office/drawing/2014/main" val="20002"/>
                    </a:ext>
                  </a:extLst>
                </a:gridCol>
              </a:tblGrid>
              <a:tr h="152401">
                <a:tc gridSpan="3">
                  <a:txBody>
                    <a:bodyPr/>
                    <a:lstStyle/>
                    <a:p>
                      <a:pPr algn="ctr"/>
                      <a:r>
                        <a:rPr lang="en-US" sz="1200" dirty="0"/>
                        <a:t>#ORBIT</a:t>
                      </a:r>
                    </a:p>
                  </a:txBody>
                  <a:tcPr anchor="ctr"/>
                </a:tc>
                <a:tc hMerge="1">
                  <a:txBody>
                    <a:bodyPr/>
                    <a:lstStyle/>
                    <a:p>
                      <a:pPr algn="ctr"/>
                      <a:endParaRPr lang="en-US" sz="1200" dirty="0"/>
                    </a:p>
                  </a:txBody>
                  <a:tcPr anchor="ctr"/>
                </a:tc>
                <a:tc hMerge="1">
                  <a:txBody>
                    <a:bodyPr/>
                    <a:lstStyle/>
                    <a:p>
                      <a:pPr algn="ctr"/>
                      <a:endParaRPr lang="en-US" sz="1050" dirty="0">
                        <a:latin typeface="Courier"/>
                        <a:cs typeface="Courier"/>
                      </a:endParaRPr>
                    </a:p>
                  </a:txBody>
                  <a:tcPr anchor="ctr"/>
                </a:tc>
                <a:extLst>
                  <a:ext uri="{0D108BD9-81ED-4DB2-BD59-A6C34878D82A}">
                    <a16:rowId xmlns:a16="http://schemas.microsoft.com/office/drawing/2014/main" val="10000"/>
                  </a:ext>
                </a:extLst>
              </a:tr>
              <a:tr h="762003">
                <a:tc>
                  <a:txBody>
                    <a:bodyPr/>
                    <a:lstStyle/>
                    <a:p>
                      <a:pPr algn="ctr"/>
                      <a:r>
                        <a:rPr lang="en-US" sz="1200" dirty="0"/>
                        <a:t>Type of</a:t>
                      </a:r>
                      <a:r>
                        <a:rPr lang="en-US" sz="1200" baseline="0" dirty="0"/>
                        <a:t> initialization </a:t>
                      </a:r>
                      <a:endParaRPr lang="en-US" sz="1200" dirty="0"/>
                    </a:p>
                  </a:txBody>
                  <a:tcPr anchor="ctr"/>
                </a:tc>
                <a:tc>
                  <a:txBody>
                    <a:bodyPr/>
                    <a:lstStyle/>
                    <a:p>
                      <a:pPr marL="111125" indent="-111125" algn="l">
                        <a:buFontTx/>
                        <a:buChar char="-"/>
                      </a:pPr>
                      <a:r>
                        <a:rPr lang="en-US" sz="1200" dirty="0" err="1"/>
                        <a:t>oe</a:t>
                      </a:r>
                      <a:endParaRPr lang="en-US" sz="1200" dirty="0"/>
                    </a:p>
                    <a:p>
                      <a:pPr marL="111125" indent="-111125" algn="l">
                        <a:buFontTx/>
                        <a:buChar char="-"/>
                      </a:pPr>
                      <a:r>
                        <a:rPr lang="en-US" sz="1200" dirty="0" err="1"/>
                        <a:t>tle</a:t>
                      </a:r>
                      <a:endParaRPr lang="en-US" sz="1200" dirty="0"/>
                    </a:p>
                    <a:p>
                      <a:pPr marL="111125" indent="-111125" algn="l">
                        <a:buFontTx/>
                        <a:buChar char="-"/>
                      </a:pPr>
                      <a:r>
                        <a:rPr lang="en-US" sz="1200" dirty="0" err="1"/>
                        <a:t>state_ecef</a:t>
                      </a:r>
                      <a:endParaRPr lang="en-US" sz="1200" dirty="0"/>
                    </a:p>
                    <a:p>
                      <a:pPr marL="111125" indent="-111125" algn="l">
                        <a:buFontTx/>
                        <a:buChar char="-"/>
                      </a:pPr>
                      <a:r>
                        <a:rPr lang="en-US" sz="1200" dirty="0" err="1"/>
                        <a:t>state_eci</a:t>
                      </a:r>
                      <a:endParaRPr lang="en-US" sz="1200" dirty="0"/>
                    </a:p>
                    <a:p>
                      <a:pPr marL="111125" indent="-111125" algn="l">
                        <a:buFontTx/>
                        <a:buChar char="-"/>
                      </a:pPr>
                      <a:r>
                        <a:rPr lang="en-US" sz="1200" dirty="0"/>
                        <a:t>deployment</a:t>
                      </a:r>
                    </a:p>
                    <a:p>
                      <a:pPr marL="0" indent="0" algn="l">
                        <a:buFontTx/>
                        <a:buNone/>
                      </a:pPr>
                      <a:endParaRPr lang="en-US" sz="1200" dirty="0"/>
                    </a:p>
                  </a:txBody>
                  <a:tcPr anchor="ctr"/>
                </a:tc>
                <a:tc>
                  <a:txBody>
                    <a:bodyPr/>
                    <a:lstStyle/>
                    <a:p>
                      <a:pPr algn="l"/>
                      <a:r>
                        <a:rPr lang="en-US" sz="1200" dirty="0" err="1">
                          <a:latin typeface="Courier"/>
                          <a:cs typeface="Courier"/>
                        </a:rPr>
                        <a:t>oe</a:t>
                      </a:r>
                      <a:endParaRPr lang="en-US" sz="1200" dirty="0">
                        <a:latin typeface="Courier"/>
                        <a:cs typeface="Courier"/>
                      </a:endParaRPr>
                    </a:p>
                    <a:p>
                      <a:pPr algn="l"/>
                      <a:r>
                        <a:rPr lang="en-US" sz="1200" i="1" dirty="0">
                          <a:latin typeface="Calibri"/>
                          <a:cs typeface="Calibri"/>
                        </a:rPr>
                        <a:t>or</a:t>
                      </a:r>
                    </a:p>
                    <a:p>
                      <a:pPr algn="l"/>
                      <a:r>
                        <a:rPr lang="en-US" sz="1200" dirty="0" err="1">
                          <a:latin typeface="Courier"/>
                          <a:cs typeface="Courier"/>
                        </a:rPr>
                        <a:t>tle</a:t>
                      </a:r>
                      <a:endParaRPr lang="en-US" sz="1200" dirty="0">
                        <a:latin typeface="Courier"/>
                        <a:cs typeface="Courier"/>
                      </a:endParaRPr>
                    </a:p>
                    <a:p>
                      <a:pPr algn="l"/>
                      <a:r>
                        <a:rPr lang="en-US" sz="1200" i="1" dirty="0">
                          <a:latin typeface="Calibri"/>
                          <a:cs typeface="Calibri"/>
                        </a:rPr>
                        <a:t>or</a:t>
                      </a:r>
                    </a:p>
                    <a:p>
                      <a:pPr algn="l"/>
                      <a:r>
                        <a:rPr lang="en-US" sz="1200" dirty="0" err="1">
                          <a:latin typeface="Courier"/>
                          <a:cs typeface="Courier"/>
                        </a:rPr>
                        <a:t>state_ecef</a:t>
                      </a:r>
                      <a:endParaRPr lang="en-US" sz="1200" dirty="0">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Calibri"/>
                        </a:rPr>
                        <a:t>or</a:t>
                      </a:r>
                      <a:endParaRPr lang="en-US" sz="1200" dirty="0">
                        <a:latin typeface="Courier"/>
                        <a:cs typeface="Courier"/>
                      </a:endParaRPr>
                    </a:p>
                    <a:p>
                      <a:pPr algn="l"/>
                      <a:r>
                        <a:rPr lang="en-US" sz="1200" dirty="0" err="1">
                          <a:latin typeface="Courier"/>
                          <a:cs typeface="Courier"/>
                        </a:rPr>
                        <a:t>state_eci</a:t>
                      </a:r>
                      <a:endParaRPr lang="en-US" sz="1200" dirty="0">
                        <a:latin typeface="Courier"/>
                        <a:cs typeface="Courier"/>
                      </a:endParaRPr>
                    </a:p>
                    <a:p>
                      <a:pPr algn="l"/>
                      <a:r>
                        <a:rPr lang="en-US" sz="1200" i="1" dirty="0">
                          <a:latin typeface="Calibri"/>
                          <a:cs typeface="Calibri"/>
                        </a:rPr>
                        <a:t>or</a:t>
                      </a:r>
                    </a:p>
                    <a:p>
                      <a:pPr algn="l"/>
                      <a:r>
                        <a:rPr lang="en-US" sz="1200" dirty="0">
                          <a:latin typeface="Courier"/>
                          <a:cs typeface="Courier"/>
                        </a:rPr>
                        <a:t>deployment</a:t>
                      </a:r>
                    </a:p>
                  </a:txBody>
                  <a:tcPr anchor="ctr"/>
                </a:tc>
                <a:extLst>
                  <a:ext uri="{0D108BD9-81ED-4DB2-BD59-A6C34878D82A}">
                    <a16:rowId xmlns:a16="http://schemas.microsoft.com/office/drawing/2014/main" val="10001"/>
                  </a:ext>
                </a:extLst>
              </a:tr>
              <a:tr h="1371605">
                <a:tc>
                  <a:txBody>
                    <a:bodyPr/>
                    <a:lstStyle/>
                    <a:p>
                      <a:pPr algn="ctr"/>
                      <a:r>
                        <a:rPr lang="en-US" sz="1200" dirty="0"/>
                        <a:t>Orbit initialization </a:t>
                      </a:r>
                    </a:p>
                  </a:txBody>
                  <a:tcPr anchor="ctr"/>
                </a:tc>
                <a:tc>
                  <a:txBody>
                    <a:bodyPr/>
                    <a:lstStyle/>
                    <a:p>
                      <a:pPr marL="173038" indent="-173038" algn="l">
                        <a:buFontTx/>
                        <a:buChar char="-"/>
                      </a:pPr>
                      <a:r>
                        <a:rPr lang="en-US" sz="1200" baseline="0" dirty="0"/>
                        <a:t>If </a:t>
                      </a:r>
                      <a:r>
                        <a:rPr lang="en-US" sz="1200" i="0" baseline="0" dirty="0" err="1">
                          <a:latin typeface="Courier"/>
                          <a:cs typeface="Courier"/>
                        </a:rPr>
                        <a:t>oe</a:t>
                      </a:r>
                      <a:r>
                        <a:rPr lang="en-US" sz="1200" baseline="0" dirty="0"/>
                        <a:t>: </a:t>
                      </a:r>
                      <a:r>
                        <a:rPr lang="en-US" sz="1200" baseline="0" dirty="0" err="1"/>
                        <a:t>apogee_altitude</a:t>
                      </a:r>
                      <a:r>
                        <a:rPr lang="en-US" sz="1200" baseline="0" dirty="0"/>
                        <a:t>(km) inclination(°) </a:t>
                      </a:r>
                      <a:r>
                        <a:rPr lang="en-US" sz="1200" baseline="0" dirty="0" err="1"/>
                        <a:t>perigee_argument</a:t>
                      </a:r>
                      <a:r>
                        <a:rPr lang="en-US" sz="1200" baseline="0" dirty="0"/>
                        <a:t>(°) RAAN(°) </a:t>
                      </a:r>
                      <a:r>
                        <a:rPr lang="en-US" sz="1200" baseline="0" dirty="0" err="1"/>
                        <a:t>true_ano</a:t>
                      </a:r>
                      <a:r>
                        <a:rPr lang="en-US" sz="1200" baseline="0" dirty="0"/>
                        <a:t>(°) </a:t>
                      </a:r>
                      <a:r>
                        <a:rPr lang="en-US" sz="1200" baseline="0" dirty="0" err="1"/>
                        <a:t>ecc</a:t>
                      </a:r>
                      <a:r>
                        <a:rPr lang="en-US" sz="1200" baseline="0" dirty="0"/>
                        <a:t>(°) </a:t>
                      </a:r>
                    </a:p>
                    <a:p>
                      <a:pPr marL="173038" indent="-173038" algn="l">
                        <a:buFontTx/>
                        <a:buChar char="-"/>
                      </a:pPr>
                      <a:r>
                        <a:rPr lang="en-US" sz="1200" baseline="0" dirty="0"/>
                        <a:t>If </a:t>
                      </a:r>
                      <a:r>
                        <a:rPr lang="en-US" sz="1200" baseline="0" dirty="0" err="1">
                          <a:latin typeface="Courier"/>
                          <a:cs typeface="Courier"/>
                        </a:rPr>
                        <a:t>tle</a:t>
                      </a:r>
                      <a:r>
                        <a:rPr lang="en-US" sz="1200" baseline="0" dirty="0"/>
                        <a:t>: Two Line Elements filename</a:t>
                      </a:r>
                    </a:p>
                    <a:p>
                      <a:pPr marL="173038" indent="-173038" algn="l">
                        <a:buFontTx/>
                        <a:buChar char="-"/>
                      </a:pPr>
                      <a:r>
                        <a:rPr lang="en-US" sz="1200" baseline="0" dirty="0"/>
                        <a:t>If </a:t>
                      </a:r>
                      <a:r>
                        <a:rPr lang="en-US" sz="1200" baseline="0" dirty="0" err="1">
                          <a:latin typeface="Courier"/>
                          <a:cs typeface="Courier"/>
                        </a:rPr>
                        <a:t>state_ecef</a:t>
                      </a:r>
                      <a:r>
                        <a:rPr lang="en-US" sz="1200" baseline="0" dirty="0"/>
                        <a:t> : position velocity (in ECEF)</a:t>
                      </a:r>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a:t>If </a:t>
                      </a:r>
                      <a:r>
                        <a:rPr lang="en-US" sz="1200" baseline="0" dirty="0" err="1">
                          <a:latin typeface="Courier"/>
                          <a:cs typeface="Courier"/>
                        </a:rPr>
                        <a:t>state_eci</a:t>
                      </a:r>
                      <a:r>
                        <a:rPr lang="en-US" sz="1200" baseline="0" dirty="0"/>
                        <a:t> : position velocity (in ECI)</a:t>
                      </a:r>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a:t>If </a:t>
                      </a:r>
                      <a:r>
                        <a:rPr lang="en-US" sz="1200" baseline="0" dirty="0">
                          <a:latin typeface="Courier"/>
                          <a:cs typeface="Courier"/>
                        </a:rPr>
                        <a:t>deployment</a:t>
                      </a:r>
                      <a:r>
                        <a:rPr lang="en-US" sz="1200" baseline="0" dirty="0"/>
                        <a:t> : </a:t>
                      </a:r>
                      <a:r>
                        <a:rPr lang="en-US" sz="1200" baseline="0" dirty="0" err="1"/>
                        <a:t>apogee_altitude</a:t>
                      </a:r>
                      <a:r>
                        <a:rPr lang="en-US" sz="1200" baseline="0" dirty="0"/>
                        <a:t>(km) inclination(°) </a:t>
                      </a:r>
                      <a:r>
                        <a:rPr lang="en-US" sz="1200" baseline="0" dirty="0" err="1"/>
                        <a:t>perigee_argument</a:t>
                      </a:r>
                      <a:r>
                        <a:rPr lang="en-US" sz="1200" baseline="0" dirty="0"/>
                        <a:t>(°) RAAN(°) </a:t>
                      </a:r>
                      <a:r>
                        <a:rPr lang="en-US" sz="1200" baseline="0" dirty="0" err="1"/>
                        <a:t>true_ano</a:t>
                      </a:r>
                      <a:r>
                        <a:rPr lang="en-US" sz="1200" baseline="0" dirty="0"/>
                        <a:t>(°) </a:t>
                      </a:r>
                      <a:r>
                        <a:rPr lang="en-US" sz="1200" baseline="0" dirty="0" err="1"/>
                        <a:t>ecc</a:t>
                      </a:r>
                      <a:r>
                        <a:rPr lang="en-US" sz="1200" baseline="0" dirty="0"/>
                        <a:t>(°) </a:t>
                      </a:r>
                      <a:r>
                        <a:rPr lang="en-US" sz="1200" baseline="0" dirty="0" err="1"/>
                        <a:t>deployment_speed</a:t>
                      </a:r>
                      <a:r>
                        <a:rPr lang="en-US" sz="1200" baseline="0" dirty="0"/>
                        <a:t> </a:t>
                      </a:r>
                      <a:r>
                        <a:rPr lang="en-US" sz="1200" baseline="0" dirty="0" err="1"/>
                        <a:t>deployment_angle</a:t>
                      </a:r>
                      <a:endParaRPr lang="en-US" sz="1200" b="0" baseline="0" dirty="0"/>
                    </a:p>
                    <a:p>
                      <a:pPr algn="l"/>
                      <a:endParaRPr lang="en-US" sz="1200" dirty="0"/>
                    </a:p>
                  </a:txBody>
                  <a:tcPr anchor="ctr"/>
                </a:tc>
                <a:tc>
                  <a:txBody>
                    <a:bodyPr/>
                    <a:lstStyle/>
                    <a:p>
                      <a:pPr algn="l"/>
                      <a:r>
                        <a:rPr lang="en-US" sz="1200" i="1" kern="1200" dirty="0">
                          <a:latin typeface="Calibri"/>
                          <a:cs typeface="Calibri"/>
                        </a:rPr>
                        <a:t>Examples here are for 2 satellites:</a:t>
                      </a:r>
                    </a:p>
                    <a:p>
                      <a:pPr algn="l"/>
                      <a:r>
                        <a:rPr lang="en-US" sz="1200" i="1" kern="1200" dirty="0">
                          <a:latin typeface="Calibri"/>
                          <a:cs typeface="Calibri"/>
                        </a:rPr>
                        <a:t>if </a:t>
                      </a:r>
                      <a:r>
                        <a:rPr lang="en-US" sz="1200" i="1" kern="1200" dirty="0" err="1">
                          <a:latin typeface="Calibri"/>
                          <a:cs typeface="Calibri"/>
                        </a:rPr>
                        <a:t>oe</a:t>
                      </a:r>
                      <a:r>
                        <a:rPr lang="en-US" sz="1200" i="1" kern="1200" dirty="0">
                          <a:latin typeface="Calibri"/>
                          <a:cs typeface="Calibri"/>
                        </a:rPr>
                        <a:t>:</a:t>
                      </a:r>
                    </a:p>
                    <a:p>
                      <a:pPr algn="l"/>
                      <a:r>
                        <a:rPr lang="en-US" sz="1200" kern="1200" dirty="0">
                          <a:latin typeface="Courier"/>
                          <a:cs typeface="Courier"/>
                        </a:rPr>
                        <a:t>500 35 0 70</a:t>
                      </a:r>
                      <a:r>
                        <a:rPr lang="en-US" sz="1200" kern="1200" baseline="0" dirty="0">
                          <a:latin typeface="Courier"/>
                          <a:cs typeface="Courier"/>
                        </a:rPr>
                        <a:t> </a:t>
                      </a:r>
                      <a:r>
                        <a:rPr lang="en-US" sz="1200" kern="1200" dirty="0">
                          <a:latin typeface="Courier"/>
                          <a:cs typeface="Courier"/>
                        </a:rPr>
                        <a:t>12 0</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a:latin typeface="Courier"/>
                          <a:cs typeface="Courier"/>
                        </a:rPr>
                        <a:t>450 85</a:t>
                      </a:r>
                      <a:r>
                        <a:rPr lang="en-US" sz="1200" kern="1200" baseline="0" dirty="0">
                          <a:latin typeface="Courier"/>
                          <a:cs typeface="Courier"/>
                        </a:rPr>
                        <a:t> 45</a:t>
                      </a:r>
                      <a:r>
                        <a:rPr lang="en-US" sz="1200" kern="1200" dirty="0">
                          <a:latin typeface="Courier"/>
                          <a:cs typeface="Courier"/>
                        </a:rPr>
                        <a:t> 20 0 0.01</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i="1" kern="1200" dirty="0">
                          <a:latin typeface="Calibri"/>
                          <a:cs typeface="Calibri"/>
                        </a:rPr>
                        <a:t>if </a:t>
                      </a:r>
                      <a:r>
                        <a:rPr lang="en-US" sz="1200" i="1" kern="1200" dirty="0" err="1">
                          <a:latin typeface="Calibri"/>
                          <a:cs typeface="Calibri"/>
                        </a:rPr>
                        <a:t>tle</a:t>
                      </a:r>
                      <a:r>
                        <a:rPr lang="en-US" sz="1200" i="1" kern="1200" dirty="0">
                          <a:latin typeface="Calibri"/>
                          <a:cs typeface="Calibri"/>
                        </a:rPr>
                        <a: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a:latin typeface="Courier"/>
                          <a:cs typeface="Courier"/>
                        </a:rPr>
                        <a:t>ex_tle1.txt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a:latin typeface="Courier"/>
                          <a:cs typeface="Courier"/>
                        </a:rPr>
                        <a:t>ex_tle2.txt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i="1" kern="1200" dirty="0">
                          <a:latin typeface="Calibri"/>
                          <a:cs typeface="Calibri"/>
                        </a:rPr>
                        <a:t>if state (</a:t>
                      </a:r>
                      <a:r>
                        <a:rPr lang="en-US" sz="1200" i="1" kern="1200" dirty="0" err="1">
                          <a:latin typeface="Calibri"/>
                          <a:cs typeface="Calibri"/>
                        </a:rPr>
                        <a:t>eci</a:t>
                      </a:r>
                      <a:r>
                        <a:rPr lang="en-US" sz="1200" i="1" kern="1200" dirty="0">
                          <a:latin typeface="Calibri"/>
                          <a:cs typeface="Calibri"/>
                        </a:rPr>
                        <a:t> or </a:t>
                      </a:r>
                      <a:r>
                        <a:rPr lang="en-US" sz="1200" i="1" kern="1200" dirty="0" err="1">
                          <a:latin typeface="Calibri"/>
                          <a:cs typeface="Calibri"/>
                        </a:rPr>
                        <a:t>ecef</a:t>
                      </a:r>
                      <a:r>
                        <a:rPr lang="en-US" sz="1200" i="1" kern="1200" dirty="0">
                          <a:latin typeface="Calibri"/>
                          <a:cs typeface="Calibri"/>
                        </a:rPr>
                        <a:t>):</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kern="1200" dirty="0">
                          <a:latin typeface="Courier"/>
                          <a:cs typeface="Courier"/>
                        </a:rPr>
                        <a:t>(6878.137; 0; 0) (0; 1.1909; 7.5194)</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kern="1200" dirty="0">
                          <a:latin typeface="Courier"/>
                          <a:cs typeface="Courier"/>
                        </a:rPr>
                        <a:t>(6878; 780; 0) (2; 3; 2.191)</a:t>
                      </a:r>
                    </a:p>
                    <a:p>
                      <a:pPr marL="0" marR="0" indent="0" algn="l" defTabSz="4179905" rtl="0" eaLnBrk="1" fontAlgn="auto" latinLnBrk="0" hangingPunct="1">
                        <a:lnSpc>
                          <a:spcPct val="100000"/>
                        </a:lnSpc>
                        <a:spcBef>
                          <a:spcPts val="0"/>
                        </a:spcBef>
                        <a:spcAft>
                          <a:spcPts val="0"/>
                        </a:spcAft>
                        <a:buClrTx/>
                        <a:buSzTx/>
                        <a:buFontTx/>
                        <a:buNone/>
                        <a:tabLst/>
                        <a:defRPr/>
                      </a:pPr>
                      <a:r>
                        <a:rPr lang="is-IS" sz="1200" i="1" kern="1200" dirty="0">
                          <a:latin typeface="Calibri"/>
                          <a:cs typeface="Calibri"/>
                        </a:rPr>
                        <a:t>if deployment:</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a:latin typeface="Courier"/>
                          <a:cs typeface="Courier"/>
                        </a:rPr>
                        <a:t>500 35 0 70</a:t>
                      </a:r>
                      <a:r>
                        <a:rPr lang="en-US" sz="1200" kern="1200" baseline="0" dirty="0">
                          <a:latin typeface="Courier"/>
                          <a:cs typeface="Courier"/>
                        </a:rPr>
                        <a:t> </a:t>
                      </a:r>
                      <a:r>
                        <a:rPr lang="en-US" sz="1200" kern="1200" dirty="0">
                          <a:latin typeface="Courier"/>
                          <a:cs typeface="Courier"/>
                        </a:rPr>
                        <a:t>12 0 1.0</a:t>
                      </a:r>
                      <a:r>
                        <a:rPr lang="en-US" sz="1200" kern="1200" baseline="0" dirty="0">
                          <a:latin typeface="Courier"/>
                          <a:cs typeface="Courier"/>
                        </a:rPr>
                        <a:t> 30 </a:t>
                      </a:r>
                    </a:p>
                    <a:p>
                      <a:pPr marL="0" marR="0" indent="0" algn="l" defTabSz="4179905" rtl="0" eaLnBrk="1" fontAlgn="auto" latinLnBrk="0" hangingPunct="1">
                        <a:lnSpc>
                          <a:spcPct val="100000"/>
                        </a:lnSpc>
                        <a:spcBef>
                          <a:spcPts val="0"/>
                        </a:spcBef>
                        <a:spcAft>
                          <a:spcPts val="0"/>
                        </a:spcAft>
                        <a:buClrTx/>
                        <a:buSzTx/>
                        <a:buFontTx/>
                        <a:buNone/>
                        <a:tabLst/>
                        <a:defRPr/>
                      </a:pPr>
                      <a:r>
                        <a:rPr lang="en-US" sz="1200" kern="1200" dirty="0">
                          <a:latin typeface="Courier"/>
                          <a:cs typeface="Courier"/>
                        </a:rPr>
                        <a:t>500 35 0 70</a:t>
                      </a:r>
                      <a:r>
                        <a:rPr lang="en-US" sz="1200" kern="1200" baseline="0" dirty="0">
                          <a:latin typeface="Courier"/>
                          <a:cs typeface="Courier"/>
                        </a:rPr>
                        <a:t> </a:t>
                      </a:r>
                      <a:r>
                        <a:rPr lang="en-US" sz="1200" kern="1200" dirty="0">
                          <a:latin typeface="Courier"/>
                          <a:cs typeface="Courier"/>
                        </a:rPr>
                        <a:t>12 0 1.0</a:t>
                      </a:r>
                      <a:r>
                        <a:rPr lang="en-US" sz="1200" kern="1200" baseline="0" dirty="0">
                          <a:latin typeface="Courier"/>
                          <a:cs typeface="Courier"/>
                        </a:rPr>
                        <a:t> 270</a:t>
                      </a:r>
                      <a:endParaRPr lang="en-US" sz="1200" kern="1200" dirty="0">
                        <a:latin typeface="Courier"/>
                        <a:cs typeface="Courier"/>
                      </a:endParaRPr>
                    </a:p>
                  </a:txBody>
                  <a:tcPr anchor="ctr"/>
                </a:tc>
                <a:extLst>
                  <a:ext uri="{0D108BD9-81ED-4DB2-BD59-A6C34878D82A}">
                    <a16:rowId xmlns:a16="http://schemas.microsoft.com/office/drawing/2014/main" val="10002"/>
                  </a:ext>
                </a:extLst>
              </a:tr>
            </a:tbl>
          </a:graphicData>
        </a:graphic>
      </p:graphicFrame>
      <p:sp>
        <p:nvSpPr>
          <p:cNvPr id="5" name="Rectangle 4"/>
          <p:cNvSpPr/>
          <p:nvPr/>
        </p:nvSpPr>
        <p:spPr>
          <a:xfrm>
            <a:off x="0" y="4453365"/>
            <a:ext cx="9144000" cy="2462213"/>
          </a:xfrm>
          <a:prstGeom prst="rect">
            <a:avLst/>
          </a:prstGeom>
        </p:spPr>
        <p:txBody>
          <a:bodyPr wrap="square">
            <a:spAutoFit/>
          </a:bodyPr>
          <a:lstStyle/>
          <a:p>
            <a:r>
              <a:rPr lang="en-US" sz="1100" baseline="0" dirty="0"/>
              <a:t>Orbit initialization: one line per satellite </a:t>
            </a:r>
            <a:r>
              <a:rPr lang="en-US" sz="1100" baseline="0" dirty="0">
                <a:solidFill>
                  <a:srgbClr val="FF0000"/>
                </a:solidFill>
              </a:rPr>
              <a:t>(not the GPS satellites since their initialization is automatically made reading the TLE file</a:t>
            </a:r>
            <a:r>
              <a:rPr lang="en-US" sz="1100" dirty="0">
                <a:solidFill>
                  <a:srgbClr val="FF0000"/>
                </a:solidFill>
              </a:rPr>
              <a:t> (second line of section #SPACECRAFT (if not </a:t>
            </a:r>
            <a:r>
              <a:rPr lang="en-US" sz="1100" dirty="0">
                <a:solidFill>
                  <a:srgbClr val="FF0000"/>
                </a:solidFill>
                <a:latin typeface="Courier" charset="0"/>
                <a:ea typeface="Courier" charset="0"/>
                <a:cs typeface="Courier" charset="0"/>
              </a:rPr>
              <a:t>0</a:t>
            </a:r>
            <a:r>
              <a:rPr lang="en-US" sz="1100" dirty="0">
                <a:solidFill>
                  <a:srgbClr val="FF0000"/>
                </a:solidFill>
              </a:rPr>
              <a:t>))</a:t>
            </a:r>
            <a:r>
              <a:rPr lang="en-US" sz="1100" baseline="0" dirty="0">
                <a:solidFill>
                  <a:srgbClr val="FF0000"/>
                </a:solidFill>
              </a:rPr>
              <a:t>)</a:t>
            </a:r>
            <a:r>
              <a:rPr lang="en-US" sz="1100" baseline="0" dirty="0"/>
              <a:t>. Exception: if ‘</a:t>
            </a:r>
            <a:r>
              <a:rPr lang="en-US" sz="1100" baseline="0" dirty="0" err="1"/>
              <a:t>tle</a:t>
            </a:r>
            <a:r>
              <a:rPr lang="en-US" sz="1100" baseline="0" dirty="0"/>
              <a:t>’ at first line then 2 options to initialize the orbit</a:t>
            </a:r>
            <a:r>
              <a:rPr lang="en-US" sz="1100" dirty="0"/>
              <a:t> of each satellite. Either one </a:t>
            </a:r>
            <a:r>
              <a:rPr lang="en-US" sz="1100" dirty="0" err="1"/>
              <a:t>tle</a:t>
            </a:r>
            <a:r>
              <a:rPr lang="en-US" sz="1100" dirty="0"/>
              <a:t> file per satellite, in which case one line per filename. Or the </a:t>
            </a:r>
            <a:r>
              <a:rPr lang="en-US" sz="1100" dirty="0" err="1"/>
              <a:t>tle</a:t>
            </a:r>
            <a:r>
              <a:rPr lang="en-US" sz="1100" dirty="0"/>
              <a:t> of each satellite can all be included in the same file, in which case write the filename of this single </a:t>
            </a:r>
            <a:r>
              <a:rPr lang="en-US" sz="1100" dirty="0" err="1"/>
              <a:t>tle</a:t>
            </a:r>
            <a:r>
              <a:rPr lang="en-US" sz="1100" dirty="0"/>
              <a:t> file</a:t>
            </a:r>
            <a:endParaRPr lang="en-US" sz="1100" baseline="0" dirty="0"/>
          </a:p>
          <a:p>
            <a:endParaRPr lang="en-US" sz="1100" dirty="0"/>
          </a:p>
          <a:p>
            <a:r>
              <a:rPr lang="en-US" sz="1100" dirty="0"/>
              <a:t>All the distance-units are in km, except for the deployment speed (in m/s).</a:t>
            </a:r>
            <a:endParaRPr lang="en-US" sz="1100" baseline="0" dirty="0"/>
          </a:p>
          <a:p>
            <a:endParaRPr lang="en-US" sz="1100" dirty="0"/>
          </a:p>
          <a:p>
            <a:r>
              <a:rPr lang="en-US" sz="1100" dirty="0"/>
              <a:t>Orbit initialization with state (ECI or ECEF): make sure you write the state with the correct format: (x; y; z) (</a:t>
            </a:r>
            <a:r>
              <a:rPr lang="en-US" sz="1100" dirty="0" err="1"/>
              <a:t>vx</a:t>
            </a:r>
            <a:r>
              <a:rPr lang="en-US" sz="1100" dirty="0"/>
              <a:t>; </a:t>
            </a:r>
            <a:r>
              <a:rPr lang="en-US" sz="1100" dirty="0" err="1"/>
              <a:t>vy</a:t>
            </a:r>
            <a:r>
              <a:rPr lang="en-US" sz="1100" dirty="0"/>
              <a:t>; </a:t>
            </a:r>
            <a:r>
              <a:rPr lang="en-US" sz="1100" dirty="0" err="1"/>
              <a:t>vz</a:t>
            </a:r>
            <a:r>
              <a:rPr lang="en-US" sz="1100" dirty="0"/>
              <a:t>)</a:t>
            </a:r>
          </a:p>
          <a:p>
            <a:endParaRPr lang="en-US" sz="1100" dirty="0"/>
          </a:p>
          <a:p>
            <a:r>
              <a:rPr lang="en-US" sz="1100" dirty="0"/>
              <a:t>If </a:t>
            </a:r>
            <a:r>
              <a:rPr lang="en-US" sz="1100" baseline="0" dirty="0"/>
              <a:t>deployment: orbital elements of the deployment module and deployment speed/angle of the satellites</a:t>
            </a:r>
            <a:r>
              <a:rPr lang="en-US" sz="1100" dirty="0"/>
              <a:t> that are deployed from it.</a:t>
            </a:r>
          </a:p>
          <a:p>
            <a:pPr defTabSz="4179905">
              <a:defRPr/>
            </a:pPr>
            <a:r>
              <a:rPr lang="en-US" sz="1100" dirty="0"/>
              <a:t>An angle of for example 30 degrees is counted from the in-track direction to the right (clockwise, satellite seen from ‘the top’). For now we assume the satellites are deployed in in-track/cross-track plane (so not in the radial direction).</a:t>
            </a:r>
          </a:p>
          <a:p>
            <a:pPr defTabSz="4179905">
              <a:defRPr/>
            </a:pPr>
            <a:r>
              <a:rPr lang="en-US" sz="1100" dirty="0"/>
              <a:t>With the deployment example here, s1 is ejected from the deployment module (at a position given by the 6 </a:t>
            </a:r>
            <a:r>
              <a:rPr lang="en-US" sz="1100" dirty="0" err="1"/>
              <a:t>oe</a:t>
            </a:r>
            <a:r>
              <a:rPr lang="en-US" sz="1100" dirty="0"/>
              <a:t>) with a speed of 1 m/s making an angle of 30° with the in-track direction, and s2 is ejected with a speed of 1 m/s making an angle of 270° with the in-track direction from a position identical to s1 (so to to the left with an angle of 90° if satellites are seen from ‘behind’).</a:t>
            </a:r>
          </a:p>
        </p:txBody>
      </p:sp>
    </p:spTree>
    <p:extLst>
      <p:ext uri="{BB962C8B-B14F-4D97-AF65-F5344CB8AC3E}">
        <p14:creationId xmlns:p14="http://schemas.microsoft.com/office/powerpoint/2010/main" val="181077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162127122"/>
              </p:ext>
            </p:extLst>
          </p:nvPr>
        </p:nvGraphicFramePr>
        <p:xfrm>
          <a:off x="1" y="9052"/>
          <a:ext cx="9144000" cy="5577840"/>
        </p:xfrm>
        <a:graphic>
          <a:graphicData uri="http://schemas.openxmlformats.org/drawingml/2006/table">
            <a:tbl>
              <a:tblPr firstRow="1" bandRow="1">
                <a:tableStyleId>{69012ECD-51FC-41F1-AA8D-1B2483CD663E}</a:tableStyleId>
              </a:tblPr>
              <a:tblGrid>
                <a:gridCol w="2657928">
                  <a:extLst>
                    <a:ext uri="{9D8B030D-6E8A-4147-A177-3AD203B41FA5}">
                      <a16:colId xmlns:a16="http://schemas.microsoft.com/office/drawing/2014/main" val="20000"/>
                    </a:ext>
                  </a:extLst>
                </a:gridCol>
                <a:gridCol w="3438072">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0693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#FORCES</a:t>
                      </a: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206933">
                <a:tc>
                  <a:txBody>
                    <a:bodyPr/>
                    <a:lstStyle/>
                    <a:p>
                      <a:pPr algn="ctr"/>
                      <a:r>
                        <a:rPr lang="en-US" sz="1200" dirty="0"/>
                        <a:t>Degree </a:t>
                      </a:r>
                      <a:r>
                        <a:rPr lang="en-US" sz="1200" baseline="0" dirty="0"/>
                        <a:t>of the gravity model </a:t>
                      </a:r>
                    </a:p>
                  </a:txBody>
                  <a:tcPr anchor="ctr"/>
                </a:tc>
                <a:tc>
                  <a:txBody>
                    <a:bodyPr/>
                    <a:lstStyle/>
                    <a:p>
                      <a:pPr algn="l"/>
                      <a:r>
                        <a:rPr lang="en-US" sz="1200" dirty="0"/>
                        <a:t>Degree</a:t>
                      </a:r>
                    </a:p>
                  </a:txBody>
                  <a:tcPr anchor="ctr"/>
                </a:tc>
                <a:tc>
                  <a:txBody>
                    <a:bodyPr/>
                    <a:lstStyle/>
                    <a:p>
                      <a:pPr algn="l"/>
                      <a:r>
                        <a:rPr lang="en-US" sz="1200" dirty="0">
                          <a:latin typeface="Courier"/>
                          <a:cs typeface="Courier"/>
                        </a:rPr>
                        <a:t>4</a:t>
                      </a:r>
                    </a:p>
                  </a:txBody>
                  <a:tcPr anchor="ctr"/>
                </a:tc>
                <a:extLst>
                  <a:ext uri="{0D108BD9-81ED-4DB2-BD59-A6C34878D82A}">
                    <a16:rowId xmlns:a16="http://schemas.microsoft.com/office/drawing/2014/main" val="10001"/>
                  </a:ext>
                </a:extLst>
              </a:tr>
              <a:tr h="2111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Forces to</a:t>
                      </a:r>
                      <a:r>
                        <a:rPr lang="en-US" sz="1200" baseline="0" dirty="0"/>
                        <a:t> include</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drag, </a:t>
                      </a:r>
                      <a:r>
                        <a:rPr lang="en-US" sz="1200" dirty="0" err="1"/>
                        <a:t>solar_pressure</a:t>
                      </a:r>
                      <a:r>
                        <a:rPr lang="en-US" sz="1200" dirty="0"/>
                        <a:t>, </a:t>
                      </a:r>
                      <a:r>
                        <a:rPr lang="en-US" sz="1200" dirty="0" err="1"/>
                        <a:t>sun_gravity</a:t>
                      </a:r>
                      <a:r>
                        <a:rPr lang="en-US" sz="1200" dirty="0"/>
                        <a:t>, </a:t>
                      </a:r>
                      <a:r>
                        <a:rPr lang="en-US" sz="1200" dirty="0" err="1"/>
                        <a:t>moon_gravity</a:t>
                      </a:r>
                      <a:endParaRPr lang="en-US" sz="1200" dirty="0"/>
                    </a:p>
                  </a:txBody>
                  <a:tcPr anchor="ctr"/>
                </a:tc>
                <a:tc>
                  <a:txBody>
                    <a:bodyPr/>
                    <a:lstStyle/>
                    <a:p>
                      <a:pPr algn="l"/>
                      <a:r>
                        <a:rPr lang="en-US" sz="1200" dirty="0">
                          <a:latin typeface="Courier"/>
                          <a:cs typeface="Courier"/>
                        </a:rPr>
                        <a:t>drag</a:t>
                      </a:r>
                      <a:r>
                        <a:rPr lang="en-US" sz="1200" baseline="0" dirty="0">
                          <a:latin typeface="Courier"/>
                          <a:cs typeface="Courier"/>
                        </a:rPr>
                        <a:t> </a:t>
                      </a:r>
                      <a:r>
                        <a:rPr lang="en-US" sz="1200" baseline="0" dirty="0" err="1">
                          <a:latin typeface="Courier"/>
                          <a:cs typeface="Courier"/>
                        </a:rPr>
                        <a:t>sun_gravity</a:t>
                      </a:r>
                      <a:r>
                        <a:rPr lang="en-US" sz="1200" baseline="0" dirty="0">
                          <a:latin typeface="Courier"/>
                          <a:cs typeface="Courier"/>
                        </a:rPr>
                        <a:t> </a:t>
                      </a:r>
                      <a:r>
                        <a:rPr lang="en-US" sz="1200" baseline="0" dirty="0" err="1">
                          <a:latin typeface="Courier"/>
                          <a:cs typeface="Courier"/>
                        </a:rPr>
                        <a:t>moon_gravity</a:t>
                      </a:r>
                      <a:endParaRPr lang="en-US" sz="1200" dirty="0">
                        <a:latin typeface="Courier"/>
                        <a:cs typeface="Courier"/>
                      </a:endParaRPr>
                    </a:p>
                  </a:txBody>
                  <a:tcPr anchor="ctr"/>
                </a:tc>
                <a:extLst>
                  <a:ext uri="{0D108BD9-81ED-4DB2-BD59-A6C34878D82A}">
                    <a16:rowId xmlns:a16="http://schemas.microsoft.com/office/drawing/2014/main" val="10002"/>
                  </a:ext>
                </a:extLst>
              </a:tr>
              <a:tr h="982933">
                <a:tc>
                  <a:txBody>
                    <a:bodyPr/>
                    <a:lstStyle/>
                    <a:p>
                      <a:pPr algn="ctr"/>
                      <a:r>
                        <a:rPr lang="en-US" sz="1200" dirty="0"/>
                        <a:t>Type of density drivers/density model </a:t>
                      </a:r>
                    </a:p>
                  </a:txBody>
                  <a:tcPr anchor="ctr"/>
                </a:tc>
                <a:tc>
                  <a:txBody>
                    <a:bodyPr/>
                    <a:lstStyle/>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a:t>static</a:t>
                      </a:r>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a:t>dynamic    </a:t>
                      </a:r>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err="1"/>
                        <a:t>density_file</a:t>
                      </a:r>
                      <a:r>
                        <a:rPr lang="en-US" sz="1200" dirty="0"/>
                        <a:t> </a:t>
                      </a:r>
                      <a:endParaRPr lang="en-US" sz="1200" baseline="0" dirty="0"/>
                    </a:p>
                    <a:p>
                      <a:pPr marL="171450" marR="0" indent="-171450" algn="l" defTabSz="4179905" rtl="0" eaLnBrk="1" fontAlgn="auto" latinLnBrk="0" hangingPunct="1">
                        <a:lnSpc>
                          <a:spcPct val="100000"/>
                        </a:lnSpc>
                        <a:spcBef>
                          <a:spcPts val="0"/>
                        </a:spcBef>
                        <a:spcAft>
                          <a:spcPts val="0"/>
                        </a:spcAft>
                        <a:buClrTx/>
                        <a:buSzTx/>
                        <a:buFontTx/>
                        <a:buChar char="-"/>
                        <a:tabLst/>
                        <a:defRPr/>
                      </a:pPr>
                      <a:r>
                        <a:rPr lang="en-US" sz="1200" dirty="0" err="1"/>
                        <a:t>gitm</a:t>
                      </a:r>
                      <a:endParaRPr lang="en-US" sz="1200" dirty="0"/>
                    </a:p>
                  </a:txBody>
                  <a:tcPr anchor="ctr"/>
                </a:tc>
                <a:tc>
                  <a:txBody>
                    <a:bodyPr/>
                    <a:lstStyle/>
                    <a:p>
                      <a:pPr algn="l"/>
                      <a:r>
                        <a:rPr lang="en-US" sz="1200" dirty="0">
                          <a:latin typeface="Courier"/>
                          <a:cs typeface="Courier"/>
                        </a:rPr>
                        <a:t>static</a:t>
                      </a:r>
                    </a:p>
                    <a:p>
                      <a:pPr algn="l"/>
                      <a:r>
                        <a:rPr lang="en-US" sz="1200" i="1" dirty="0">
                          <a:latin typeface="Calibri"/>
                          <a:cs typeface="Calibri"/>
                        </a:rPr>
                        <a:t>or</a:t>
                      </a:r>
                    </a:p>
                    <a:p>
                      <a:pPr algn="l"/>
                      <a:r>
                        <a:rPr lang="en-US" sz="1200" dirty="0">
                          <a:latin typeface="Courier"/>
                          <a:cs typeface="Courier"/>
                        </a:rPr>
                        <a:t>dynamic</a:t>
                      </a:r>
                    </a:p>
                    <a:p>
                      <a:pPr algn="l"/>
                      <a:r>
                        <a:rPr lang="en-US" sz="1200" i="1" dirty="0">
                          <a:latin typeface="Calibri"/>
                          <a:cs typeface="Calibri"/>
                        </a:rPr>
                        <a:t>or</a:t>
                      </a:r>
                    </a:p>
                    <a:p>
                      <a:pPr algn="l"/>
                      <a:r>
                        <a:rPr lang="en-US" sz="1200" dirty="0" err="1">
                          <a:latin typeface="Courier"/>
                          <a:cs typeface="Courier"/>
                        </a:rPr>
                        <a:t>density_file</a:t>
                      </a:r>
                      <a:endParaRPr lang="en-US" sz="1200" dirty="0">
                        <a:latin typeface="Courier"/>
                        <a:cs typeface="Courier"/>
                      </a:endParaRPr>
                    </a:p>
                    <a:p>
                      <a:pPr algn="l"/>
                      <a:r>
                        <a:rPr lang="en-US" sz="1200" i="1" dirty="0">
                          <a:latin typeface="Calibri"/>
                          <a:cs typeface="Calibri"/>
                        </a:rPr>
                        <a:t>or </a:t>
                      </a:r>
                    </a:p>
                    <a:p>
                      <a:pPr algn="l"/>
                      <a:r>
                        <a:rPr lang="en-US" sz="1200" dirty="0" err="1">
                          <a:latin typeface="Courier"/>
                          <a:cs typeface="Courier"/>
                        </a:rPr>
                        <a:t>gitm</a:t>
                      </a:r>
                      <a:endParaRPr lang="en-US" sz="1200" dirty="0">
                        <a:latin typeface="Courier"/>
                        <a:cs typeface="Courier"/>
                      </a:endParaRPr>
                    </a:p>
                  </a:txBody>
                  <a:tcPr anchor="ctr"/>
                </a:tc>
                <a:extLst>
                  <a:ext uri="{0D108BD9-81ED-4DB2-BD59-A6C34878D82A}">
                    <a16:rowId xmlns:a16="http://schemas.microsoft.com/office/drawing/2014/main" val="10003"/>
                  </a:ext>
                </a:extLst>
              </a:tr>
              <a:tr h="633380">
                <a:tc>
                  <a:txBody>
                    <a:bodyPr/>
                    <a:lstStyle/>
                    <a:p>
                      <a:pPr algn="ctr"/>
                      <a:r>
                        <a:rPr lang="en-US" sz="1200" dirty="0"/>
                        <a:t>F10.7 (value or file name) or </a:t>
                      </a:r>
                      <a:r>
                        <a:rPr lang="en-US" sz="1200" dirty="0" err="1"/>
                        <a:t>omniweb</a:t>
                      </a:r>
                      <a:r>
                        <a:rPr lang="en-US" sz="1200" dirty="0"/>
                        <a:t> or </a:t>
                      </a:r>
                      <a:r>
                        <a:rPr lang="en-US" sz="1200" dirty="0" err="1"/>
                        <a:t>swpc</a:t>
                      </a:r>
                      <a:r>
                        <a:rPr lang="en-US" sz="1200" dirty="0"/>
                        <a:t> or name of density file or path of GITM directory</a:t>
                      </a:r>
                    </a:p>
                  </a:txBody>
                  <a:tcPr anchor="ctr"/>
                </a:tc>
                <a:tc>
                  <a:txBody>
                    <a:bodyPr/>
                    <a:lstStyle/>
                    <a:p>
                      <a:pPr marL="171450" indent="-171450" algn="l">
                        <a:buFontTx/>
                        <a:buChar char="-"/>
                      </a:pPr>
                      <a:r>
                        <a:rPr lang="en-US" sz="1200" dirty="0"/>
                        <a:t>Value of F10.7 (if </a:t>
                      </a:r>
                      <a:r>
                        <a:rPr lang="en-US" sz="1200" dirty="0">
                          <a:latin typeface="Courier"/>
                          <a:cs typeface="Courier"/>
                        </a:rPr>
                        <a:t>static</a:t>
                      </a:r>
                      <a:r>
                        <a:rPr lang="en-US" sz="1200" dirty="0"/>
                        <a:t>)</a:t>
                      </a:r>
                    </a:p>
                    <a:p>
                      <a:pPr marL="171450" indent="-171450" algn="l">
                        <a:buFontTx/>
                        <a:buChar char="-"/>
                      </a:pPr>
                      <a:r>
                        <a:rPr lang="en-US" sz="1200" dirty="0"/>
                        <a:t>Name of file F10.7 (if </a:t>
                      </a:r>
                      <a:r>
                        <a:rPr lang="en-US" sz="1200" dirty="0">
                          <a:latin typeface="Courier"/>
                          <a:cs typeface="Courier"/>
                        </a:rPr>
                        <a:t>dynamic</a:t>
                      </a:r>
                      <a:r>
                        <a:rPr lang="en-US" sz="1200" dirty="0"/>
                        <a:t>)</a:t>
                      </a:r>
                    </a:p>
                    <a:p>
                      <a:pPr marL="171450" indent="-171450" algn="l">
                        <a:buFontTx/>
                        <a:buChar char="-"/>
                      </a:pPr>
                      <a:r>
                        <a:rPr lang="en-US" sz="1200" dirty="0" err="1"/>
                        <a:t>omniweb</a:t>
                      </a:r>
                      <a:r>
                        <a:rPr lang="en-US" sz="1200" dirty="0"/>
                        <a:t> (if </a:t>
                      </a:r>
                      <a:r>
                        <a:rPr lang="en-US" sz="1200" dirty="0">
                          <a:latin typeface="Courier"/>
                          <a:cs typeface="Courier"/>
                        </a:rPr>
                        <a:t>dynamic</a:t>
                      </a:r>
                      <a:r>
                        <a:rPr lang="en-US" sz="1200" dirty="0"/>
                        <a:t>)</a:t>
                      </a:r>
                    </a:p>
                    <a:p>
                      <a:pPr marL="171450" indent="-171450" algn="l">
                        <a:buFontTx/>
                        <a:buChar char="-"/>
                      </a:pPr>
                      <a:r>
                        <a:rPr lang="en-US" sz="1200" dirty="0" err="1"/>
                        <a:t>swpc</a:t>
                      </a:r>
                      <a:r>
                        <a:rPr lang="en-US" sz="1200" dirty="0"/>
                        <a:t> (if </a:t>
                      </a:r>
                      <a:r>
                        <a:rPr lang="en-US" sz="1200" dirty="0">
                          <a:latin typeface="Courier" charset="0"/>
                          <a:ea typeface="Courier" charset="0"/>
                          <a:cs typeface="Courier" charset="0"/>
                        </a:rPr>
                        <a:t>dynamic</a:t>
                      </a:r>
                      <a:r>
                        <a:rPr lang="en-US" sz="1200" dirty="0"/>
                        <a:t>)</a:t>
                      </a:r>
                    </a:p>
                    <a:p>
                      <a:pPr marL="171450" indent="-171450" algn="l">
                        <a:buFontTx/>
                        <a:buChar char="-"/>
                      </a:pPr>
                      <a:r>
                        <a:rPr lang="en-US" sz="1200" dirty="0"/>
                        <a:t>Name of density file (if </a:t>
                      </a:r>
                      <a:r>
                        <a:rPr lang="en-US" sz="1200" dirty="0" err="1">
                          <a:latin typeface="Courier"/>
                          <a:cs typeface="Courier"/>
                        </a:rPr>
                        <a:t>density_file</a:t>
                      </a:r>
                      <a:r>
                        <a:rPr lang="en-US" sz="1200" dirty="0"/>
                        <a:t>)</a:t>
                      </a:r>
                    </a:p>
                    <a:p>
                      <a:pPr marL="171450" indent="-171450" algn="l">
                        <a:buFontTx/>
                        <a:buChar char="-"/>
                      </a:pPr>
                      <a:r>
                        <a:rPr lang="en-US" sz="1200" dirty="0"/>
                        <a:t>Path of GITM</a:t>
                      </a:r>
                      <a:r>
                        <a:rPr lang="en-US" sz="1200" baseline="0" dirty="0"/>
                        <a:t> directory that has the files (if </a:t>
                      </a:r>
                      <a:r>
                        <a:rPr lang="en-US" sz="1200" baseline="0" dirty="0" err="1">
                          <a:latin typeface="Courier"/>
                          <a:cs typeface="Courier"/>
                        </a:rPr>
                        <a:t>gitm</a:t>
                      </a:r>
                      <a:r>
                        <a:rPr lang="en-US" sz="1200" baseline="0" dirty="0"/>
                        <a:t>)</a:t>
                      </a:r>
                      <a:endParaRPr lang="en-US" sz="1200" dirty="0"/>
                    </a:p>
                  </a:txBody>
                  <a:tcPr anchor="ctr"/>
                </a:tc>
                <a:tc>
                  <a:txBody>
                    <a:bodyPr/>
                    <a:lstStyle/>
                    <a:p>
                      <a:pPr algn="l"/>
                      <a:r>
                        <a:rPr lang="en-US" sz="1200" dirty="0">
                          <a:latin typeface="Courier"/>
                          <a:cs typeface="Courier"/>
                        </a:rPr>
                        <a:t>150</a:t>
                      </a:r>
                    </a:p>
                    <a:p>
                      <a:pPr algn="l"/>
                      <a:r>
                        <a:rPr lang="en-US" sz="1200" i="1" dirty="0">
                          <a:latin typeface="Calibri"/>
                          <a:cs typeface="Calibri"/>
                        </a:rPr>
                        <a:t>or</a:t>
                      </a:r>
                    </a:p>
                    <a:p>
                      <a:pPr algn="l"/>
                      <a:r>
                        <a:rPr lang="en-US" sz="1200" dirty="0">
                          <a:latin typeface="Courier"/>
                          <a:cs typeface="Courier"/>
                        </a:rPr>
                        <a:t>Example_F107_file.txt</a:t>
                      </a:r>
                    </a:p>
                    <a:p>
                      <a:pPr algn="l"/>
                      <a:r>
                        <a:rPr lang="en-US" sz="1200" i="1" dirty="0">
                          <a:latin typeface="Calibri"/>
                          <a:cs typeface="Calibri"/>
                        </a:rPr>
                        <a:t>or</a:t>
                      </a:r>
                    </a:p>
                    <a:p>
                      <a:pPr algn="l"/>
                      <a:r>
                        <a:rPr lang="en-US" sz="1200" dirty="0" err="1">
                          <a:latin typeface="Courier"/>
                          <a:cs typeface="Courier"/>
                        </a:rPr>
                        <a:t>omniweb</a:t>
                      </a:r>
                      <a:endParaRPr lang="en-US" sz="1200" dirty="0">
                        <a:latin typeface="Courier"/>
                        <a:cs typeface="Courier"/>
                      </a:endParaRPr>
                    </a:p>
                    <a:p>
                      <a:pPr algn="l"/>
                      <a:r>
                        <a:rPr lang="en-US" sz="1200" i="1" dirty="0">
                          <a:latin typeface="Calibri" charset="0"/>
                          <a:ea typeface="Calibri" charset="0"/>
                          <a:cs typeface="Calibri" charset="0"/>
                        </a:rPr>
                        <a:t>or</a:t>
                      </a:r>
                    </a:p>
                    <a:p>
                      <a:pPr algn="l"/>
                      <a:r>
                        <a:rPr lang="en-US" sz="1200" dirty="0" err="1">
                          <a:latin typeface="Courier"/>
                          <a:cs typeface="Courier"/>
                        </a:rPr>
                        <a:t>swpc</a:t>
                      </a:r>
                      <a:endParaRPr lang="en-US" sz="1200" dirty="0">
                        <a:latin typeface="Courier"/>
                        <a:cs typeface="Courier"/>
                      </a:endParaRPr>
                    </a:p>
                    <a:p>
                      <a:pPr algn="l"/>
                      <a:r>
                        <a:rPr lang="en-US" sz="1200" i="1" dirty="0">
                          <a:latin typeface="Calibri"/>
                          <a:cs typeface="Calibri"/>
                        </a:rPr>
                        <a:t>or</a:t>
                      </a:r>
                    </a:p>
                    <a:p>
                      <a:pPr algn="l"/>
                      <a:r>
                        <a:rPr lang="en-US" sz="1200" dirty="0" err="1">
                          <a:latin typeface="Courier"/>
                          <a:cs typeface="Courier"/>
                        </a:rPr>
                        <a:t>Example_density_file.txt</a:t>
                      </a:r>
                      <a:endParaRPr lang="en-US" sz="1200" dirty="0">
                        <a:latin typeface="Courier"/>
                        <a:cs typeface="Courier"/>
                      </a:endParaRPr>
                    </a:p>
                    <a:p>
                      <a:pPr algn="l"/>
                      <a:r>
                        <a:rPr lang="en-US" sz="1200" i="1" dirty="0">
                          <a:latin typeface="Calibri"/>
                          <a:cs typeface="Calibri"/>
                        </a:rPr>
                        <a:t>or</a:t>
                      </a:r>
                    </a:p>
                    <a:p>
                      <a:pPr algn="l"/>
                      <a:r>
                        <a:rPr lang="en-US" sz="1200" dirty="0" err="1">
                          <a:latin typeface="Courier"/>
                          <a:cs typeface="Courier"/>
                        </a:rPr>
                        <a:t>Path_to_gitm_directory</a:t>
                      </a:r>
                      <a:r>
                        <a:rPr lang="en-US" sz="1200" dirty="0">
                          <a:latin typeface="Courier"/>
                          <a:cs typeface="Courier"/>
                        </a:rPr>
                        <a:t>/</a:t>
                      </a:r>
                    </a:p>
                  </a:txBody>
                  <a:tcPr anchor="ctr"/>
                </a:tc>
                <a:extLst>
                  <a:ext uri="{0D108BD9-81ED-4DB2-BD59-A6C34878D82A}">
                    <a16:rowId xmlns:a16="http://schemas.microsoft.com/office/drawing/2014/main" val="10004"/>
                  </a:ext>
                </a:extLst>
              </a:tr>
              <a:tr h="295577">
                <a:tc>
                  <a:txBody>
                    <a:bodyPr/>
                    <a:lstStyle/>
                    <a:p>
                      <a:pPr algn="ctr"/>
                      <a:r>
                        <a:rPr lang="en-US" sz="1200" dirty="0"/>
                        <a:t>F10.7A (value or file name)</a:t>
                      </a:r>
                    </a:p>
                  </a:txBody>
                  <a:tcPr anchor="ctr"/>
                </a:tc>
                <a:tc>
                  <a:txBody>
                    <a:bodyPr/>
                    <a:lstStyle/>
                    <a:p>
                      <a:pPr marL="171450" indent="-171450" algn="l">
                        <a:buFontTx/>
                        <a:buChar char="-"/>
                      </a:pPr>
                      <a:r>
                        <a:rPr lang="en-US" sz="1200" dirty="0"/>
                        <a:t>Value of F10.7A (if </a:t>
                      </a:r>
                      <a:r>
                        <a:rPr lang="en-US" sz="1200" dirty="0">
                          <a:latin typeface="Courier"/>
                          <a:cs typeface="Courier"/>
                        </a:rPr>
                        <a:t>static</a:t>
                      </a:r>
                      <a:r>
                        <a:rPr lang="en-US" sz="1200" dirty="0"/>
                        <a:t>)</a:t>
                      </a:r>
                    </a:p>
                    <a:p>
                      <a:pPr marL="171450" indent="-171450" algn="l">
                        <a:buFontTx/>
                        <a:buChar char="-"/>
                      </a:pPr>
                      <a:r>
                        <a:rPr lang="en-US" sz="1200" dirty="0"/>
                        <a:t>Name of file F10.7A (if </a:t>
                      </a:r>
                      <a:r>
                        <a:rPr lang="en-US" sz="1200" dirty="0">
                          <a:latin typeface="Courier"/>
                          <a:cs typeface="Courier"/>
                        </a:rPr>
                        <a:t>dynamic</a:t>
                      </a:r>
                      <a:r>
                        <a:rPr lang="en-US" sz="1200" dirty="0"/>
                        <a:t>)</a:t>
                      </a:r>
                    </a:p>
                  </a:txBody>
                  <a:tcPr anchor="ctr"/>
                </a:tc>
                <a:tc>
                  <a:txBody>
                    <a:bodyPr/>
                    <a:lstStyle/>
                    <a:p>
                      <a:pPr algn="l"/>
                      <a:r>
                        <a:rPr lang="en-US" sz="1200" dirty="0">
                          <a:latin typeface="Courier"/>
                          <a:cs typeface="Courier"/>
                        </a:rPr>
                        <a:t>150</a:t>
                      </a:r>
                    </a:p>
                    <a:p>
                      <a:pPr algn="l"/>
                      <a:r>
                        <a:rPr lang="en-US" sz="1200" i="1" dirty="0">
                          <a:latin typeface="Calibri"/>
                          <a:cs typeface="Calibri"/>
                        </a:rPr>
                        <a:t>or</a:t>
                      </a:r>
                    </a:p>
                    <a:p>
                      <a:pPr algn="l"/>
                      <a:r>
                        <a:rPr lang="en-US" sz="1200" dirty="0">
                          <a:latin typeface="Courier"/>
                          <a:cs typeface="Courier"/>
                        </a:rPr>
                        <a:t>Example_F107A_file.txt</a:t>
                      </a:r>
                    </a:p>
                  </a:txBody>
                  <a:tcPr anchor="ctr"/>
                </a:tc>
                <a:extLst>
                  <a:ext uri="{0D108BD9-81ED-4DB2-BD59-A6C34878D82A}">
                    <a16:rowId xmlns:a16="http://schemas.microsoft.com/office/drawing/2014/main" val="10005"/>
                  </a:ext>
                </a:extLst>
              </a:tr>
              <a:tr h="295577">
                <a:tc>
                  <a:txBody>
                    <a:bodyPr/>
                    <a:lstStyle/>
                    <a:p>
                      <a:pPr algn="ctr"/>
                      <a:r>
                        <a:rPr lang="en-US" sz="1200" dirty="0" err="1"/>
                        <a:t>Ap</a:t>
                      </a:r>
                      <a:r>
                        <a:rPr lang="en-US" sz="1200" dirty="0"/>
                        <a:t> (value or file name) </a:t>
                      </a:r>
                    </a:p>
                  </a:txBody>
                  <a:tcPr anchor="ctr"/>
                </a:tc>
                <a:tc>
                  <a:txBody>
                    <a:bodyPr/>
                    <a:lstStyle/>
                    <a:p>
                      <a:pPr marL="171450" indent="-171450" algn="l">
                        <a:buFontTx/>
                        <a:buChar char="-"/>
                      </a:pPr>
                      <a:r>
                        <a:rPr lang="en-US" sz="1200" dirty="0"/>
                        <a:t>Value of </a:t>
                      </a:r>
                      <a:r>
                        <a:rPr lang="en-US" sz="1200" dirty="0" err="1"/>
                        <a:t>Ap</a:t>
                      </a:r>
                      <a:r>
                        <a:rPr lang="en-US" sz="1200" dirty="0"/>
                        <a:t> (if </a:t>
                      </a:r>
                      <a:r>
                        <a:rPr lang="en-US" sz="1200" dirty="0">
                          <a:latin typeface="Courier"/>
                          <a:cs typeface="Courier"/>
                        </a:rPr>
                        <a:t>static</a:t>
                      </a:r>
                      <a:r>
                        <a:rPr lang="en-US" sz="1200" dirty="0"/>
                        <a:t>)</a:t>
                      </a:r>
                    </a:p>
                    <a:p>
                      <a:pPr marL="171450" indent="-171450" algn="l">
                        <a:buFontTx/>
                        <a:buChar char="-"/>
                      </a:pPr>
                      <a:r>
                        <a:rPr lang="en-US" sz="1200" dirty="0"/>
                        <a:t>Name of file </a:t>
                      </a:r>
                      <a:r>
                        <a:rPr lang="en-US" sz="1200" dirty="0" err="1"/>
                        <a:t>Ap</a:t>
                      </a:r>
                      <a:r>
                        <a:rPr lang="en-US" sz="1200" dirty="0"/>
                        <a:t> (if </a:t>
                      </a:r>
                      <a:r>
                        <a:rPr lang="en-US" sz="1200" dirty="0">
                          <a:latin typeface="Courier"/>
                          <a:cs typeface="Courier"/>
                        </a:rPr>
                        <a:t>dynamic</a:t>
                      </a:r>
                      <a:r>
                        <a:rPr lang="en-US" sz="1200" dirty="0"/>
                        <a:t>)</a:t>
                      </a:r>
                    </a:p>
                  </a:txBody>
                  <a:tcPr anchor="ctr"/>
                </a:tc>
                <a:tc>
                  <a:txBody>
                    <a:bodyPr/>
                    <a:lstStyle/>
                    <a:p>
                      <a:pPr algn="l"/>
                      <a:r>
                        <a:rPr lang="en-US" sz="1200" dirty="0">
                          <a:latin typeface="Courier"/>
                          <a:cs typeface="Courier"/>
                        </a:rPr>
                        <a:t>15</a:t>
                      </a:r>
                    </a:p>
                    <a:p>
                      <a:pPr algn="l"/>
                      <a:r>
                        <a:rPr lang="en-US" sz="1200" i="1" dirty="0">
                          <a:latin typeface="Calibri"/>
                          <a:cs typeface="Calibri"/>
                        </a:rPr>
                        <a:t>or</a:t>
                      </a:r>
                    </a:p>
                    <a:p>
                      <a:pPr algn="l"/>
                      <a:r>
                        <a:rPr lang="en-US" sz="1200" dirty="0" err="1">
                          <a:latin typeface="Courier"/>
                          <a:cs typeface="Courier"/>
                        </a:rPr>
                        <a:t>Example_Ap_file.txt</a:t>
                      </a:r>
                      <a:endParaRPr lang="en-US" sz="1200" dirty="0">
                        <a:latin typeface="Courier"/>
                        <a:cs typeface="Courier"/>
                      </a:endParaRPr>
                    </a:p>
                  </a:txBody>
                  <a:tcPr anchor="ctr"/>
                </a:tc>
                <a:extLst>
                  <a:ext uri="{0D108BD9-81ED-4DB2-BD59-A6C34878D82A}">
                    <a16:rowId xmlns:a16="http://schemas.microsoft.com/office/drawing/2014/main" val="10006"/>
                  </a:ext>
                </a:extLst>
              </a:tr>
            </a:tbl>
          </a:graphicData>
        </a:graphic>
      </p:graphicFrame>
      <p:sp>
        <p:nvSpPr>
          <p:cNvPr id="6" name="ZoneTexte 5"/>
          <p:cNvSpPr txBox="1"/>
          <p:nvPr/>
        </p:nvSpPr>
        <p:spPr>
          <a:xfrm>
            <a:off x="1" y="5612645"/>
            <a:ext cx="1826141" cy="276999"/>
          </a:xfrm>
          <a:prstGeom prst="rect">
            <a:avLst/>
          </a:prstGeom>
          <a:noFill/>
        </p:spPr>
        <p:txBody>
          <a:bodyPr wrap="none" rtlCol="0">
            <a:spAutoFit/>
          </a:bodyPr>
          <a:lstStyle/>
          <a:p>
            <a:r>
              <a:rPr lang="en-US" sz="1200" dirty="0"/>
              <a:t>Comments: see next slide.</a:t>
            </a:r>
          </a:p>
        </p:txBody>
      </p:sp>
    </p:spTree>
    <p:extLst>
      <p:ext uri="{BB962C8B-B14F-4D97-AF65-F5344CB8AC3E}">
        <p14:creationId xmlns:p14="http://schemas.microsoft.com/office/powerpoint/2010/main" val="33114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4822" y="14947"/>
            <a:ext cx="9263527" cy="3231654"/>
          </a:xfrm>
          <a:prstGeom prst="rect">
            <a:avLst/>
          </a:prstGeom>
          <a:noFill/>
        </p:spPr>
        <p:txBody>
          <a:bodyPr wrap="square" rtlCol="0">
            <a:spAutoFit/>
          </a:bodyPr>
          <a:lstStyle/>
          <a:p>
            <a:r>
              <a:rPr lang="en-US" sz="1200" dirty="0"/>
              <a:t>Perturbing forces: write ‘drag’, or ‘</a:t>
            </a:r>
            <a:r>
              <a:rPr lang="en-US" sz="1200" dirty="0" err="1"/>
              <a:t>solar_pressure</a:t>
            </a:r>
            <a:r>
              <a:rPr lang="en-US" sz="1200" dirty="0"/>
              <a:t>’, or ‘</a:t>
            </a:r>
            <a:r>
              <a:rPr lang="en-US" sz="1200" dirty="0" err="1"/>
              <a:t>sun_gravity</a:t>
            </a:r>
            <a:r>
              <a:rPr lang="en-US" sz="1200" dirty="0"/>
              <a:t>’, or ‘</a:t>
            </a:r>
            <a:r>
              <a:rPr lang="en-US" sz="1200" dirty="0" err="1"/>
              <a:t>moon_gravity</a:t>
            </a:r>
            <a:r>
              <a:rPr lang="en-US" sz="1200" dirty="0"/>
              <a:t>’ if you want to take into account the atmospheric drag, or the solar pressure, or the third body perturbations from the Sun or the Moon. In the example in the previous slide, all forces are computed except the solar radiation pressure. If you do not include drag, then do not care about the 4 following lines.</a:t>
            </a:r>
          </a:p>
          <a:p>
            <a:endParaRPr lang="en-US" sz="1200" dirty="0"/>
          </a:p>
          <a:p>
            <a:pPr defTabSz="4179905">
              <a:defRPr/>
            </a:pPr>
            <a:r>
              <a:rPr lang="en-US" sz="1200" dirty="0"/>
              <a:t>Type of density drivers: </a:t>
            </a:r>
          </a:p>
          <a:p>
            <a:pPr defTabSz="4179905">
              <a:defRPr/>
            </a:pPr>
            <a:r>
              <a:rPr lang="en-US" sz="1200" dirty="0">
                <a:latin typeface="Courier"/>
                <a:cs typeface="Courier"/>
              </a:rPr>
              <a:t>static</a:t>
            </a:r>
            <a:r>
              <a:rPr lang="en-US" sz="1200" dirty="0"/>
              <a:t> (uses NRLMSIS-00e model): next 3 lines indicate f10.7, f10.7A, </a:t>
            </a:r>
            <a:r>
              <a:rPr lang="en-US" sz="1200" dirty="0" err="1"/>
              <a:t>Ap</a:t>
            </a:r>
            <a:r>
              <a:rPr lang="en-US" sz="1200" dirty="0"/>
              <a:t> (1 per line, in this order). </a:t>
            </a:r>
          </a:p>
          <a:p>
            <a:pPr defTabSz="4179905">
              <a:defRPr/>
            </a:pPr>
            <a:r>
              <a:rPr lang="en-US" sz="1200" dirty="0">
                <a:latin typeface="Courier"/>
                <a:cs typeface="Courier"/>
              </a:rPr>
              <a:t>dynamic</a:t>
            </a:r>
            <a:r>
              <a:rPr lang="en-US" sz="1200" dirty="0"/>
              <a:t> (uses NRLMSIS-00e model): 3 options:</a:t>
            </a:r>
          </a:p>
          <a:p>
            <a:pPr defTabSz="4179905">
              <a:defRPr/>
            </a:pPr>
            <a:r>
              <a:rPr lang="en-US" sz="1200" dirty="0"/>
              <a:t>1- next line write ‘</a:t>
            </a:r>
            <a:r>
              <a:rPr lang="en-US" sz="1200" dirty="0" err="1"/>
              <a:t>omniweb</a:t>
            </a:r>
            <a:r>
              <a:rPr lang="en-US" sz="1200" dirty="0"/>
              <a:t>’ and don’t care about the 2 following lines</a:t>
            </a:r>
          </a:p>
          <a:p>
            <a:pPr defTabSz="4179905">
              <a:defRPr/>
            </a:pPr>
            <a:r>
              <a:rPr lang="en-US" sz="1200" dirty="0"/>
              <a:t>or</a:t>
            </a:r>
          </a:p>
          <a:p>
            <a:pPr defTabSz="4179905">
              <a:defRPr/>
            </a:pPr>
            <a:r>
              <a:rPr lang="en-US" sz="1200" dirty="0"/>
              <a:t>2- next line write ‘</a:t>
            </a:r>
            <a:r>
              <a:rPr lang="en-US" sz="1200" dirty="0" err="1"/>
              <a:t>swpc</a:t>
            </a:r>
            <a:r>
              <a:rPr lang="en-US" sz="1200" dirty="0"/>
              <a:t>’ and don’t care about the 2 following lines</a:t>
            </a:r>
          </a:p>
          <a:p>
            <a:pPr defTabSz="4179905">
              <a:defRPr/>
            </a:pPr>
            <a:r>
              <a:rPr lang="en-US" sz="1200" dirty="0"/>
              <a:t>or</a:t>
            </a:r>
          </a:p>
          <a:p>
            <a:pPr defTabSz="4179905">
              <a:defRPr/>
            </a:pPr>
            <a:r>
              <a:rPr lang="en-US" sz="1200" dirty="0"/>
              <a:t>3 - next 3 lines indicate the name of the files (1 per line, in the order filename_f107, filename_f107A, </a:t>
            </a:r>
            <a:r>
              <a:rPr lang="en-US" sz="1200" dirty="0" err="1"/>
              <a:t>filename_ap</a:t>
            </a:r>
            <a:r>
              <a:rPr lang="en-US" sz="1200" dirty="0"/>
              <a:t>).</a:t>
            </a:r>
            <a:r>
              <a:rPr lang="en-US" sz="1200" dirty="0">
                <a:solidFill>
                  <a:srgbClr val="FF0000"/>
                </a:solidFill>
              </a:rPr>
              <a:t> The files has to be in ./input/density/</a:t>
            </a:r>
            <a:r>
              <a:rPr lang="en-US" sz="1200" dirty="0" err="1">
                <a:solidFill>
                  <a:srgbClr val="FF0000"/>
                </a:solidFill>
              </a:rPr>
              <a:t>density_density_files</a:t>
            </a:r>
            <a:r>
              <a:rPr lang="en-US" sz="1200" dirty="0">
                <a:solidFill>
                  <a:srgbClr val="FF0000"/>
                </a:solidFill>
              </a:rPr>
              <a:t>/</a:t>
            </a:r>
          </a:p>
          <a:p>
            <a:pPr defTabSz="4179905">
              <a:defRPr/>
            </a:pPr>
            <a:r>
              <a:rPr lang="en-US" sz="1200" dirty="0" err="1">
                <a:latin typeface="Courier"/>
                <a:cs typeface="Courier"/>
              </a:rPr>
              <a:t>density_file</a:t>
            </a:r>
            <a:r>
              <a:rPr lang="en-US" sz="1200" dirty="0"/>
              <a:t>: indicate the name of the file on the next line, the 2 following lines will be ignored. </a:t>
            </a:r>
            <a:r>
              <a:rPr lang="en-US" sz="1200" dirty="0">
                <a:solidFill>
                  <a:srgbClr val="FF0000"/>
                </a:solidFill>
              </a:rPr>
              <a:t>The density file has to be in ./input/density/</a:t>
            </a:r>
            <a:r>
              <a:rPr lang="en-US" sz="1200" dirty="0" err="1">
                <a:solidFill>
                  <a:srgbClr val="FF0000"/>
                </a:solidFill>
              </a:rPr>
              <a:t>density_density_files</a:t>
            </a:r>
            <a:r>
              <a:rPr lang="en-US" sz="1200" dirty="0">
                <a:solidFill>
                  <a:srgbClr val="FF0000"/>
                </a:solidFill>
              </a:rPr>
              <a:t>/</a:t>
            </a:r>
          </a:p>
          <a:p>
            <a:pPr defTabSz="4179905">
              <a:defRPr/>
            </a:pPr>
            <a:r>
              <a:rPr lang="en-US" sz="1200" dirty="0" err="1">
                <a:latin typeface="Courier"/>
                <a:cs typeface="Courier"/>
              </a:rPr>
              <a:t>gitm</a:t>
            </a:r>
            <a:r>
              <a:rPr lang="en-US" sz="1200" dirty="0"/>
              <a:t> (uses GITM model): on the next line, indicate the path of the directory that has the GITM files (don't forget the last slash at the very end of the path). The 2 following lines will be ignored.</a:t>
            </a:r>
          </a:p>
        </p:txBody>
      </p:sp>
    </p:spTree>
    <p:extLst>
      <p:ext uri="{BB962C8B-B14F-4D97-AF65-F5344CB8AC3E}">
        <p14:creationId xmlns:p14="http://schemas.microsoft.com/office/powerpoint/2010/main" val="3311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978985143"/>
              </p:ext>
            </p:extLst>
          </p:nvPr>
        </p:nvGraphicFramePr>
        <p:xfrm>
          <a:off x="1" y="9052"/>
          <a:ext cx="9144000" cy="822960"/>
        </p:xfrm>
        <a:graphic>
          <a:graphicData uri="http://schemas.openxmlformats.org/drawingml/2006/table">
            <a:tbl>
              <a:tblPr firstRow="1" bandRow="1">
                <a:tableStyleId>{69012ECD-51FC-41F1-AA8D-1B2483CD663E}</a:tableStyleId>
              </a:tblPr>
              <a:tblGrid>
                <a:gridCol w="2657928">
                  <a:extLst>
                    <a:ext uri="{9D8B030D-6E8A-4147-A177-3AD203B41FA5}">
                      <a16:colId xmlns:a16="http://schemas.microsoft.com/office/drawing/2014/main" val="20000"/>
                    </a:ext>
                  </a:extLst>
                </a:gridCol>
                <a:gridCol w="3438072">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06933">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#OUTPUT</a:t>
                      </a: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206933">
                <a:tc>
                  <a:txBody>
                    <a:bodyPr/>
                    <a:lstStyle/>
                    <a:p>
                      <a:pPr algn="ctr"/>
                      <a:r>
                        <a:rPr lang="en-US" sz="1200" dirty="0"/>
                        <a:t>Name of output folder</a:t>
                      </a:r>
                      <a:endParaRPr lang="en-US" sz="1200" baseline="0" dirty="0"/>
                    </a:p>
                  </a:txBody>
                  <a:tcPr anchor="ctr"/>
                </a:tc>
                <a:tc>
                  <a:txBody>
                    <a:bodyPr/>
                    <a:lstStyle/>
                    <a:p>
                      <a:pPr algn="l"/>
                      <a:r>
                        <a:rPr lang="en-US" sz="1200" dirty="0"/>
                        <a:t>Name or </a:t>
                      </a:r>
                      <a:r>
                        <a:rPr lang="en-US" sz="1200" dirty="0">
                          <a:latin typeface="Courier" charset="0"/>
                          <a:ea typeface="Courier" charset="0"/>
                          <a:cs typeface="Courier" charset="0"/>
                        </a:rPr>
                        <a:t>out</a:t>
                      </a:r>
                    </a:p>
                  </a:txBody>
                  <a:tcPr anchor="ctr"/>
                </a:tc>
                <a:tc>
                  <a:txBody>
                    <a:bodyPr/>
                    <a:lstStyle/>
                    <a:p>
                      <a:pPr algn="l"/>
                      <a:r>
                        <a:rPr lang="en-US" sz="1200" dirty="0" err="1">
                          <a:latin typeface="Courier"/>
                          <a:cs typeface="Courier"/>
                        </a:rPr>
                        <a:t>my_first_run</a:t>
                      </a:r>
                      <a:endParaRPr lang="en-US" sz="1200" dirty="0">
                        <a:latin typeface="Courier"/>
                        <a:cs typeface="Courier"/>
                      </a:endParaRPr>
                    </a:p>
                  </a:txBody>
                  <a:tcPr anchor="ctr"/>
                </a:tc>
                <a:extLst>
                  <a:ext uri="{0D108BD9-81ED-4DB2-BD59-A6C34878D82A}">
                    <a16:rowId xmlns:a16="http://schemas.microsoft.com/office/drawing/2014/main" val="10001"/>
                  </a:ext>
                </a:extLst>
              </a:tr>
              <a:tr h="2111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Output</a:t>
                      </a:r>
                      <a:r>
                        <a:rPr lang="en-US" sz="1200" baseline="0" dirty="0"/>
                        <a:t> time step</a:t>
                      </a:r>
                      <a:endParaRPr lang="en-US" sz="1200" dirty="0"/>
                    </a:p>
                  </a:txBody>
                  <a:tcPr anchor="ctr"/>
                </a:tc>
                <a:tc>
                  <a:txBody>
                    <a:bodyPr/>
                    <a:lstStyle/>
                    <a:p>
                      <a:pPr marL="0" marR="0" indent="0" algn="l" defTabSz="4179905" rtl="0" eaLnBrk="1" fontAlgn="auto" latinLnBrk="0" hangingPunct="1">
                        <a:lnSpc>
                          <a:spcPct val="100000"/>
                        </a:lnSpc>
                        <a:spcBef>
                          <a:spcPts val="0"/>
                        </a:spcBef>
                        <a:spcAft>
                          <a:spcPts val="0"/>
                        </a:spcAft>
                        <a:buClrTx/>
                        <a:buSzTx/>
                        <a:buFontTx/>
                        <a:buNone/>
                        <a:tabLst/>
                        <a:defRPr/>
                      </a:pPr>
                      <a:r>
                        <a:rPr lang="en-US" sz="1200" dirty="0"/>
                        <a:t>Output time step in seconds</a:t>
                      </a:r>
                    </a:p>
                  </a:txBody>
                  <a:tcPr anchor="ctr"/>
                </a:tc>
                <a:tc>
                  <a:txBody>
                    <a:bodyPr/>
                    <a:lstStyle/>
                    <a:p>
                      <a:pPr algn="l"/>
                      <a:r>
                        <a:rPr lang="en-US" sz="1200" dirty="0">
                          <a:latin typeface="Courier"/>
                          <a:cs typeface="Courier"/>
                        </a:rPr>
                        <a:t>30</a:t>
                      </a:r>
                    </a:p>
                  </a:txBody>
                  <a:tcPr anchor="ctr"/>
                </a:tc>
                <a:extLst>
                  <a:ext uri="{0D108BD9-81ED-4DB2-BD59-A6C34878D82A}">
                    <a16:rowId xmlns:a16="http://schemas.microsoft.com/office/drawing/2014/main" val="10002"/>
                  </a:ext>
                </a:extLst>
              </a:tr>
            </a:tbl>
          </a:graphicData>
        </a:graphic>
      </p:graphicFrame>
      <p:sp>
        <p:nvSpPr>
          <p:cNvPr id="3" name="TextBox 2"/>
          <p:cNvSpPr txBox="1"/>
          <p:nvPr/>
        </p:nvSpPr>
        <p:spPr>
          <a:xfrm>
            <a:off x="0" y="832012"/>
            <a:ext cx="9144000" cy="2308324"/>
          </a:xfrm>
          <a:prstGeom prst="rect">
            <a:avLst/>
          </a:prstGeom>
          <a:noFill/>
        </p:spPr>
        <p:txBody>
          <a:bodyPr wrap="square" rtlCol="0">
            <a:spAutoFit/>
          </a:bodyPr>
          <a:lstStyle/>
          <a:p>
            <a:r>
              <a:rPr lang="en-US" sz="1200" dirty="0"/>
              <a:t>Name of output folder: </a:t>
            </a:r>
            <a:r>
              <a:rPr lang="en-US" sz="1200" dirty="0">
                <a:solidFill>
                  <a:srgbClr val="FF0000"/>
                </a:solidFill>
              </a:rPr>
              <a:t>a folder with this name is created in ./output</a:t>
            </a:r>
            <a:r>
              <a:rPr lang="en-US" sz="1200" dirty="0"/>
              <a:t>. In this folder, n subfolders are created (n: number of satellites (first line of section #SPACECRAFT)). Each subfolder includes the outputs of the satellite.</a:t>
            </a:r>
          </a:p>
          <a:p>
            <a:r>
              <a:rPr lang="en-US" sz="1200" dirty="0"/>
              <a:t>In the example here, if 2 satellites are run then the following folders will be created:</a:t>
            </a:r>
          </a:p>
          <a:p>
            <a:r>
              <a:rPr lang="en-US" sz="1200" dirty="0">
                <a:solidFill>
                  <a:srgbClr val="FF0000"/>
                </a:solidFill>
              </a:rPr>
              <a:t>./output</a:t>
            </a:r>
            <a:r>
              <a:rPr lang="en-US" sz="1200" dirty="0"/>
              <a:t>/</a:t>
            </a:r>
            <a:r>
              <a:rPr lang="en-US" sz="1200" dirty="0" err="1"/>
              <a:t>my_first_run</a:t>
            </a:r>
            <a:r>
              <a:rPr lang="en-US" sz="1200" dirty="0"/>
              <a:t>/my_first_run1/ and ./output/</a:t>
            </a:r>
            <a:r>
              <a:rPr lang="en-US" sz="1200" dirty="0" err="1"/>
              <a:t>my_first_run</a:t>
            </a:r>
            <a:r>
              <a:rPr lang="en-US" sz="1200" dirty="0"/>
              <a:t>/my_first_run2/.</a:t>
            </a:r>
          </a:p>
          <a:p>
            <a:r>
              <a:rPr lang="en-US" sz="1200" dirty="0"/>
              <a:t>If GPS are run (second line of section #SPACECRAFT) then all GPS positions are gathered in a subfolder </a:t>
            </a:r>
            <a:r>
              <a:rPr lang="en-US" sz="1200" dirty="0" err="1"/>
              <a:t>constellation_GPS</a:t>
            </a:r>
            <a:r>
              <a:rPr lang="en-US" sz="1200" dirty="0"/>
              <a:t> </a:t>
            </a:r>
            <a:r>
              <a:rPr lang="en-US" sz="1200" dirty="0">
                <a:solidFill>
                  <a:srgbClr val="FF0000"/>
                </a:solidFill>
              </a:rPr>
              <a:t>(./output/</a:t>
            </a:r>
            <a:r>
              <a:rPr lang="en-US" sz="1200" dirty="0" err="1"/>
              <a:t>my_first_run</a:t>
            </a:r>
            <a:r>
              <a:rPr lang="en-US" sz="1200" dirty="0"/>
              <a:t>/</a:t>
            </a:r>
            <a:r>
              <a:rPr lang="en-US" sz="1200" dirty="0" err="1"/>
              <a:t>constellation_GPS</a:t>
            </a:r>
            <a:r>
              <a:rPr lang="en-US" sz="1200" dirty="0"/>
              <a:t>/ in the example).</a:t>
            </a:r>
          </a:p>
          <a:p>
            <a:r>
              <a:rPr lang="en-US" sz="1200" dirty="0"/>
              <a:t>If the name is ‘</a:t>
            </a:r>
            <a:r>
              <a:rPr lang="en-US" sz="1200" dirty="0">
                <a:latin typeface="Courier" charset="0"/>
                <a:ea typeface="Courier" charset="0"/>
                <a:cs typeface="Courier" charset="0"/>
              </a:rPr>
              <a:t>out</a:t>
            </a:r>
            <a:r>
              <a:rPr lang="en-US" sz="1200" dirty="0"/>
              <a:t>’ then the folder will be named the same as the name of the input file (without the file extension (‘.txt’ for example)). So for instance if the name of the main input file is </a:t>
            </a:r>
            <a:r>
              <a:rPr lang="en-US" sz="1200" dirty="0" err="1"/>
              <a:t>ex_main_input_basic.txt</a:t>
            </a:r>
            <a:r>
              <a:rPr lang="en-US" sz="1200" dirty="0"/>
              <a:t>, and the user puts ‘</a:t>
            </a:r>
            <a:r>
              <a:rPr lang="en-US" sz="1200" dirty="0">
                <a:latin typeface="Courier" charset="0"/>
                <a:ea typeface="Courier" charset="0"/>
                <a:cs typeface="Courier" charset="0"/>
              </a:rPr>
              <a:t>out</a:t>
            </a:r>
            <a:r>
              <a:rPr lang="en-US" sz="1200" dirty="0"/>
              <a:t>’ at the first line of section #OUTPUT, the output folder is called ‘</a:t>
            </a:r>
            <a:r>
              <a:rPr lang="en-US" sz="1200" dirty="0" err="1"/>
              <a:t>ex_main_input_basic</a:t>
            </a:r>
            <a:r>
              <a:rPr lang="en-US" sz="1200" dirty="0"/>
              <a:t>’.</a:t>
            </a:r>
          </a:p>
          <a:p>
            <a:endParaRPr lang="en-US" sz="1200" dirty="0"/>
          </a:p>
          <a:p>
            <a:r>
              <a:rPr lang="en-US" sz="1200" dirty="0"/>
              <a:t>Output time step: time step to write the output of the propagator (positions, velocities, orbital elements, power, </a:t>
            </a:r>
            <a:r>
              <a:rPr lang="en-US" sz="1200" dirty="0" err="1"/>
              <a:t>etc</a:t>
            </a:r>
            <a:r>
              <a:rPr lang="en-US" sz="1200" dirty="0"/>
              <a:t>). This time step has to be greater than the integration time step (third line of section #TIME), and a multiple of it. </a:t>
            </a:r>
          </a:p>
        </p:txBody>
      </p:sp>
    </p:spTree>
    <p:extLst>
      <p:ext uri="{BB962C8B-B14F-4D97-AF65-F5344CB8AC3E}">
        <p14:creationId xmlns:p14="http://schemas.microsoft.com/office/powerpoint/2010/main" val="196450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775608741"/>
              </p:ext>
            </p:extLst>
          </p:nvPr>
        </p:nvGraphicFramePr>
        <p:xfrm>
          <a:off x="1" y="-36135"/>
          <a:ext cx="9144000" cy="588054"/>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94027">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#GROUND_STATIONS (optional)</a:t>
                      </a:r>
                      <a:endParaRPr lang="en-US" sz="1200" dirty="0">
                        <a:latin typeface="+mn-lt"/>
                        <a:cs typeface="Calibri"/>
                      </a:endParaRPr>
                    </a:p>
                  </a:txBody>
                  <a:tcPr anchor="ctr"/>
                </a:tc>
                <a:tc hMerge="1">
                  <a:txBody>
                    <a:bodyPr/>
                    <a:lstStyle/>
                    <a:p>
                      <a:pPr algn="ctr"/>
                      <a:endParaRPr lang="en-US" sz="1200" dirty="0"/>
                    </a:p>
                  </a:txBody>
                  <a:tcPr anchor="ctr"/>
                </a:tc>
                <a:tc hMerge="1">
                  <a:txBody>
                    <a:bodyPr/>
                    <a:lstStyle/>
                    <a:p>
                      <a:pPr algn="l"/>
                      <a:endParaRPr lang="en-US" sz="1200" dirty="0"/>
                    </a:p>
                  </a:txBody>
                  <a:tcPr anchor="ctr"/>
                </a:tc>
                <a:extLst>
                  <a:ext uri="{0D108BD9-81ED-4DB2-BD59-A6C34878D82A}">
                    <a16:rowId xmlns:a16="http://schemas.microsoft.com/office/drawing/2014/main" val="10000"/>
                  </a:ext>
                </a:extLst>
              </a:tr>
              <a:tr h="294027">
                <a:tc>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File name for</a:t>
                      </a:r>
                      <a:r>
                        <a:rPr lang="en-US" sz="1200" baseline="0" dirty="0"/>
                        <a:t> the ground stations</a:t>
                      </a:r>
                      <a:endParaRPr lang="en-US" sz="1200" dirty="0"/>
                    </a:p>
                  </a:txBody>
                  <a:tcPr anchor="ctr"/>
                </a:tc>
                <a:tc>
                  <a:txBody>
                    <a:bodyPr/>
                    <a:lstStyle/>
                    <a:p>
                      <a:pPr algn="ctr"/>
                      <a:r>
                        <a:rPr lang="en-US" sz="1200" dirty="0"/>
                        <a:t>Name of the file</a:t>
                      </a:r>
                    </a:p>
                  </a:txBody>
                  <a:tcPr anchor="ctr"/>
                </a:tc>
                <a:tc>
                  <a:txBody>
                    <a:bodyPr/>
                    <a:lstStyle/>
                    <a:p>
                      <a:pPr algn="ctr"/>
                      <a:r>
                        <a:rPr lang="en-US" sz="1200" dirty="0" err="1">
                          <a:latin typeface="Courier"/>
                          <a:cs typeface="Courier"/>
                        </a:rPr>
                        <a:t>My_ground_stations.txt</a:t>
                      </a:r>
                      <a:endParaRPr lang="en-US" sz="1200" dirty="0">
                        <a:latin typeface="Courier"/>
                        <a:cs typeface="Courier"/>
                      </a:endParaRPr>
                    </a:p>
                  </a:txBody>
                  <a:tcPr anchor="ctr"/>
                </a:tc>
                <a:extLst>
                  <a:ext uri="{0D108BD9-81ED-4DB2-BD59-A6C34878D82A}">
                    <a16:rowId xmlns:a16="http://schemas.microsoft.com/office/drawing/2014/main" val="10001"/>
                  </a:ext>
                </a:extLst>
              </a:tr>
            </a:tbl>
          </a:graphicData>
        </a:graphic>
      </p:graphicFrame>
      <p:sp>
        <p:nvSpPr>
          <p:cNvPr id="3" name="ZoneTexte 2"/>
          <p:cNvSpPr txBox="1"/>
          <p:nvPr/>
        </p:nvSpPr>
        <p:spPr>
          <a:xfrm>
            <a:off x="24578" y="581723"/>
            <a:ext cx="9143999" cy="5816977"/>
          </a:xfrm>
          <a:prstGeom prst="rect">
            <a:avLst/>
          </a:prstGeom>
          <a:noFill/>
        </p:spPr>
        <p:txBody>
          <a:bodyPr wrap="square" rtlCol="0">
            <a:spAutoFit/>
          </a:bodyPr>
          <a:lstStyle/>
          <a:p>
            <a:r>
              <a:rPr lang="en-US" sz="1200" dirty="0"/>
              <a:t>This section can compute the coverage of the n satellites above ground stations.</a:t>
            </a:r>
          </a:p>
          <a:p>
            <a:r>
              <a:rPr lang="en-US" sz="1200" dirty="0"/>
              <a:t>This file includes the position and minimum elevation angle of all the ground stations.</a:t>
            </a:r>
          </a:p>
          <a:p>
            <a:r>
              <a:rPr lang="en-US" sz="1200" dirty="0"/>
              <a:t>This file has to be in ./input/coverage/</a:t>
            </a:r>
            <a:r>
              <a:rPr lang="en-US" sz="1200" dirty="0" err="1"/>
              <a:t>ground_station</a:t>
            </a:r>
            <a:r>
              <a:rPr lang="en-US" sz="1200" dirty="0"/>
              <a:t>/.</a:t>
            </a:r>
          </a:p>
          <a:p>
            <a:endParaRPr lang="en-US" sz="1200" dirty="0"/>
          </a:p>
          <a:p>
            <a:r>
              <a:rPr lang="en-US" sz="1200" dirty="0"/>
              <a:t>How to write the file (example):</a:t>
            </a:r>
          </a:p>
          <a:p>
            <a:r>
              <a:rPr lang="en-US" sz="1200" dirty="0">
                <a:latin typeface="Courier"/>
                <a:cs typeface="Courier"/>
              </a:rPr>
              <a:t>#BEGINNINGOFHEADER</a:t>
            </a:r>
          </a:p>
          <a:p>
            <a:r>
              <a:rPr lang="en-US" sz="1200" dirty="0">
                <a:latin typeface="Courier"/>
                <a:cs typeface="Courier"/>
              </a:rPr>
              <a:t>put optional header here</a:t>
            </a:r>
          </a:p>
          <a:p>
            <a:r>
              <a:rPr lang="en-US" sz="1200" dirty="0">
                <a:latin typeface="Courier"/>
                <a:cs typeface="Courier"/>
              </a:rPr>
              <a:t>#ENDOFHEADER</a:t>
            </a:r>
          </a:p>
          <a:p>
            <a:r>
              <a:rPr lang="en-US" sz="1200" dirty="0">
                <a:latin typeface="Courier"/>
                <a:cs typeface="Courier"/>
              </a:rPr>
              <a:t>- Line below #ENDOFHEADER:#START</a:t>
            </a:r>
          </a:p>
          <a:p>
            <a:r>
              <a:rPr lang="en-US" sz="1200" dirty="0">
                <a:latin typeface="Courier"/>
                <a:cs typeface="Courier"/>
              </a:rPr>
              <a:t>- Lines below #START: ground stations. One per line, following the format:</a:t>
            </a:r>
          </a:p>
          <a:p>
            <a:r>
              <a:rPr lang="en-US" sz="1200" dirty="0" err="1">
                <a:latin typeface="Courier"/>
                <a:cs typeface="Courier"/>
              </a:rPr>
              <a:t>name_of_ground_station</a:t>
            </a:r>
            <a:r>
              <a:rPr lang="en-US" sz="1200" dirty="0">
                <a:latin typeface="Courier"/>
                <a:cs typeface="Courier"/>
              </a:rPr>
              <a:t>(no space) latitude(</a:t>
            </a:r>
            <a:r>
              <a:rPr lang="en-US" sz="1200" dirty="0" err="1">
                <a:latin typeface="Courier"/>
                <a:cs typeface="Courier"/>
              </a:rPr>
              <a:t>deg</a:t>
            </a:r>
            <a:r>
              <a:rPr lang="en-US" sz="1200" dirty="0">
                <a:latin typeface="Courier"/>
                <a:cs typeface="Courier"/>
              </a:rPr>
              <a:t>) longitude(</a:t>
            </a:r>
            <a:r>
              <a:rPr lang="en-US" sz="1200" dirty="0" err="1">
                <a:latin typeface="Courier"/>
                <a:cs typeface="Courier"/>
              </a:rPr>
              <a:t>deg</a:t>
            </a:r>
            <a:r>
              <a:rPr lang="en-US" sz="1200" dirty="0">
                <a:latin typeface="Courier"/>
                <a:cs typeface="Courier"/>
              </a:rPr>
              <a:t>) altitude(m) </a:t>
            </a:r>
            <a:r>
              <a:rPr lang="en-US" sz="1200" dirty="0" err="1">
                <a:latin typeface="Courier"/>
                <a:cs typeface="Courier"/>
              </a:rPr>
              <a:t>min_elevation_angle</a:t>
            </a:r>
            <a:r>
              <a:rPr lang="en-US" sz="1200" dirty="0">
                <a:latin typeface="Courier"/>
                <a:cs typeface="Courier"/>
              </a:rPr>
              <a:t>(</a:t>
            </a:r>
            <a:r>
              <a:rPr lang="en-US" sz="1200" dirty="0" err="1">
                <a:latin typeface="Courier"/>
                <a:cs typeface="Courier"/>
              </a:rPr>
              <a:t>deg</a:t>
            </a:r>
            <a:r>
              <a:rPr lang="en-US" sz="1200" dirty="0">
                <a:latin typeface="Courier"/>
                <a:cs typeface="Courier"/>
              </a:rPr>
              <a:t>)</a:t>
            </a:r>
          </a:p>
          <a:p>
            <a:r>
              <a:rPr lang="en-US" sz="1200" dirty="0">
                <a:latin typeface="Courier"/>
                <a:cs typeface="Courier"/>
              </a:rPr>
              <a:t>- Line below the last ground station:#END</a:t>
            </a:r>
          </a:p>
          <a:p>
            <a:endParaRPr lang="en-US" sz="1200" dirty="0">
              <a:latin typeface="Courier"/>
              <a:cs typeface="Courier"/>
            </a:endParaRPr>
          </a:p>
          <a:p>
            <a:r>
              <a:rPr lang="en-US" sz="1200" dirty="0">
                <a:latin typeface="Calibri" charset="0"/>
                <a:ea typeface="Calibri" charset="0"/>
                <a:cs typeface="Calibri" charset="0"/>
              </a:rPr>
              <a:t>Example:</a:t>
            </a:r>
          </a:p>
          <a:p>
            <a:r>
              <a:rPr lang="en-US" sz="1200" dirty="0">
                <a:latin typeface="Courier"/>
                <a:cs typeface="Courier"/>
              </a:rPr>
              <a:t>#BEGINNINGOFHEADER</a:t>
            </a:r>
          </a:p>
          <a:p>
            <a:r>
              <a:rPr lang="en-US" sz="1200" dirty="0">
                <a:latin typeface="Courier"/>
                <a:cs typeface="Courier"/>
              </a:rPr>
              <a:t>This is a header</a:t>
            </a:r>
          </a:p>
          <a:p>
            <a:r>
              <a:rPr lang="en-US" sz="1200" dirty="0">
                <a:latin typeface="Courier"/>
                <a:cs typeface="Courier"/>
              </a:rPr>
              <a:t>#ENDOFHEADER</a:t>
            </a:r>
          </a:p>
          <a:p>
            <a:r>
              <a:rPr lang="en-US" sz="1200" dirty="0">
                <a:latin typeface="Courier"/>
                <a:cs typeface="Courier"/>
              </a:rPr>
              <a:t>#START</a:t>
            </a:r>
          </a:p>
          <a:p>
            <a:r>
              <a:rPr lang="pl-PL" sz="1200" dirty="0" err="1">
                <a:latin typeface="Courier"/>
                <a:cs typeface="Courier"/>
              </a:rPr>
              <a:t>hawaii</a:t>
            </a:r>
            <a:r>
              <a:rPr lang="pl-PL" sz="1200" dirty="0">
                <a:latin typeface="Courier"/>
                <a:cs typeface="Courier"/>
              </a:rPr>
              <a:t> 21. -157. 0 5</a:t>
            </a:r>
          </a:p>
          <a:p>
            <a:r>
              <a:rPr lang="en-US" sz="1200" dirty="0" err="1">
                <a:latin typeface="Courier"/>
                <a:cs typeface="Courier"/>
              </a:rPr>
              <a:t>chile</a:t>
            </a:r>
            <a:r>
              <a:rPr lang="en-US" sz="1200" dirty="0">
                <a:latin typeface="Courier"/>
                <a:cs typeface="Courier"/>
              </a:rPr>
              <a:t> -33. -70. 0 5</a:t>
            </a:r>
          </a:p>
          <a:p>
            <a:r>
              <a:rPr lang="it-IT" sz="1200" dirty="0" err="1">
                <a:latin typeface="Courier"/>
                <a:cs typeface="Courier"/>
              </a:rPr>
              <a:t>australia</a:t>
            </a:r>
            <a:r>
              <a:rPr lang="it-IT" sz="1200" dirty="0">
                <a:latin typeface="Courier"/>
                <a:cs typeface="Courier"/>
              </a:rPr>
              <a:t> -31. 115. 0 5</a:t>
            </a:r>
          </a:p>
          <a:p>
            <a:r>
              <a:rPr lang="pt-BR" sz="1200" dirty="0">
                <a:latin typeface="Courier"/>
                <a:cs typeface="Courier"/>
              </a:rPr>
              <a:t>#END</a:t>
            </a:r>
          </a:p>
          <a:p>
            <a:endParaRPr lang="en-US" sz="1200" dirty="0"/>
          </a:p>
          <a:p>
            <a:r>
              <a:rPr lang="en-US" sz="1200" dirty="0"/>
              <a:t>For each satellite, a subfolder coverage/ is created. One file per ground station. It includes the azimuth and elevation angles in both the ground station and the spacecraft reference systems, as well as the range, for every second of the propagation. A summary report (one file for all ground stations) is also created that shows the access start and end times when the spacecraft flies over the ground station, in the half cone defined by the minimum elevation angle. To get this summary report, run the python script ./</a:t>
            </a:r>
            <a:r>
              <a:rPr lang="en-US" sz="1200" dirty="0" err="1"/>
              <a:t>srcPython</a:t>
            </a:r>
            <a:r>
              <a:rPr lang="en-US" sz="1200" dirty="0"/>
              <a:t>/</a:t>
            </a:r>
            <a:r>
              <a:rPr lang="en-US" sz="1200" dirty="0" err="1"/>
              <a:t>report_coverage_ground_station.py</a:t>
            </a:r>
            <a:r>
              <a:rPr lang="en-US" sz="1200" dirty="0"/>
              <a:t> (see explanations in the header of this script).</a:t>
            </a:r>
          </a:p>
          <a:p>
            <a:endParaRPr lang="en-US" sz="1200" dirty="0"/>
          </a:p>
          <a:p>
            <a:r>
              <a:rPr lang="en-US" sz="1200" dirty="0"/>
              <a:t>If this section is not included, then the number of ground stations is set to 0 by default.</a:t>
            </a:r>
          </a:p>
        </p:txBody>
      </p:sp>
    </p:spTree>
    <p:extLst>
      <p:ext uri="{BB962C8B-B14F-4D97-AF65-F5344CB8AC3E}">
        <p14:creationId xmlns:p14="http://schemas.microsoft.com/office/powerpoint/2010/main" val="38582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2006391758"/>
              </p:ext>
            </p:extLst>
          </p:nvPr>
        </p:nvGraphicFramePr>
        <p:xfrm>
          <a:off x="0" y="0"/>
          <a:ext cx="9144000" cy="2467342"/>
        </p:xfrm>
        <a:graphic>
          <a:graphicData uri="http://schemas.openxmlformats.org/drawingml/2006/table">
            <a:tbl>
              <a:tblPr firstRow="1" bandRow="1">
                <a:tableStyleId>{69012ECD-51FC-41F1-AA8D-1B2483CD663E}</a:tableStyleId>
              </a:tblPr>
              <a:tblGrid>
                <a:gridCol w="3048000">
                  <a:extLst>
                    <a:ext uri="{9D8B030D-6E8A-4147-A177-3AD203B41FA5}">
                      <a16:colId xmlns:a16="http://schemas.microsoft.com/office/drawing/2014/main" val="20000"/>
                    </a:ext>
                  </a:extLst>
                </a:gridCol>
                <a:gridCol w="3326581">
                  <a:extLst>
                    <a:ext uri="{9D8B030D-6E8A-4147-A177-3AD203B41FA5}">
                      <a16:colId xmlns:a16="http://schemas.microsoft.com/office/drawing/2014/main" val="20001"/>
                    </a:ext>
                  </a:extLst>
                </a:gridCol>
                <a:gridCol w="2769419">
                  <a:extLst>
                    <a:ext uri="{9D8B030D-6E8A-4147-A177-3AD203B41FA5}">
                      <a16:colId xmlns:a16="http://schemas.microsoft.com/office/drawing/2014/main" val="20002"/>
                    </a:ext>
                  </a:extLst>
                </a:gridCol>
              </a:tblGrid>
              <a:tr h="364222">
                <a:tc gridSpan="3">
                  <a:txBody>
                    <a:bodyPr/>
                    <a:lstStyle/>
                    <a:p>
                      <a:pPr marL="0" marR="0" indent="0" algn="ctr" defTabSz="4179905" rtl="0" eaLnBrk="1" fontAlgn="auto" latinLnBrk="0" hangingPunct="1">
                        <a:lnSpc>
                          <a:spcPct val="100000"/>
                        </a:lnSpc>
                        <a:spcBef>
                          <a:spcPts val="0"/>
                        </a:spcBef>
                        <a:spcAft>
                          <a:spcPts val="0"/>
                        </a:spcAft>
                        <a:buClrTx/>
                        <a:buSzTx/>
                        <a:buFontTx/>
                        <a:buNone/>
                        <a:tabLst/>
                        <a:defRPr/>
                      </a:pPr>
                      <a:r>
                        <a:rPr lang="en-US" sz="1200" dirty="0"/>
                        <a:t>#ATTITUDE (optional)</a:t>
                      </a:r>
                    </a:p>
                  </a:txBody>
                  <a:tcPr anchor="ctr"/>
                </a:tc>
                <a:tc hMerge="1">
                  <a:txBody>
                    <a:bodyPr/>
                    <a:lstStyle/>
                    <a:p>
                      <a:pPr algn="ctr"/>
                      <a:endParaRPr lang="en-US" sz="1200" dirty="0"/>
                    </a:p>
                  </a:txBody>
                  <a:tcPr anchor="ctr"/>
                </a:tc>
                <a:tc hMerge="1">
                  <a:txBody>
                    <a:bodyPr/>
                    <a:lstStyle/>
                    <a:p>
                      <a:pPr algn="ctr"/>
                      <a:endParaRPr lang="en-US" sz="1200" dirty="0"/>
                    </a:p>
                  </a:txBody>
                  <a:tcPr anchor="ctr"/>
                </a:tc>
                <a:extLst>
                  <a:ext uri="{0D108BD9-81ED-4DB2-BD59-A6C34878D82A}">
                    <a16:rowId xmlns:a16="http://schemas.microsoft.com/office/drawing/2014/main" val="10000"/>
                  </a:ext>
                </a:extLst>
              </a:tr>
              <a:tr h="982134">
                <a:tc>
                  <a:txBody>
                    <a:bodyPr/>
                    <a:lstStyle/>
                    <a:p>
                      <a:pPr algn="ctr"/>
                      <a:r>
                        <a:rPr lang="en-US" sz="1200" dirty="0"/>
                        <a:t>Type of attitude</a:t>
                      </a:r>
                    </a:p>
                  </a:txBody>
                  <a:tcPr anchor="ctr"/>
                </a:tc>
                <a:tc>
                  <a:txBody>
                    <a:bodyPr/>
                    <a:lstStyle/>
                    <a:p>
                      <a:pPr marL="173038" indent="-173038" algn="l">
                        <a:buFontTx/>
                        <a:buChar char="-"/>
                      </a:pPr>
                      <a:r>
                        <a:rPr lang="en-US" sz="1200" dirty="0"/>
                        <a:t>nadir</a:t>
                      </a:r>
                    </a:p>
                    <a:p>
                      <a:pPr marL="173038" indent="-173038" algn="l">
                        <a:buFontTx/>
                        <a:buChar char="-"/>
                      </a:pPr>
                      <a:r>
                        <a:rPr lang="en-US" sz="1200" dirty="0" err="1"/>
                        <a:t>sun_pointed</a:t>
                      </a:r>
                      <a:endParaRPr lang="en-US" sz="1200" dirty="0"/>
                    </a:p>
                    <a:p>
                      <a:pPr marL="171450" indent="-171450" algn="l">
                        <a:buFontTx/>
                        <a:buChar char="-"/>
                      </a:pPr>
                      <a:r>
                        <a:rPr lang="en-US" sz="1200" baseline="0" dirty="0"/>
                        <a:t>name of external file</a:t>
                      </a:r>
                    </a:p>
                    <a:p>
                      <a:pPr marL="173038" indent="-173038" algn="l">
                        <a:buFontTx/>
                        <a:buChar char="-"/>
                      </a:pPr>
                      <a:r>
                        <a:rPr lang="en-US" sz="1200" baseline="0" dirty="0" err="1"/>
                        <a:t>ensemble_angular_velocity</a:t>
                      </a:r>
                      <a:endParaRPr lang="en-US" sz="1200" baseline="0" dirty="0"/>
                    </a:p>
                    <a:p>
                      <a:pPr marL="173038" marR="0" indent="-173038" algn="l" defTabSz="457200" rtl="0" eaLnBrk="1" fontAlgn="auto" latinLnBrk="0" hangingPunct="1">
                        <a:lnSpc>
                          <a:spcPct val="100000"/>
                        </a:lnSpc>
                        <a:spcBef>
                          <a:spcPts val="0"/>
                        </a:spcBef>
                        <a:spcAft>
                          <a:spcPts val="0"/>
                        </a:spcAft>
                        <a:buClrTx/>
                        <a:buSzTx/>
                        <a:buFontTx/>
                        <a:buChar char="-"/>
                        <a:tabLst/>
                        <a:defRPr/>
                      </a:pPr>
                      <a:r>
                        <a:rPr lang="en-US" sz="1200" baseline="0" dirty="0" err="1"/>
                        <a:t>ensemble_initial_attitude</a:t>
                      </a:r>
                      <a:endParaRPr lang="en-US" sz="1200" baseline="0" dirty="0"/>
                    </a:p>
                    <a:p>
                      <a:pPr marL="173038" indent="-173038" algn="l">
                        <a:buFontTx/>
                        <a:buChar char="-"/>
                      </a:pPr>
                      <a:r>
                        <a:rPr lang="en-US" sz="1200" baseline="0" dirty="0"/>
                        <a:t>(</a:t>
                      </a:r>
                      <a:r>
                        <a:rPr lang="en-US" sz="1200" baseline="0" dirty="0" err="1"/>
                        <a:t>pitch_ang_velo</a:t>
                      </a:r>
                      <a:r>
                        <a:rPr lang="en-US" sz="1200" baseline="0" dirty="0"/>
                        <a:t>; </a:t>
                      </a:r>
                      <a:r>
                        <a:rPr lang="en-US" sz="1200" baseline="0" dirty="0" err="1"/>
                        <a:t>roll_ang_velo</a:t>
                      </a:r>
                      <a:r>
                        <a:rPr lang="en-US" sz="1200" baseline="0" dirty="0"/>
                        <a:t>; </a:t>
                      </a:r>
                      <a:r>
                        <a:rPr lang="en-US" sz="1200" baseline="0" dirty="0" err="1"/>
                        <a:t>yaw_ang_velo</a:t>
                      </a:r>
                      <a:r>
                        <a:rPr lang="en-US" sz="1200" baseline="0" dirty="0"/>
                        <a:t>)</a:t>
                      </a:r>
                      <a:endParaRPr lang="en-US" sz="1200" dirty="0"/>
                    </a:p>
                  </a:txBody>
                  <a:tcPr anchor="ctr"/>
                </a:tc>
                <a:tc>
                  <a:txBody>
                    <a:bodyPr/>
                    <a:lstStyle/>
                    <a:p>
                      <a:pPr algn="l"/>
                      <a:r>
                        <a:rPr lang="en-US" sz="1200" dirty="0">
                          <a:latin typeface="Courier"/>
                          <a:cs typeface="Courier"/>
                        </a:rPr>
                        <a:t>nadir</a:t>
                      </a:r>
                    </a:p>
                    <a:p>
                      <a:pPr algn="l"/>
                      <a:r>
                        <a:rPr lang="en-US" sz="1200" dirty="0">
                          <a:latin typeface="Calibri"/>
                          <a:cs typeface="Calibri"/>
                        </a:rPr>
                        <a:t>or</a:t>
                      </a:r>
                    </a:p>
                    <a:p>
                      <a:pPr algn="l"/>
                      <a:r>
                        <a:rPr lang="en-US" sz="1200" dirty="0" err="1">
                          <a:latin typeface="Courier"/>
                          <a:cs typeface="Courier"/>
                        </a:rPr>
                        <a:t>sun_pointed</a:t>
                      </a:r>
                      <a:endParaRPr lang="en-US" sz="1200" dirty="0">
                        <a:latin typeface="Courier"/>
                        <a:cs typeface="Courier"/>
                      </a:endParaRPr>
                    </a:p>
                    <a:p>
                      <a:pPr algn="l"/>
                      <a:r>
                        <a:rPr lang="en-US" sz="1200" dirty="0">
                          <a:latin typeface="Calibri"/>
                          <a:cs typeface="Calibri"/>
                        </a:rPr>
                        <a:t>or</a:t>
                      </a:r>
                    </a:p>
                    <a:p>
                      <a:pPr algn="l"/>
                      <a:r>
                        <a:rPr lang="en-US" sz="1200" dirty="0" err="1">
                          <a:latin typeface="Courier"/>
                          <a:cs typeface="Courier"/>
                        </a:rPr>
                        <a:t>Example_attitude_file.txt</a:t>
                      </a:r>
                      <a:endParaRPr lang="en-US" sz="1200" dirty="0">
                        <a:latin typeface="Courier"/>
                        <a:cs typeface="Courier"/>
                      </a:endParaRPr>
                    </a:p>
                    <a:p>
                      <a:pPr algn="l"/>
                      <a:r>
                        <a:rPr lang="en-US" sz="1200" dirty="0">
                          <a:latin typeface="Calibri"/>
                          <a:cs typeface="Calibri"/>
                        </a:rPr>
                        <a:t>or</a:t>
                      </a:r>
                    </a:p>
                    <a:p>
                      <a:pPr algn="l"/>
                      <a:r>
                        <a:rPr lang="en-US" sz="1200" baseline="0" dirty="0" err="1">
                          <a:latin typeface="Courier"/>
                          <a:cs typeface="Courier"/>
                        </a:rPr>
                        <a:t>ensemble_angular_velocity</a:t>
                      </a:r>
                      <a:endParaRPr lang="en-US" sz="1200" baseline="0" dirty="0">
                        <a:latin typeface="Courier"/>
                        <a:cs typeface="Courier"/>
                      </a:endParaRPr>
                    </a:p>
                    <a:p>
                      <a:pPr algn="l"/>
                      <a:r>
                        <a:rPr lang="en-US" sz="1200" i="1" baseline="0" dirty="0">
                          <a:latin typeface="Calibri"/>
                          <a:cs typeface="Calibri"/>
                        </a:rPr>
                        <a:t>or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err="1">
                          <a:latin typeface="Courier"/>
                          <a:cs typeface="Courier"/>
                        </a:rPr>
                        <a:t>ensemble_initial_attitude</a:t>
                      </a:r>
                      <a:endParaRPr lang="en-US" sz="1200" baseline="0" dirty="0">
                        <a:latin typeface="Courier"/>
                        <a:cs typeface="Courier"/>
                      </a:endParaRPr>
                    </a:p>
                    <a:p>
                      <a:pPr algn="l"/>
                      <a:r>
                        <a:rPr lang="en-US" sz="1200" baseline="0" dirty="0">
                          <a:latin typeface="Calibri"/>
                          <a:cs typeface="Calibri"/>
                        </a:rPr>
                        <a:t>or</a:t>
                      </a:r>
                    </a:p>
                    <a:p>
                      <a:pPr algn="l"/>
                      <a:r>
                        <a:rPr lang="en-US" sz="1200" baseline="0" dirty="0">
                          <a:latin typeface="Courier"/>
                          <a:cs typeface="Courier"/>
                        </a:rPr>
                        <a:t>(2.0; 1.0; 1.3)</a:t>
                      </a:r>
                      <a:endParaRPr lang="en-US" sz="1200" dirty="0">
                        <a:latin typeface="Courier"/>
                        <a:cs typeface="Courier"/>
                      </a:endParaRPr>
                    </a:p>
                  </a:txBody>
                  <a:tcPr anchor="ctr"/>
                </a:tc>
                <a:extLst>
                  <a:ext uri="{0D108BD9-81ED-4DB2-BD59-A6C34878D82A}">
                    <a16:rowId xmlns:a16="http://schemas.microsoft.com/office/drawing/2014/main" val="10001"/>
                  </a:ext>
                </a:extLst>
              </a:tr>
            </a:tbl>
          </a:graphicData>
        </a:graphic>
      </p:graphicFrame>
      <p:sp>
        <p:nvSpPr>
          <p:cNvPr id="9" name="ZoneTexte 8"/>
          <p:cNvSpPr txBox="1"/>
          <p:nvPr/>
        </p:nvSpPr>
        <p:spPr>
          <a:xfrm>
            <a:off x="0" y="2472707"/>
            <a:ext cx="9144000" cy="2862322"/>
          </a:xfrm>
          <a:prstGeom prst="rect">
            <a:avLst/>
          </a:prstGeom>
          <a:noFill/>
        </p:spPr>
        <p:txBody>
          <a:bodyPr wrap="square" rtlCol="0">
            <a:spAutoFit/>
          </a:bodyPr>
          <a:lstStyle/>
          <a:p>
            <a:r>
              <a:rPr lang="en-US" sz="1200" dirty="0">
                <a:latin typeface="Courier" charset="0"/>
                <a:ea typeface="Courier" charset="0"/>
                <a:cs typeface="Courier" charset="0"/>
              </a:rPr>
              <a:t>nadir</a:t>
            </a:r>
            <a:r>
              <a:rPr lang="en-US" sz="1200" dirty="0"/>
              <a:t>: the satellites are constantly nadir pointing: </a:t>
            </a:r>
            <a:r>
              <a:rPr lang="en-US" sz="1200" dirty="0" err="1"/>
              <a:t>x_body</a:t>
            </a:r>
            <a:r>
              <a:rPr lang="en-US" sz="1200" dirty="0"/>
              <a:t> in the in-track direction, </a:t>
            </a:r>
            <a:r>
              <a:rPr lang="en-US" sz="1200" dirty="0" err="1"/>
              <a:t>z_body</a:t>
            </a:r>
            <a:r>
              <a:rPr lang="en-US" sz="1200" dirty="0"/>
              <a:t> in the radial direction (oriented away from the Earth), </a:t>
            </a:r>
            <a:r>
              <a:rPr lang="en-US" sz="1200" dirty="0" err="1"/>
              <a:t>y_body</a:t>
            </a:r>
            <a:r>
              <a:rPr lang="en-US" sz="1200" dirty="0"/>
              <a:t> in the cross-track direction</a:t>
            </a:r>
          </a:p>
          <a:p>
            <a:endParaRPr lang="en-US" sz="1200" dirty="0"/>
          </a:p>
          <a:p>
            <a:r>
              <a:rPr lang="en-US" sz="1200" dirty="0" err="1">
                <a:latin typeface="Courier" charset="0"/>
                <a:ea typeface="Courier" charset="0"/>
                <a:cs typeface="Courier" charset="0"/>
              </a:rPr>
              <a:t>sun_pointed</a:t>
            </a:r>
            <a:r>
              <a:rPr lang="en-US" sz="1200" dirty="0"/>
              <a:t>: the satellites are constantly Sun pointing: </a:t>
            </a:r>
            <a:r>
              <a:rPr lang="en-US" sz="1200" dirty="0" err="1"/>
              <a:t>z_body</a:t>
            </a:r>
            <a:r>
              <a:rPr lang="en-US" sz="1200" dirty="0"/>
              <a:t> in the direction of the Sun. </a:t>
            </a:r>
          </a:p>
          <a:p>
            <a:endParaRPr lang="en-US" sz="1200" dirty="0"/>
          </a:p>
          <a:p>
            <a:r>
              <a:rPr lang="en-US" sz="1200" dirty="0"/>
              <a:t>If option ‘name of external file’: please see the document </a:t>
            </a:r>
            <a:r>
              <a:rPr lang="en-US" sz="1200" dirty="0" err="1"/>
              <a:t>how_to_write_the_attitude_file</a:t>
            </a:r>
            <a:r>
              <a:rPr lang="en-US" sz="1200" dirty="0"/>
              <a:t>.</a:t>
            </a:r>
          </a:p>
          <a:p>
            <a:br>
              <a:rPr lang="en-US" sz="1200" dirty="0"/>
            </a:br>
            <a:r>
              <a:rPr lang="en-US" sz="1200" dirty="0"/>
              <a:t>If option ‘</a:t>
            </a:r>
            <a:r>
              <a:rPr lang="en-US" sz="1200" dirty="0" err="1">
                <a:latin typeface="Courier" charset="0"/>
                <a:ea typeface="Courier" charset="0"/>
                <a:cs typeface="Courier" charset="0"/>
              </a:rPr>
              <a:t>ensemble_angular_velocity</a:t>
            </a:r>
            <a:r>
              <a:rPr lang="en-US" sz="1200" dirty="0"/>
              <a:t>’ or ‘</a:t>
            </a:r>
            <a:r>
              <a:rPr lang="en-US" sz="1200" dirty="0" err="1">
                <a:latin typeface="Courier" charset="0"/>
                <a:ea typeface="Courier" charset="0"/>
                <a:cs typeface="Courier" charset="0"/>
              </a:rPr>
              <a:t>ensemble_initial_attitude</a:t>
            </a:r>
            <a:r>
              <a:rPr lang="en-US" sz="1200" dirty="0"/>
              <a:t>’: please see document </a:t>
            </a:r>
            <a:r>
              <a:rPr lang="en-US" sz="1200" dirty="0" err="1"/>
              <a:t>how_to_use_ensembles.docx</a:t>
            </a:r>
            <a:endParaRPr lang="en-US" sz="1200" dirty="0"/>
          </a:p>
          <a:p>
            <a:endParaRPr lang="en-US" sz="1200" dirty="0"/>
          </a:p>
          <a:p>
            <a:r>
              <a:rPr lang="en-US" sz="1200" dirty="0"/>
              <a:t>If choose to input (</a:t>
            </a:r>
            <a:r>
              <a:rPr lang="en-US" sz="1200" dirty="0" err="1"/>
              <a:t>pitch_ang_velo</a:t>
            </a:r>
            <a:r>
              <a:rPr lang="en-US" sz="1200" dirty="0"/>
              <a:t>; </a:t>
            </a:r>
            <a:r>
              <a:rPr lang="en-US" sz="1200" dirty="0" err="1"/>
              <a:t>roll_ang_velo</a:t>
            </a:r>
            <a:r>
              <a:rPr lang="en-US" sz="1200" dirty="0"/>
              <a:t>; </a:t>
            </a:r>
            <a:r>
              <a:rPr lang="en-US" sz="1200" dirty="0" err="1"/>
              <a:t>yaw_ang_velo</a:t>
            </a:r>
            <a:r>
              <a:rPr lang="en-US" sz="1200" dirty="0"/>
              <a:t>): in degree/s. The order of rotation is: pitch then roll then yaw.</a:t>
            </a:r>
          </a:p>
          <a:p>
            <a:endParaRPr lang="en-US" sz="1200" dirty="0"/>
          </a:p>
          <a:p>
            <a:r>
              <a:rPr lang="en-US" sz="1200" dirty="0"/>
              <a:t>Same attitude for all satellites.</a:t>
            </a:r>
          </a:p>
          <a:p>
            <a:endParaRPr lang="en-US" sz="1200" baseline="0" dirty="0"/>
          </a:p>
          <a:p>
            <a:r>
              <a:rPr lang="en-US" sz="1200" dirty="0"/>
              <a:t>If there is no section #ATTITUDE, then nadir pointing is assumed by default.</a:t>
            </a:r>
            <a:endParaRPr lang="en-US" sz="1200" baseline="0" dirty="0"/>
          </a:p>
          <a:p>
            <a:endParaRPr lang="en-US" sz="1200" dirty="0"/>
          </a:p>
        </p:txBody>
      </p:sp>
    </p:spTree>
    <p:extLst>
      <p:ext uri="{BB962C8B-B14F-4D97-AF65-F5344CB8AC3E}">
        <p14:creationId xmlns:p14="http://schemas.microsoft.com/office/powerpoint/2010/main" val="408798573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5460</TotalTime>
  <Words>3978</Words>
  <Application>Microsoft Macintosh PowerPoint</Application>
  <PresentationFormat>On-screen Show (4:3)</PresentationFormat>
  <Paragraphs>388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ＭＳ 明朝</vt:lpstr>
      <vt:lpstr>Arial</vt:lpstr>
      <vt:lpstr>Calibri</vt:lpstr>
      <vt:lpstr>Courier</vt:lpstr>
      <vt:lpstr>Thème Office</vt:lpstr>
      <vt:lpstr>Notes on this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Charles Bussy-Virat</dc:creator>
  <cp:lastModifiedBy>Microsoft Office User</cp:lastModifiedBy>
  <cp:revision>268</cp:revision>
  <cp:lastPrinted>2016-03-22T17:41:30Z</cp:lastPrinted>
  <dcterms:created xsi:type="dcterms:W3CDTF">2016-03-15T19:11:14Z</dcterms:created>
  <dcterms:modified xsi:type="dcterms:W3CDTF">2018-03-02T03:31:02Z</dcterms:modified>
</cp:coreProperties>
</file>