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9D092-80BD-42C8-A57C-995C334F8F2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64381-AC4B-4DD2-9D6A-9BDDB1CA4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3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8B0D268-8163-4525-8D68-DB81505144BD}" type="datetime1">
              <a:rPr lang="zh-CN" altLang="en-US" smtClean="0"/>
              <a:pPr>
                <a:defRPr/>
              </a:pPr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7B9A27-5945-4973-B0F6-D39B9595326F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493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6163-E622-40C8-B8A3-F16028CB0E72}" type="datetime1">
              <a:rPr lang="zh-CN" altLang="en-US"/>
              <a:pPr>
                <a:defRPr/>
              </a:pPr>
              <a:t>2019/3/11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317F-A21E-49B4-9E38-8C6EE4919E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4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805113" y="2058438"/>
            <a:ext cx="1668462" cy="1690688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4473575" y="2058438"/>
            <a:ext cx="1668463" cy="16906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6142038" y="2058438"/>
            <a:ext cx="1668462" cy="16906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7927975" y="2163213"/>
            <a:ext cx="1668463" cy="1692275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4775200" y="2004463"/>
            <a:ext cx="10937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3192463" y="1993351"/>
            <a:ext cx="1093787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6511925" y="1993351"/>
            <a:ext cx="109378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438" y="2112413"/>
            <a:ext cx="10937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36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3292475" y="3931688"/>
            <a:ext cx="62231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高校校园大数据竞赛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创新</a:t>
            </a:r>
            <a:r>
              <a:rPr lang="zh-CN" altLang="en-US" sz="3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赛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--</a:t>
            </a:r>
            <a:r>
              <a:rPr lang="zh-CN" altLang="en-US" sz="3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部分详讲</a:t>
            </a:r>
            <a:endParaRPr lang="zh-CN" altLang="en-US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4775200" y="5119630"/>
            <a:ext cx="264687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队伍：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Parsifal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成员：杜欣远、冯玥、</a:t>
            </a:r>
            <a:r>
              <a:rPr lang="zh-CN" altLang="en-US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李想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8904288" y="1536151"/>
            <a:ext cx="157162" cy="15716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8185150" y="1550438"/>
            <a:ext cx="1339850" cy="857250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57717" y="6319959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804856"/>
      </p:ext>
    </p:extLst>
  </p:cSld>
  <p:clrMapOvr>
    <a:masterClrMapping/>
  </p:clrMapOvr>
  <p:transition spd="slow" advTm="150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 tmFilter="0,0; .5, 1; 1, 1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60"/>
                            </p:stCondLst>
                            <p:childTnLst>
                              <p:par>
                                <p:cTn id="7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 tmFilter="0,0; .5, 1; 1, 1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/>
      <p:bldP spid="3079" grpId="0"/>
      <p:bldP spid="3080" grpId="0"/>
      <p:bldP spid="3081" grpId="0"/>
      <p:bldP spid="3082" grpId="0"/>
      <p:bldP spid="3083" grpId="0"/>
      <p:bldP spid="3084" grpId="0" animBg="1"/>
      <p:bldP spid="30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7295511" y="1611335"/>
            <a:ext cx="2441694" cy="699656"/>
            <a:chOff x="0" y="0"/>
            <a:chExt cx="2441685" cy="700695"/>
          </a:xfrm>
        </p:grpSpPr>
        <p:sp>
          <p:nvSpPr>
            <p:cNvPr id="413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2441685" cy="33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应用点：课上玩手机预警</a:t>
              </a:r>
            </a:p>
          </p:txBody>
        </p:sp>
        <p:sp>
          <p:nvSpPr>
            <p:cNvPr id="413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2031318" cy="4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课堂连网分析</a:t>
              </a:r>
            </a:p>
          </p:txBody>
        </p:sp>
      </p:grp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6516688" y="1611335"/>
            <a:ext cx="665162" cy="719138"/>
            <a:chOff x="0" y="0"/>
            <a:chExt cx="665978" cy="720170"/>
          </a:xfrm>
        </p:grpSpPr>
        <p:sp>
          <p:nvSpPr>
            <p:cNvPr id="4130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8"/>
          <p:cNvGrpSpPr>
            <a:grpSpLocks/>
          </p:cNvGrpSpPr>
          <p:nvPr/>
        </p:nvGrpSpPr>
        <p:grpSpPr bwMode="auto">
          <a:xfrm>
            <a:off x="6516688" y="2651125"/>
            <a:ext cx="665162" cy="715963"/>
            <a:chOff x="0" y="0"/>
            <a:chExt cx="665978" cy="716479"/>
          </a:xfrm>
        </p:grpSpPr>
        <p:sp>
          <p:nvSpPr>
            <p:cNvPr id="4128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9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9"/>
          <p:cNvGrpSpPr>
            <a:grpSpLocks/>
          </p:cNvGrpSpPr>
          <p:nvPr/>
        </p:nvGrpSpPr>
        <p:grpSpPr bwMode="auto">
          <a:xfrm>
            <a:off x="6516688" y="3697574"/>
            <a:ext cx="665162" cy="708025"/>
            <a:chOff x="0" y="0"/>
            <a:chExt cx="665978" cy="707886"/>
          </a:xfrm>
        </p:grpSpPr>
        <p:sp>
          <p:nvSpPr>
            <p:cNvPr id="4126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7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11"/>
          <p:cNvGrpSpPr>
            <a:grpSpLocks/>
          </p:cNvGrpSpPr>
          <p:nvPr/>
        </p:nvGrpSpPr>
        <p:grpSpPr bwMode="auto">
          <a:xfrm>
            <a:off x="2455863" y="2370138"/>
            <a:ext cx="2227262" cy="2227262"/>
            <a:chOff x="0" y="0"/>
            <a:chExt cx="2227477" cy="2227477"/>
          </a:xfrm>
        </p:grpSpPr>
        <p:sp>
          <p:nvSpPr>
            <p:cNvPr id="4123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4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5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56966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24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04"/>
          <p:cNvGrpSpPr>
            <a:grpSpLocks/>
          </p:cNvGrpSpPr>
          <p:nvPr/>
        </p:nvGrpSpPr>
        <p:grpSpPr bwMode="auto">
          <a:xfrm>
            <a:off x="6530336" y="4667845"/>
            <a:ext cx="665162" cy="708025"/>
            <a:chOff x="0" y="0"/>
            <a:chExt cx="665978" cy="707886"/>
          </a:xfrm>
        </p:grpSpPr>
        <p:sp>
          <p:nvSpPr>
            <p:cNvPr id="4121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2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10"/>
          <p:cNvGrpSpPr>
            <a:grpSpLocks/>
          </p:cNvGrpSpPr>
          <p:nvPr/>
        </p:nvGrpSpPr>
        <p:grpSpPr bwMode="auto">
          <a:xfrm>
            <a:off x="7281863" y="2654300"/>
            <a:ext cx="2852306" cy="744125"/>
            <a:chOff x="0" y="0"/>
            <a:chExt cx="2852638" cy="743243"/>
          </a:xfrm>
        </p:grpSpPr>
        <p:sp>
          <p:nvSpPr>
            <p:cNvPr id="4119" name="文本框 111"/>
            <p:cNvSpPr>
              <a:spLocks noChangeArrowheads="1"/>
            </p:cNvSpPr>
            <p:nvPr/>
          </p:nvSpPr>
          <p:spPr bwMode="auto">
            <a:xfrm>
              <a:off x="243" y="405091"/>
              <a:ext cx="2852395" cy="33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发现问题：越到学期末起越晚</a:t>
              </a:r>
            </a:p>
          </p:txBody>
        </p:sp>
        <p:sp>
          <p:nvSpPr>
            <p:cNvPr id="4120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264718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周中起床时间分析</a:t>
              </a:r>
            </a:p>
          </p:txBody>
        </p:sp>
      </p:grpSp>
      <p:grpSp>
        <p:nvGrpSpPr>
          <p:cNvPr id="4108" name="组合 113"/>
          <p:cNvGrpSpPr>
            <a:grpSpLocks/>
          </p:cNvGrpSpPr>
          <p:nvPr/>
        </p:nvGrpSpPr>
        <p:grpSpPr bwMode="auto">
          <a:xfrm>
            <a:off x="7281863" y="3687493"/>
            <a:ext cx="3262432" cy="699836"/>
            <a:chOff x="0" y="0"/>
            <a:chExt cx="3262812" cy="700526"/>
          </a:xfrm>
        </p:grpSpPr>
        <p:sp>
          <p:nvSpPr>
            <p:cNvPr id="4117" name="文本框 114"/>
            <p:cNvSpPr>
              <a:spLocks noChangeArrowheads="1"/>
            </p:cNvSpPr>
            <p:nvPr/>
          </p:nvSpPr>
          <p:spPr bwMode="auto">
            <a:xfrm>
              <a:off x="0" y="361638"/>
              <a:ext cx="2647186" cy="33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发现问题：周末作息不规律</a:t>
              </a:r>
            </a:p>
          </p:txBody>
        </p:sp>
        <p:sp>
          <p:nvSpPr>
            <p:cNvPr id="4118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326281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周中周末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起床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时间对比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9" name="组合 116"/>
          <p:cNvGrpSpPr>
            <a:grpSpLocks/>
          </p:cNvGrpSpPr>
          <p:nvPr/>
        </p:nvGrpSpPr>
        <p:grpSpPr bwMode="auto">
          <a:xfrm>
            <a:off x="7295511" y="4678377"/>
            <a:ext cx="2236510" cy="700621"/>
            <a:chOff x="0" y="0"/>
            <a:chExt cx="2236770" cy="699791"/>
          </a:xfrm>
        </p:grpSpPr>
        <p:sp>
          <p:nvSpPr>
            <p:cNvPr id="4115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2236770" cy="338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应用点：活动精准推送</a:t>
              </a:r>
            </a:p>
          </p:txBody>
        </p:sp>
        <p:sp>
          <p:nvSpPr>
            <p:cNvPr id="4116" name="文本框 118"/>
            <p:cNvSpPr>
              <a:spLocks noChangeArrowheads="1"/>
            </p:cNvSpPr>
            <p:nvPr/>
          </p:nvSpPr>
          <p:spPr bwMode="auto">
            <a:xfrm>
              <a:off x="0" y="0"/>
              <a:ext cx="2031561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校园社交网络</a:t>
              </a:r>
            </a:p>
          </p:txBody>
        </p:sp>
      </p:grpSp>
      <p:sp>
        <p:nvSpPr>
          <p:cNvPr id="4110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1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2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3103" y="625540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06026"/>
      </p:ext>
    </p:extLst>
  </p:cSld>
  <p:clrMapOvr>
    <a:masterClrMapping/>
  </p:clrMapOvr>
  <p:transition spd="slow" advTm="291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11" grpId="0" animBg="1"/>
      <p:bldP spid="4112" grpId="0" animBg="1"/>
      <p:bldP spid="4113" grpId="0" animBg="1"/>
      <p:bldP spid="4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任意多边形 54"/>
          <p:cNvSpPr>
            <a:spLocks noChangeArrowheads="1"/>
          </p:cNvSpPr>
          <p:nvPr/>
        </p:nvSpPr>
        <p:spPr bwMode="auto">
          <a:xfrm>
            <a:off x="5431183" y="3463845"/>
            <a:ext cx="925512" cy="925513"/>
          </a:xfrm>
          <a:custGeom>
            <a:avLst/>
            <a:gdLst>
              <a:gd name="T0" fmla="*/ 462864 w 925404"/>
              <a:gd name="T1" fmla="*/ 0 h 925404"/>
              <a:gd name="T2" fmla="*/ 925728 w 925404"/>
              <a:gd name="T3" fmla="*/ 462867 h 925404"/>
              <a:gd name="T4" fmla="*/ 462864 w 925404"/>
              <a:gd name="T5" fmla="*/ 925731 h 925404"/>
              <a:gd name="T6" fmla="*/ 0 w 925404"/>
              <a:gd name="T7" fmla="*/ 462867 h 925404"/>
              <a:gd name="T8" fmla="*/ 462864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15.2%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51" name="任意多边形 50"/>
          <p:cNvSpPr>
            <a:spLocks noChangeArrowheads="1"/>
          </p:cNvSpPr>
          <p:nvPr/>
        </p:nvSpPr>
        <p:spPr bwMode="auto">
          <a:xfrm>
            <a:off x="1754313" y="3465152"/>
            <a:ext cx="925513" cy="925513"/>
          </a:xfrm>
          <a:custGeom>
            <a:avLst/>
            <a:gdLst>
              <a:gd name="T0" fmla="*/ 462867 w 925404"/>
              <a:gd name="T1" fmla="*/ 0 h 925404"/>
              <a:gd name="T2" fmla="*/ 925731 w 925404"/>
              <a:gd name="T3" fmla="*/ 462867 h 925404"/>
              <a:gd name="T4" fmla="*/ 462867 w 925404"/>
              <a:gd name="T5" fmla="*/ 925731 h 925404"/>
              <a:gd name="T6" fmla="*/ 0 w 925404"/>
              <a:gd name="T7" fmla="*/ 462867 h 925404"/>
              <a:gd name="T8" fmla="*/ 462867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11.3%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52" name="任意多边形 49"/>
          <p:cNvSpPr>
            <a:spLocks noChangeArrowheads="1"/>
          </p:cNvSpPr>
          <p:nvPr/>
        </p:nvSpPr>
        <p:spPr bwMode="auto">
          <a:xfrm>
            <a:off x="7297992" y="3462538"/>
            <a:ext cx="923925" cy="925513"/>
          </a:xfrm>
          <a:custGeom>
            <a:avLst/>
            <a:gdLst>
              <a:gd name="T0" fmla="*/ 460488 w 925404"/>
              <a:gd name="T1" fmla="*/ 0 h 925404"/>
              <a:gd name="T2" fmla="*/ 920974 w 925404"/>
              <a:gd name="T3" fmla="*/ 462867 h 925404"/>
              <a:gd name="T4" fmla="*/ 460488 w 925404"/>
              <a:gd name="T5" fmla="*/ 925731 h 925404"/>
              <a:gd name="T6" fmla="*/ 0 w 925404"/>
              <a:gd name="T7" fmla="*/ 462867 h 925404"/>
              <a:gd name="T8" fmla="*/ 460488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23.3%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53" name="任意多边形 48"/>
          <p:cNvSpPr>
            <a:spLocks noChangeArrowheads="1"/>
          </p:cNvSpPr>
          <p:nvPr/>
        </p:nvSpPr>
        <p:spPr bwMode="auto">
          <a:xfrm>
            <a:off x="3517986" y="3469658"/>
            <a:ext cx="925513" cy="925513"/>
          </a:xfrm>
          <a:custGeom>
            <a:avLst/>
            <a:gdLst>
              <a:gd name="T0" fmla="*/ 462867 w 925404"/>
              <a:gd name="T1" fmla="*/ 0 h 925404"/>
              <a:gd name="T2" fmla="*/ 925731 w 925404"/>
              <a:gd name="T3" fmla="*/ 462867 h 925404"/>
              <a:gd name="T4" fmla="*/ 462867 w 925404"/>
              <a:gd name="T5" fmla="*/ 925731 h 925404"/>
              <a:gd name="T6" fmla="*/ 0 w 925404"/>
              <a:gd name="T7" fmla="*/ 462867 h 925404"/>
              <a:gd name="T8" fmla="*/ 462867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13.4%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6166" name="组合 69"/>
          <p:cNvGrpSpPr>
            <a:grpSpLocks/>
          </p:cNvGrpSpPr>
          <p:nvPr/>
        </p:nvGrpSpPr>
        <p:grpSpPr bwMode="auto">
          <a:xfrm>
            <a:off x="7053698" y="4776832"/>
            <a:ext cx="4212857" cy="1611718"/>
            <a:chOff x="-64281" y="-220848"/>
            <a:chExt cx="3396917" cy="533646"/>
          </a:xfrm>
        </p:grpSpPr>
        <p:sp>
          <p:nvSpPr>
            <p:cNvPr id="6181" name="文本框 70"/>
            <p:cNvSpPr>
              <a:spLocks noChangeArrowheads="1"/>
            </p:cNvSpPr>
            <p:nvPr/>
          </p:nvSpPr>
          <p:spPr bwMode="auto">
            <a:xfrm>
              <a:off x="-13601" y="-43873"/>
              <a:ext cx="3346237" cy="35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我们分析了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2017-2018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学年秋季学期开设的五门课程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并找出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对应这五门课程的学生，从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分钟到下课后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分钟之内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的，校园网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登陆情况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作为上课玩手机的概率。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82" name="文本框 71"/>
            <p:cNvSpPr>
              <a:spLocks noChangeArrowheads="1"/>
            </p:cNvSpPr>
            <p:nvPr/>
          </p:nvSpPr>
          <p:spPr bwMode="auto">
            <a:xfrm>
              <a:off x="-64281" y="-220848"/>
              <a:ext cx="1859360" cy="15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计算方法：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70" name="矩形 101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1" name="文本框 102"/>
          <p:cNvSpPr>
            <a:spLocks noChangeArrowheads="1"/>
          </p:cNvSpPr>
          <p:nvPr/>
        </p:nvSpPr>
        <p:spPr bwMode="auto">
          <a:xfrm>
            <a:off x="320675" y="339725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课堂连网情况分析</a:t>
            </a:r>
          </a:p>
        </p:txBody>
      </p:sp>
      <p:sp>
        <p:nvSpPr>
          <p:cNvPr id="42" name="椭圆 9"/>
          <p:cNvSpPr>
            <a:spLocks noChangeArrowheads="1"/>
          </p:cNvSpPr>
          <p:nvPr/>
        </p:nvSpPr>
        <p:spPr bwMode="auto">
          <a:xfrm>
            <a:off x="1628861" y="1698767"/>
            <a:ext cx="1223962" cy="122555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计通网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椭圆 15"/>
          <p:cNvSpPr>
            <a:spLocks noChangeArrowheads="1"/>
          </p:cNvSpPr>
          <p:nvPr/>
        </p:nvSpPr>
        <p:spPr bwMode="auto">
          <a:xfrm>
            <a:off x="3392573" y="1698767"/>
            <a:ext cx="1225550" cy="1225550"/>
          </a:xfrm>
          <a:prstGeom prst="ellipse">
            <a:avLst/>
          </a:prstGeom>
          <a:solidFill>
            <a:srgbClr val="F37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工程数学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椭圆 18"/>
          <p:cNvSpPr>
            <a:spLocks noChangeArrowheads="1"/>
          </p:cNvSpPr>
          <p:nvPr/>
        </p:nvSpPr>
        <p:spPr bwMode="auto">
          <a:xfrm>
            <a:off x="5303752" y="1646380"/>
            <a:ext cx="1223962" cy="1225554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通信原理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5" name="椭圆 18"/>
          <p:cNvSpPr>
            <a:spLocks noChangeArrowheads="1"/>
          </p:cNvSpPr>
          <p:nvPr/>
        </p:nvSpPr>
        <p:spPr bwMode="auto">
          <a:xfrm>
            <a:off x="7141197" y="1698763"/>
            <a:ext cx="1223962" cy="1225554"/>
          </a:xfrm>
          <a:prstGeom prst="ellipse">
            <a:avLst/>
          </a:prstGeom>
          <a:solidFill>
            <a:srgbClr val="FFDD6C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情景英语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6" name="椭圆 18"/>
          <p:cNvSpPr>
            <a:spLocks noChangeArrowheads="1"/>
          </p:cNvSpPr>
          <p:nvPr/>
        </p:nvSpPr>
        <p:spPr bwMode="auto">
          <a:xfrm>
            <a:off x="8978643" y="1698763"/>
            <a:ext cx="1223962" cy="12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毛中特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49"/>
          <p:cNvSpPr>
            <a:spLocks noChangeArrowheads="1"/>
          </p:cNvSpPr>
          <p:nvPr/>
        </p:nvSpPr>
        <p:spPr bwMode="auto">
          <a:xfrm>
            <a:off x="9160127" y="3462538"/>
            <a:ext cx="923925" cy="925513"/>
          </a:xfrm>
          <a:custGeom>
            <a:avLst/>
            <a:gdLst>
              <a:gd name="T0" fmla="*/ 460488 w 925404"/>
              <a:gd name="T1" fmla="*/ 0 h 925404"/>
              <a:gd name="T2" fmla="*/ 920974 w 925404"/>
              <a:gd name="T3" fmla="*/ 462867 h 925404"/>
              <a:gd name="T4" fmla="*/ 460488 w 925404"/>
              <a:gd name="T5" fmla="*/ 925731 h 925404"/>
              <a:gd name="T6" fmla="*/ 0 w 925404"/>
              <a:gd name="T7" fmla="*/ 462867 h 925404"/>
              <a:gd name="T8" fmla="*/ 460488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9DC3E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35.7%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1770111" y="3005378"/>
            <a:ext cx="8208962" cy="309563"/>
            <a:chOff x="0" y="0"/>
            <a:chExt cx="8208912" cy="309189"/>
          </a:xfrm>
        </p:grpSpPr>
        <p:sp>
          <p:nvSpPr>
            <p:cNvPr id="70" name="矩形 49"/>
            <p:cNvSpPr>
              <a:spLocks noChangeArrowheads="1"/>
            </p:cNvSpPr>
            <p:nvPr/>
          </p:nvSpPr>
          <p:spPr bwMode="auto">
            <a:xfrm>
              <a:off x="0" y="0"/>
              <a:ext cx="8208912" cy="3091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燕尾形 50"/>
            <p:cNvSpPr>
              <a:spLocks noChangeArrowheads="1"/>
            </p:cNvSpPr>
            <p:nvPr/>
          </p:nvSpPr>
          <p:spPr bwMode="auto">
            <a:xfrm rot="5400000">
              <a:off x="338691" y="45802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燕尾形 51"/>
            <p:cNvSpPr>
              <a:spLocks noChangeArrowheads="1"/>
            </p:cNvSpPr>
            <p:nvPr/>
          </p:nvSpPr>
          <p:spPr bwMode="auto">
            <a:xfrm rot="5400000">
              <a:off x="2118583" y="57045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燕尾形 52"/>
            <p:cNvSpPr>
              <a:spLocks noChangeArrowheads="1"/>
            </p:cNvSpPr>
            <p:nvPr/>
          </p:nvSpPr>
          <p:spPr bwMode="auto">
            <a:xfrm rot="5400000">
              <a:off x="4026806" y="38752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燕尾形 53"/>
            <p:cNvSpPr>
              <a:spLocks noChangeArrowheads="1"/>
            </p:cNvSpPr>
            <p:nvPr/>
          </p:nvSpPr>
          <p:spPr bwMode="auto">
            <a:xfrm rot="5400000">
              <a:off x="5880278" y="53473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燕尾形 54"/>
            <p:cNvSpPr>
              <a:spLocks noChangeArrowheads="1"/>
            </p:cNvSpPr>
            <p:nvPr/>
          </p:nvSpPr>
          <p:spPr bwMode="auto">
            <a:xfrm rot="5400000">
              <a:off x="7705003" y="51398"/>
              <a:ext cx="237581" cy="237581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6" name="燕尾形 39"/>
          <p:cNvSpPr>
            <a:spLocks noChangeArrowheads="1"/>
          </p:cNvSpPr>
          <p:nvPr/>
        </p:nvSpPr>
        <p:spPr bwMode="auto">
          <a:xfrm flipH="1">
            <a:off x="2980063" y="2168905"/>
            <a:ext cx="285270" cy="285270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燕尾形 39"/>
          <p:cNvSpPr>
            <a:spLocks noChangeArrowheads="1"/>
          </p:cNvSpPr>
          <p:nvPr/>
        </p:nvSpPr>
        <p:spPr bwMode="auto">
          <a:xfrm flipH="1">
            <a:off x="4818148" y="2162972"/>
            <a:ext cx="285270" cy="285270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燕尾形 39"/>
          <p:cNvSpPr>
            <a:spLocks noChangeArrowheads="1"/>
          </p:cNvSpPr>
          <p:nvPr/>
        </p:nvSpPr>
        <p:spPr bwMode="auto">
          <a:xfrm flipH="1">
            <a:off x="6691820" y="2181087"/>
            <a:ext cx="285270" cy="285270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燕尾形 39"/>
          <p:cNvSpPr>
            <a:spLocks noChangeArrowheads="1"/>
          </p:cNvSpPr>
          <p:nvPr/>
        </p:nvSpPr>
        <p:spPr bwMode="auto">
          <a:xfrm flipH="1">
            <a:off x="8529266" y="2188836"/>
            <a:ext cx="285270" cy="285270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7" name="组合 69"/>
          <p:cNvGrpSpPr>
            <a:grpSpLocks/>
          </p:cNvGrpSpPr>
          <p:nvPr/>
        </p:nvGrpSpPr>
        <p:grpSpPr bwMode="auto">
          <a:xfrm>
            <a:off x="1411636" y="4776832"/>
            <a:ext cx="4719170" cy="2104159"/>
            <a:chOff x="-64281" y="-220848"/>
            <a:chExt cx="3396917" cy="696695"/>
          </a:xfrm>
        </p:grpSpPr>
        <p:sp>
          <p:nvSpPr>
            <p:cNvPr id="88" name="文本框 70"/>
            <p:cNvSpPr>
              <a:spLocks noChangeArrowheads="1"/>
            </p:cNvSpPr>
            <p:nvPr/>
          </p:nvSpPr>
          <p:spPr bwMode="auto">
            <a:xfrm>
              <a:off x="-13601" y="-43873"/>
              <a:ext cx="3346237" cy="51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玩手机一直都是大学课堂教育的一个痛点，我们希望能够细致的挖掘和分析学生课上玩手机这一现象，能从中发现一些规律和模式，给教育管理者启示，有效降低学生上课玩手机这一现象的发生，提高课堂教学效率。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9" name="文本框 71"/>
            <p:cNvSpPr>
              <a:spLocks noChangeArrowheads="1"/>
            </p:cNvSpPr>
            <p:nvPr/>
          </p:nvSpPr>
          <p:spPr bwMode="auto">
            <a:xfrm>
              <a:off x="-64281" y="-220848"/>
              <a:ext cx="1859360" cy="15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研究意义：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245825" y="6434717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140903"/>
      </p:ext>
    </p:extLst>
  </p:cSld>
  <p:clrMapOvr>
    <a:masterClrMapping/>
  </p:clrMapOvr>
  <p:transition spd="slow" advTm="343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2" grpId="0" animBg="1"/>
      <p:bldP spid="6153" grpId="0" animBg="1"/>
      <p:bldP spid="42" grpId="0" animBg="1"/>
      <p:bldP spid="48" grpId="0" animBg="1"/>
      <p:bldP spid="51" grpId="0" animBg="1"/>
      <p:bldP spid="65" grpId="0" animBg="1"/>
      <p:bldP spid="66" grpId="0" animBg="1"/>
      <p:bldP spid="67" grpId="0" animBg="1"/>
      <p:bldP spid="76" grpId="0" bldLvl="0" animBg="1" autoUpdateAnimBg="0"/>
      <p:bldP spid="76" grpId="1" animBg="1"/>
      <p:bldP spid="77" grpId="0" bldLvl="0" animBg="1" autoUpdateAnimBg="0"/>
      <p:bldP spid="77" grpId="1" animBg="1"/>
      <p:bldP spid="78" grpId="0" bldLvl="0" animBg="1" autoUpdateAnimBg="0"/>
      <p:bldP spid="78" grpId="1" animBg="1"/>
      <p:bldP spid="79" grpId="0" bldLvl="0" animBg="1" autoUpdateAnimBg="0"/>
      <p:bldP spid="7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矩形 72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3" name="文本框 87"/>
          <p:cNvSpPr>
            <a:spLocks noChangeArrowheads="1"/>
          </p:cNvSpPr>
          <p:nvPr/>
        </p:nvSpPr>
        <p:spPr bwMode="auto">
          <a:xfrm>
            <a:off x="320675" y="339725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课堂连网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情况分析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38" y="900607"/>
            <a:ext cx="10105572" cy="434833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1" idx="1"/>
          </p:cNvCxnSpPr>
          <p:nvPr/>
        </p:nvCxnSpPr>
        <p:spPr bwMode="auto">
          <a:xfrm flipH="1">
            <a:off x="2692403" y="2147604"/>
            <a:ext cx="1096280" cy="393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 bwMode="auto">
          <a:xfrm>
            <a:off x="3788683" y="1973432"/>
            <a:ext cx="1720620" cy="348343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毛概登陆峰值</a:t>
            </a:r>
          </a:p>
        </p:txBody>
      </p:sp>
      <p:cxnSp>
        <p:nvCxnSpPr>
          <p:cNvPr id="36" name="直接箭头连接符 35"/>
          <p:cNvCxnSpPr>
            <a:endCxn id="56" idx="2"/>
          </p:cNvCxnSpPr>
          <p:nvPr/>
        </p:nvCxnSpPr>
        <p:spPr bwMode="auto">
          <a:xfrm>
            <a:off x="8782531" y="2812415"/>
            <a:ext cx="1189943" cy="323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圆角矩形 36"/>
          <p:cNvSpPr/>
          <p:nvPr/>
        </p:nvSpPr>
        <p:spPr bwMode="auto">
          <a:xfrm>
            <a:off x="6713990" y="2638243"/>
            <a:ext cx="2068542" cy="348343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原理登陆峰值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1" name="直接箭头连接符 40"/>
          <p:cNvCxnSpPr>
            <a:stCxn id="42" idx="3"/>
          </p:cNvCxnSpPr>
          <p:nvPr/>
        </p:nvCxnSpPr>
        <p:spPr bwMode="auto">
          <a:xfrm>
            <a:off x="1288142" y="4370349"/>
            <a:ext cx="1171575" cy="424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圆角矩形 41"/>
          <p:cNvSpPr/>
          <p:nvPr/>
        </p:nvSpPr>
        <p:spPr bwMode="auto">
          <a:xfrm>
            <a:off x="116568" y="4196177"/>
            <a:ext cx="1171574" cy="34834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上课时间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 flipH="1">
            <a:off x="10211167" y="4370348"/>
            <a:ext cx="531443" cy="415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圆角矩形 47"/>
          <p:cNvSpPr/>
          <p:nvPr/>
        </p:nvSpPr>
        <p:spPr bwMode="auto">
          <a:xfrm>
            <a:off x="10742610" y="4196177"/>
            <a:ext cx="1171574" cy="34834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下课时间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6528" y="5357948"/>
            <a:ext cx="1082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所以如果我们能从一开始上课就监测到这种大量的登陆人群，可以在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课堂前期发出预警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，提醒任课老师注意课堂效率。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一个学生在多门课程都有课上联网行为，可以在教学周前期对学生个人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发出学业预警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玩手机可以作为课程的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教学评估指标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，和学生的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学习评估指标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2215018" y="2335030"/>
            <a:ext cx="477385" cy="47738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9972474" y="2897397"/>
            <a:ext cx="477385" cy="47738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377" y="5036538"/>
            <a:ext cx="70198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毛概课连网高峰出现在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上课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0-10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分钟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这段时间内，之后逐渐下降至平稳。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72377" y="5326103"/>
            <a:ext cx="64139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通原课连网高峰出现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下课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分钟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内，之前一直都处于较低水平。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2377" y="5119256"/>
            <a:ext cx="981936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3.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说明了，毛概课多数人从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刚开始上课就连网了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，打算在整个教学期间都连网。而通原课大多数人只在下课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10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分钟才登陆校园网，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上课期间没有登陆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校园网。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66025" y="645789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04433"/>
      </p:ext>
    </p:extLst>
  </p:cSld>
  <p:clrMapOvr>
    <a:masterClrMapping/>
  </p:clrMapOvr>
  <p:transition spd="slow" advTm="104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42" grpId="0" animBg="1"/>
      <p:bldP spid="48" grpId="0" animBg="1"/>
      <p:bldP spid="19" grpId="0"/>
      <p:bldP spid="25" grpId="0" animBg="1"/>
      <p:bldP spid="56" grpId="0" animBg="1"/>
      <p:bldP spid="3" grpId="0"/>
      <p:bldP spid="3" grpId="1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矩形 34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文本框 345"/>
          <p:cNvSpPr>
            <a:spLocks noChangeArrowheads="1"/>
          </p:cNvSpPr>
          <p:nvPr/>
        </p:nvSpPr>
        <p:spPr bwMode="auto">
          <a:xfrm>
            <a:off x="320675" y="339725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周中起床时间分析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1" y="1028012"/>
            <a:ext cx="5168651" cy="2266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242" y="1028012"/>
            <a:ext cx="5103248" cy="2266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1" y="3452814"/>
            <a:ext cx="5168651" cy="2285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242" y="3452814"/>
            <a:ext cx="5247931" cy="228528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059544" y="5986226"/>
            <a:ext cx="108276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现象：随着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教学周的推后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6:00-8:00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的起床人数占比一直在减少；而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8:00-10:00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人数占比一直在增加。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结论：北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邮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人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起床时间整体在推后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584808" y="1378854"/>
            <a:ext cx="1180218" cy="319315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rgbClr val="FFDD6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/>
              <a:t>6:00-7:00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8653210" y="1349825"/>
            <a:ext cx="1180218" cy="319315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rgbClr val="FFDD6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/>
              <a:t>7:00-8:00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2587627" y="3817256"/>
            <a:ext cx="1180218" cy="319315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rgbClr val="FFDD6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/>
              <a:t>8:00-9:00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8653210" y="3817256"/>
            <a:ext cx="1318104" cy="319315"/>
          </a:xfrm>
          <a:prstGeom prst="roundRect">
            <a:avLst/>
          </a:prstGeom>
          <a:solidFill>
            <a:srgbClr val="FFDD6C"/>
          </a:solidFill>
          <a:ln w="9525" cap="flat" cmpd="sng" algn="ctr">
            <a:solidFill>
              <a:srgbClr val="FFDD6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/>
              <a:t>9:00-10:00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8660" y="642178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17576"/>
      </p:ext>
    </p:extLst>
  </p:cSld>
  <p:clrMapOvr>
    <a:masterClrMapping/>
  </p:clrMapOvr>
  <p:transition spd="slow" advTm="165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矩形 34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文本框 345"/>
          <p:cNvSpPr>
            <a:spLocks noChangeArrowheads="1"/>
          </p:cNvSpPr>
          <p:nvPr/>
        </p:nvSpPr>
        <p:spPr bwMode="auto">
          <a:xfrm>
            <a:off x="320675" y="339725"/>
            <a:ext cx="48013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周中周末起床时间对比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8" y="1000126"/>
            <a:ext cx="5975087" cy="2621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7" y="3819350"/>
            <a:ext cx="5975087" cy="2634569"/>
          </a:xfrm>
          <a:prstGeom prst="rect">
            <a:avLst/>
          </a:prstGeom>
        </p:spPr>
      </p:pic>
      <p:grpSp>
        <p:nvGrpSpPr>
          <p:cNvPr id="10" name="组合 316"/>
          <p:cNvGrpSpPr>
            <a:grpSpLocks/>
          </p:cNvGrpSpPr>
          <p:nvPr/>
        </p:nvGrpSpPr>
        <p:grpSpPr bwMode="auto">
          <a:xfrm>
            <a:off x="7119824" y="771283"/>
            <a:ext cx="4339650" cy="1430994"/>
            <a:chOff x="0" y="0"/>
            <a:chExt cx="4339581" cy="1248057"/>
          </a:xfrm>
        </p:grpSpPr>
        <p:sp>
          <p:nvSpPr>
            <p:cNvPr id="11" name="文本框 317"/>
            <p:cNvSpPr>
              <a:spLocks noChangeArrowheads="1"/>
            </p:cNvSpPr>
            <p:nvPr/>
          </p:nvSpPr>
          <p:spPr bwMode="auto">
            <a:xfrm>
              <a:off x="0" y="442765"/>
              <a:ext cx="4339581" cy="805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周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中的起床时间除第二周之外，每个小时</a:t>
              </a:r>
              <a:endParaRPr lang="en-US" altLang="zh-CN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的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人数占比很稳定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，随着总体趋势小幅度</a:t>
              </a:r>
              <a:endParaRPr lang="en-US" altLang="zh-CN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平稳变化。</a:t>
              </a:r>
              <a:endParaRPr lang="en-US" altLang="zh-CN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文本框 318"/>
            <p:cNvSpPr>
              <a:spLocks noChangeArrowheads="1"/>
            </p:cNvSpPr>
            <p:nvPr/>
          </p:nvSpPr>
          <p:spPr bwMode="auto">
            <a:xfrm>
              <a:off x="0" y="0"/>
              <a:ext cx="1415749" cy="462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周中起床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文本框 323"/>
          <p:cNvSpPr>
            <a:spLocks noChangeArrowheads="1"/>
          </p:cNvSpPr>
          <p:nvPr/>
        </p:nvSpPr>
        <p:spPr bwMode="auto">
          <a:xfrm>
            <a:off x="7119824" y="263714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周末起床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26"/>
          <p:cNvSpPr>
            <a:spLocks noChangeArrowheads="1"/>
          </p:cNvSpPr>
          <p:nvPr/>
        </p:nvSpPr>
        <p:spPr bwMode="auto">
          <a:xfrm>
            <a:off x="7119824" y="4905801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第二周异常分析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2"/>
          <p:cNvSpPr>
            <a:spLocks noChangeArrowheads="1"/>
          </p:cNvSpPr>
          <p:nvPr/>
        </p:nvSpPr>
        <p:spPr bwMode="auto">
          <a:xfrm>
            <a:off x="6727711" y="887171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椭圆 327"/>
          <p:cNvSpPr>
            <a:spLocks noChangeArrowheads="1"/>
          </p:cNvSpPr>
          <p:nvPr/>
        </p:nvSpPr>
        <p:spPr bwMode="auto">
          <a:xfrm>
            <a:off x="6727711" y="275461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339"/>
          <p:cNvSpPr>
            <a:spLocks noChangeArrowheads="1"/>
          </p:cNvSpPr>
          <p:nvPr/>
        </p:nvSpPr>
        <p:spPr bwMode="auto">
          <a:xfrm>
            <a:off x="6727711" y="5021688"/>
            <a:ext cx="228600" cy="228600"/>
          </a:xfrm>
          <a:prstGeom prst="ellipse">
            <a:avLst/>
          </a:prstGeom>
          <a:solidFill>
            <a:srgbClr val="FFE07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317"/>
          <p:cNvSpPr>
            <a:spLocks noChangeArrowheads="1"/>
          </p:cNvSpPr>
          <p:nvPr/>
        </p:nvSpPr>
        <p:spPr bwMode="auto">
          <a:xfrm>
            <a:off x="7119824" y="3166542"/>
            <a:ext cx="457048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周末的起床时间相对于工作日，并没有发现</a:t>
            </a: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明显的规律，相反，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每小时占比非常不固定</a:t>
            </a:r>
            <a:endParaRPr lang="en-US" altLang="zh-CN" sz="1800" b="1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和凌乱。</a:t>
            </a: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发现：周末的作息不规律</a:t>
            </a:r>
            <a:endParaRPr lang="en-US" altLang="zh-CN" sz="1800" b="1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317"/>
          <p:cNvSpPr>
            <a:spLocks noChangeArrowheads="1"/>
          </p:cNvSpPr>
          <p:nvPr/>
        </p:nvSpPr>
        <p:spPr bwMode="auto">
          <a:xfrm>
            <a:off x="7173685" y="5380557"/>
            <a:ext cx="48013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教学第二周，工作日起床时间分布明显与其</a:t>
            </a: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他工作日不同，更符合周末的起床时间分布。</a:t>
            </a: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发现教学第二周是十一国庆假期。</a:t>
            </a:r>
            <a:endParaRPr lang="en-US" altLang="zh-CN" sz="18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98660" y="642178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9797454"/>
      </p:ext>
    </p:extLst>
  </p:cSld>
  <p:clrMapOvr>
    <a:masterClrMapping/>
  </p:clrMapOvr>
  <p:transition spd="slow" advTm="96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校园社交网络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78905"/>
            <a:ext cx="6314286" cy="4800000"/>
          </a:xfrm>
          <a:prstGeom prst="rect">
            <a:avLst/>
          </a:prstGeom>
        </p:spPr>
      </p:pic>
      <p:grpSp>
        <p:nvGrpSpPr>
          <p:cNvPr id="37" name="组合 316"/>
          <p:cNvGrpSpPr>
            <a:grpSpLocks/>
          </p:cNvGrpSpPr>
          <p:nvPr/>
        </p:nvGrpSpPr>
        <p:grpSpPr bwMode="auto">
          <a:xfrm>
            <a:off x="6934999" y="2685143"/>
            <a:ext cx="5079241" cy="1725874"/>
            <a:chOff x="0" y="0"/>
            <a:chExt cx="4855098" cy="1505241"/>
          </a:xfrm>
        </p:grpSpPr>
        <p:sp>
          <p:nvSpPr>
            <p:cNvPr id="38" name="文本框 317"/>
            <p:cNvSpPr>
              <a:spLocks noChangeArrowheads="1"/>
            </p:cNvSpPr>
            <p:nvPr/>
          </p:nvSpPr>
          <p:spPr bwMode="auto">
            <a:xfrm>
              <a:off x="0" y="351212"/>
              <a:ext cx="4855098" cy="11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7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我们旨在通过挖掘不同学生之间的社交关系，探寻学生在课下的社交规律和模式，给校园活动组织者以启发，共同推进更多人参与的，更富有活力的校园</a:t>
              </a:r>
              <a:r>
                <a:rPr lang="zh-CN" altLang="en-US" sz="17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活动。</a:t>
              </a:r>
              <a:endParaRPr lang="en-US" altLang="zh-CN" sz="17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文本框 318"/>
            <p:cNvSpPr>
              <a:spLocks noChangeArrowheads="1"/>
            </p:cNvSpPr>
            <p:nvPr/>
          </p:nvSpPr>
          <p:spPr bwMode="auto">
            <a:xfrm>
              <a:off x="0" y="0"/>
              <a:ext cx="1415749" cy="40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研究意义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0" name="文本框 323"/>
          <p:cNvSpPr>
            <a:spLocks noChangeArrowheads="1"/>
          </p:cNvSpPr>
          <p:nvPr/>
        </p:nvSpPr>
        <p:spPr bwMode="auto">
          <a:xfrm>
            <a:off x="6934999" y="125943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计算方法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椭圆 2"/>
          <p:cNvSpPr>
            <a:spLocks noChangeArrowheads="1"/>
          </p:cNvSpPr>
          <p:nvPr/>
        </p:nvSpPr>
        <p:spPr bwMode="auto">
          <a:xfrm>
            <a:off x="6542886" y="2801031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椭圆 327"/>
          <p:cNvSpPr>
            <a:spLocks noChangeArrowheads="1"/>
          </p:cNvSpPr>
          <p:nvPr/>
        </p:nvSpPr>
        <p:spPr bwMode="auto">
          <a:xfrm>
            <a:off x="6542886" y="1376913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文本框 317"/>
          <p:cNvSpPr>
            <a:spLocks noChangeArrowheads="1"/>
          </p:cNvSpPr>
          <p:nvPr/>
        </p:nvSpPr>
        <p:spPr bwMode="auto">
          <a:xfrm>
            <a:off x="6934999" y="1788840"/>
            <a:ext cx="5079241" cy="41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7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数据源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：校园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一卡通消费记录来计算人群亲密度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7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  <a:endParaRPr lang="en-US" altLang="zh-CN" sz="17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</a:t>
            </a:r>
            <a:r>
              <a:rPr lang="zh-CN" altLang="en-US" sz="17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洗澡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7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餐费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7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商场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三种类型，对于每一种类型的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消费构建</a:t>
            </a:r>
            <a:r>
              <a:rPr lang="zh-CN" altLang="en-US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了个人的</a:t>
            </a:r>
            <a:r>
              <a:rPr lang="zh-CN" altLang="en-US" sz="17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消费行为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，序列中每一个元素对应为时间戳的大小。</a:t>
            </a:r>
            <a:endParaRPr lang="en-US" altLang="zh-CN" sz="17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对每个序列按照时间进行排序。（可省）</a:t>
            </a:r>
            <a:endParaRPr lang="en-US" altLang="zh-CN" sz="17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使用最长公共子序列（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LCS , longest common sequence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）算法对两个人的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消费序列进行匹配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，如果两个序列的时间戳相差在一定范围内（餐费阈值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5min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，洗澡阈值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3min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，商场阈值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3min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），判定两个序列中的对应元素匹配。</a:t>
            </a:r>
            <a:endParaRPr lang="en-US" altLang="zh-CN" sz="17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根据两个消费行为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序列的匹配度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，得到所有人之间的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亲密度大小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进而构建社交网络。</a:t>
            </a:r>
            <a:endParaRPr lang="en-US" altLang="zh-CN" sz="17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8660" y="642178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22507"/>
      </p:ext>
    </p:extLst>
  </p:cSld>
  <p:clrMapOvr>
    <a:masterClrMapping/>
  </p:clrMapOvr>
  <p:transition spd="slow" advTm="26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1" animBg="1"/>
      <p:bldP spid="43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校园社交网络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318"/>
          <p:cNvSpPr>
            <a:spLocks noChangeArrowheads="1"/>
          </p:cNvSpPr>
          <p:nvPr/>
        </p:nvSpPr>
        <p:spPr bwMode="auto">
          <a:xfrm>
            <a:off x="818152" y="3856668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亲密关系推测与分析：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2" y="1208209"/>
            <a:ext cx="10738848" cy="2221457"/>
          </a:xfrm>
          <a:prstGeom prst="rect">
            <a:avLst/>
          </a:prstGeom>
        </p:spPr>
      </p:pic>
      <p:sp>
        <p:nvSpPr>
          <p:cNvPr id="16" name="椭圆 339"/>
          <p:cNvSpPr>
            <a:spLocks noChangeArrowheads="1"/>
          </p:cNvSpPr>
          <p:nvPr/>
        </p:nvSpPr>
        <p:spPr bwMode="auto">
          <a:xfrm>
            <a:off x="818152" y="4524970"/>
            <a:ext cx="228600" cy="228600"/>
          </a:xfrm>
          <a:prstGeom prst="ellipse">
            <a:avLst/>
          </a:prstGeom>
          <a:solidFill>
            <a:srgbClr val="FFE07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4852" y="4474170"/>
            <a:ext cx="354024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根据性别不同，和相关的行为匹配度，我们可以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推测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用户之间的亲密关系。</a:t>
            </a:r>
            <a:endParaRPr lang="zh-CN" altLang="en-US" sz="1700" dirty="0"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椭圆 339"/>
          <p:cNvSpPr>
            <a:spLocks noChangeArrowheads="1"/>
          </p:cNvSpPr>
          <p:nvPr/>
        </p:nvSpPr>
        <p:spPr bwMode="auto">
          <a:xfrm>
            <a:off x="818152" y="5577544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4852" y="5526744"/>
            <a:ext cx="354024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特别的，对于异性之间，一起吃饭，一起购物，和一起洗澡对情侣关系的贡献度是不同的。</a:t>
            </a:r>
            <a:endParaRPr lang="zh-CN" altLang="en-US" sz="1700" dirty="0"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文本框 318"/>
          <p:cNvSpPr>
            <a:spLocks noChangeArrowheads="1"/>
          </p:cNvSpPr>
          <p:nvPr/>
        </p:nvSpPr>
        <p:spPr bwMode="auto">
          <a:xfrm>
            <a:off x="6533152" y="3856668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应用点展望：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339"/>
          <p:cNvSpPr>
            <a:spLocks noChangeArrowheads="1"/>
          </p:cNvSpPr>
          <p:nvPr/>
        </p:nvSpPr>
        <p:spPr bwMode="auto">
          <a:xfrm>
            <a:off x="6533152" y="452497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99852" y="4430657"/>
            <a:ext cx="497304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对于挖掘出的不同规模的小群体，我们可以从公众号精准推送相应人数的游玩活动来服务学生。（竞赛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人，趣味运动会</a:t>
            </a:r>
            <a:r>
              <a:rPr lang="en-US" altLang="zh-CN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8</a:t>
            </a:r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人，大麦网双人优惠套票等）</a:t>
            </a:r>
            <a:endParaRPr lang="zh-CN" altLang="en-US" sz="1700" dirty="0"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椭圆 339"/>
          <p:cNvSpPr>
            <a:spLocks noChangeArrowheads="1"/>
          </p:cNvSpPr>
          <p:nvPr/>
        </p:nvSpPr>
        <p:spPr bwMode="auto">
          <a:xfrm>
            <a:off x="6533152" y="5577544"/>
            <a:ext cx="228600" cy="2286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99852" y="5420145"/>
            <a:ext cx="49730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特别的，对于异性之间，如果是男女朋友，推送一些适合情侣玩的游戏和活动，特别是对于逐步向情侣方向发展的异性，这个推送会让男女之间最难跨出的第一步变得更简单和自然。</a:t>
            </a:r>
            <a:endParaRPr lang="zh-CN" altLang="en-US" sz="1700" dirty="0"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8660" y="642178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6693"/>
      </p:ext>
    </p:extLst>
  </p:cSld>
  <p:clrMapOvr>
    <a:masterClrMapping/>
  </p:clrMapOvr>
  <p:transition spd="slow" advTm="8514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2009097 h 857250"/>
                <a:gd name="T2" fmla="*/ 3036620 w 1415434"/>
                <a:gd name="T3" fmla="*/ 0 h 857250"/>
                <a:gd name="T4" fmla="*/ 3312878 w 1415434"/>
                <a:gd name="T5" fmla="*/ 30391 h 857250"/>
                <a:gd name="T6" fmla="*/ 5131587 w 1415434"/>
                <a:gd name="T7" fmla="*/ 2051417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98660" y="6421780"/>
            <a:ext cx="357739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50" dirty="0">
                <a:ln w="0"/>
                <a:solidFill>
                  <a:srgbClr val="FE613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altLang="zh-CN" sz="2000" spc="50" dirty="0">
                <a:ln w="0"/>
                <a:solidFill>
                  <a:srgbClr val="2C3F9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1C9B4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</a:t>
            </a:r>
            <a:r>
              <a:rPr lang="en-US" altLang="zh-CN" sz="2000" spc="50" dirty="0">
                <a:ln w="0"/>
                <a:solidFill>
                  <a:srgbClr val="FDB24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altLang="zh-CN" sz="2000" spc="50" dirty="0">
                <a:ln w="0"/>
                <a:solidFill>
                  <a:srgbClr val="4D4D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altLang="zh-CN" sz="2000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altLang="zh-CN" sz="2000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r>
              <a:rPr lang="en-US" altLang="zh-CN" sz="2000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 </a:t>
            </a:r>
            <a:r>
              <a:rPr lang="en-US" altLang="zh-CN" sz="1200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Produced</a:t>
            </a:r>
            <a:endParaRPr lang="zh-CN" altLang="en-US" sz="1200" spc="50" dirty="0">
              <a:ln w="0"/>
              <a:solidFill>
                <a:schemeClr val="bg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2337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.4|61.3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940</Words>
  <Application>Microsoft Office PowerPoint</Application>
  <PresentationFormat>宽屏</PresentationFormat>
  <Paragraphs>100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冯 玥</cp:lastModifiedBy>
  <cp:revision>43</cp:revision>
  <dcterms:created xsi:type="dcterms:W3CDTF">2018-06-04T14:35:16Z</dcterms:created>
  <dcterms:modified xsi:type="dcterms:W3CDTF">2019-03-11T11:15:44Z</dcterms:modified>
</cp:coreProperties>
</file>