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099300" cy="102346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jbsEYXNOKORwXnsC4xkYmKCdzC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pt-BR"/>
              <a:t>Versão</a:t>
            </a:r>
            <a:r>
              <a:rPr lang="pt-BR"/>
              <a:t>:	xx/07/2016</a:t>
            </a:r>
            <a:endParaRPr/>
          </a:p>
        </p:txBody>
      </p:sp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ae873c6f2_4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aae873c6f2_4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aae873c6f2_4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ae873c6f2_2_14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1aae873c6f2_2_14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ae873c6f2_2_7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aae873c6f2_2_7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aae873c6f2_2_7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acee069be6_0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acee069be6_0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acee069be6_0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ae873c6f2_0_1529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ae873c6f2_0_1529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aae873c6f2_0_1529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aae873c6f2_3_0:notes"/>
          <p:cNvSpPr/>
          <p:nvPr>
            <p:ph idx="2" type="sldImg"/>
          </p:nvPr>
        </p:nvSpPr>
        <p:spPr>
          <a:xfrm>
            <a:off x="992188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aae873c6f2_3_0:notes"/>
          <p:cNvSpPr txBox="1"/>
          <p:nvPr>
            <p:ph idx="1" type="body"/>
          </p:nvPr>
        </p:nvSpPr>
        <p:spPr>
          <a:xfrm>
            <a:off x="709930" y="4861441"/>
            <a:ext cx="5679300" cy="4605600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aae873c6f2_3_0:notes"/>
          <p:cNvSpPr txBox="1"/>
          <p:nvPr>
            <p:ph idx="12" type="sldNum"/>
          </p:nvPr>
        </p:nvSpPr>
        <p:spPr>
          <a:xfrm>
            <a:off x="4021294" y="9721106"/>
            <a:ext cx="3076500" cy="511800"/>
          </a:xfrm>
          <a:prstGeom prst="rect">
            <a:avLst/>
          </a:prstGeom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aae873c6f2_0_1457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1aae873c6f2_0_1457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1aae873c6f2_0_1457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7" name="Google Shape;17;g1aae873c6f2_0_145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1aae873c6f2_0_145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1aae873c6f2_0_1457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20" name="Google Shape;20;g1aae873c6f2_0_145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1aae873c6f2_0_145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1aae873c6f2_0_1457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" name="Google Shape;23;g1aae873c6f2_0_1457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g1aae873c6f2_0_14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ae873c6f2_0_150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aae873c6f2_0_1503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1aae873c6f2_0_1503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1aae873c6f2_0_15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ae873c6f2_0_15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Slide de títul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ae873c6f2_0_1510"/>
          <p:cNvSpPr txBox="1"/>
          <p:nvPr>
            <p:ph type="ctrTitle"/>
          </p:nvPr>
        </p:nvSpPr>
        <p:spPr>
          <a:xfrm>
            <a:off x="685800" y="2924944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/>
            </a:lvl1pPr>
            <a:lvl2pPr lvl="1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aae873c6f2_0_1510"/>
          <p:cNvSpPr txBox="1"/>
          <p:nvPr>
            <p:ph idx="1" type="subTitle"/>
          </p:nvPr>
        </p:nvSpPr>
        <p:spPr>
          <a:xfrm>
            <a:off x="1371600" y="4844752"/>
            <a:ext cx="6400800" cy="1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http://www.pcs.usp.br/~labdig/imagens/Logo_PCS_oficial_BAIXADEF.png" id="69" name="Google Shape;69;g1aae873c6f2_0_15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7194" y="188641"/>
            <a:ext cx="3529613" cy="14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1aae873c6f2_0_1510"/>
          <p:cNvSpPr txBox="1"/>
          <p:nvPr/>
        </p:nvSpPr>
        <p:spPr>
          <a:xfrm>
            <a:off x="647700" y="630932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Escola Politécnica da Universidade de São Paulo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aae873c6f2_0_1510"/>
          <p:cNvSpPr txBox="1"/>
          <p:nvPr>
            <p:ph idx="2" type="body"/>
          </p:nvPr>
        </p:nvSpPr>
        <p:spPr>
          <a:xfrm>
            <a:off x="2123728" y="1988840"/>
            <a:ext cx="4896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  <a:defRPr b="1" sz="3600">
                <a:solidFill>
                  <a:srgbClr val="3A5A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ae873c6f2_0_1516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aae873c6f2_0_1516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1aae873c6f2_0_1516"/>
          <p:cNvSpPr txBox="1"/>
          <p:nvPr>
            <p:ph idx="10" type="dt"/>
          </p:nvPr>
        </p:nvSpPr>
        <p:spPr>
          <a:xfrm>
            <a:off x="457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1aae873c6f2_0_1516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aae873c6f2_0_1469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1aae873c6f2_0_1469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g1aae873c6f2_0_14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aae873c6f2_0_1473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aae873c6f2_0_147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g1aae873c6f2_0_147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g1aae873c6f2_0_14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aae873c6f2_0_1478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g1aae873c6f2_0_1478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1aae873c6f2_0_1478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1aae873c6f2_0_14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aae873c6f2_0_148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g1aae873c6f2_0_14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aae873c6f2_0_148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1aae873c6f2_0_1486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1aae873c6f2_0_14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aae873c6f2_0_1490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aae873c6f2_0_14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ae873c6f2_0_1493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1aae873c6f2_0_1493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aae873c6f2_0_1493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g1aae873c6f2_0_1493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g1aae873c6f2_0_1493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1aae873c6f2_0_14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ae873c6f2_0_1500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g1aae873c6f2_0_150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ae873c6f2_0_1453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1aae873c6f2_0_1453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1aae873c6f2_0_14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marq98.pythonanywhe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/>
          <p:nvPr>
            <p:ph type="ctrTitle"/>
          </p:nvPr>
        </p:nvSpPr>
        <p:spPr>
          <a:xfrm>
            <a:off x="685825" y="2693974"/>
            <a:ext cx="77724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solidFill>
                  <a:schemeClr val="dk2"/>
                </a:solidFill>
                <a:highlight>
                  <a:schemeClr val="dk1"/>
                </a:highlight>
              </a:rPr>
              <a:t>Laboratório de</a:t>
            </a:r>
            <a:br>
              <a:rPr lang="pt-BR">
                <a:solidFill>
                  <a:schemeClr val="dk2"/>
                </a:solidFill>
                <a:highlight>
                  <a:schemeClr val="dk1"/>
                </a:highlight>
              </a:rPr>
            </a:br>
            <a:r>
              <a:rPr lang="pt-BR">
                <a:solidFill>
                  <a:schemeClr val="dk2"/>
                </a:solidFill>
                <a:highlight>
                  <a:schemeClr val="dk1"/>
                </a:highlight>
              </a:rPr>
              <a:t>Engenharia de Software I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2500">
                <a:solidFill>
                  <a:schemeClr val="dk2"/>
                </a:solidFill>
                <a:highlight>
                  <a:schemeClr val="dk1"/>
                </a:highlight>
              </a:rPr>
              <a:t>Profs. Kechi Hirama e Michelet Del Carpio Chávez</a:t>
            </a:r>
            <a:endParaRPr sz="25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371625" y="4589000"/>
            <a:ext cx="64008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865"/>
              <a:buNone/>
            </a:pPr>
            <a:r>
              <a:rPr b="1" lang="pt-BR" sz="2890">
                <a:solidFill>
                  <a:schemeClr val="dk2"/>
                </a:solidFill>
                <a:highlight>
                  <a:schemeClr val="dk1"/>
                </a:highlight>
              </a:rPr>
              <a:t>Aula 14</a:t>
            </a:r>
            <a:r>
              <a:rPr lang="pt-BR" sz="2890">
                <a:solidFill>
                  <a:schemeClr val="dk2"/>
                </a:solidFill>
                <a:highlight>
                  <a:schemeClr val="dk1"/>
                </a:highlight>
              </a:rPr>
              <a:t>  Aceitação do Sistema</a:t>
            </a:r>
            <a:endParaRPr sz="289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974"/>
              <a:buNone/>
            </a:pPr>
            <a:r>
              <a:t/>
            </a:r>
            <a:endParaRPr sz="2772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               Grupo 1:     [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Patrick Marques de Barros Costa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]</a:t>
            </a:r>
            <a:endParaRPr sz="2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                                    [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Lucas Nimirio Maia Feng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]</a:t>
            </a:r>
            <a:endParaRPr sz="2400">
              <a:solidFill>
                <a:schemeClr val="dk2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5"/>
              <a:buNone/>
            </a:pP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                                    [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Vitor Chinaglia</a:t>
            </a:r>
            <a:r>
              <a:rPr lang="pt-BR" sz="2400">
                <a:solidFill>
                  <a:schemeClr val="dk2"/>
                </a:solidFill>
                <a:highlight>
                  <a:schemeClr val="dk1"/>
                </a:highlight>
              </a:rPr>
              <a:t>]</a:t>
            </a:r>
            <a:endParaRPr sz="2400"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84" name="Google Shape;84;p1"/>
          <p:cNvSpPr txBox="1"/>
          <p:nvPr>
            <p:ph idx="2" type="body"/>
          </p:nvPr>
        </p:nvSpPr>
        <p:spPr>
          <a:xfrm>
            <a:off x="2123728" y="1754440"/>
            <a:ext cx="48966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5AA6"/>
              </a:buClr>
              <a:buSzPts val="3600"/>
              <a:buNone/>
            </a:pPr>
            <a:r>
              <a:rPr lang="pt-BR"/>
              <a:t>PCS-3643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200">
                <a:solidFill>
                  <a:schemeClr val="dk2"/>
                </a:solidFill>
              </a:rPr>
              <a:t>Agenda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560"/>
              </a:spcBef>
              <a:spcAft>
                <a:spcPts val="0"/>
              </a:spcAft>
              <a:buSzPts val="3000"/>
              <a:buChar char="-"/>
            </a:pPr>
            <a:r>
              <a:rPr b="1" lang="pt-BR" sz="3000"/>
              <a:t>Escopo do Projeto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-BR" sz="3000"/>
              <a:t>Apresentação Oral</a:t>
            </a:r>
            <a:endParaRPr b="1"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b="1" lang="pt-BR" sz="3000"/>
              <a:t>Apresentação Prática</a:t>
            </a:r>
            <a:endParaRPr b="1" sz="3000"/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1" marL="1371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 sz="2800"/>
          </a:p>
          <a:p>
            <a:pPr indent="-406400" lvl="1" marL="1371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 </a:t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pt-BR"/>
              <a:t>-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ae873c6f2_4_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200">
                <a:solidFill>
                  <a:schemeClr val="dk2"/>
                </a:solidFill>
              </a:rPr>
              <a:t>Apresentação Geral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99" name="Google Shape;99;g1aae873c6f2_4_0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</a:rPr>
              <a:t>AeroSystem</a:t>
            </a:r>
            <a:endParaRPr b="1" sz="3000">
              <a:solidFill>
                <a:schemeClr val="dk2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▪"/>
            </a:pPr>
            <a:r>
              <a:rPr b="1" lang="pt-BR" sz="2800">
                <a:solidFill>
                  <a:schemeClr val="dk2"/>
                </a:solidFill>
              </a:rPr>
              <a:t>Sistema de monitoramento de voo</a:t>
            </a:r>
            <a:endParaRPr b="1" sz="2800">
              <a:solidFill>
                <a:schemeClr val="dk2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t/>
            </a:r>
            <a:endParaRPr b="1" sz="2800"/>
          </a:p>
          <a:p>
            <a:pPr indent="-35306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pt-BR" sz="2800"/>
              <a:t>Features básicas</a:t>
            </a:r>
            <a:endParaRPr sz="2800"/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353060" lvl="1" marL="13716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pt-BR" sz="2800"/>
              <a:t>Cadastramento de voos (CRUD)</a:t>
            </a:r>
            <a:endParaRPr sz="2800"/>
          </a:p>
          <a:p>
            <a:pPr indent="-35306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pt-BR" sz="2800"/>
              <a:t>Monitoração de voos</a:t>
            </a:r>
            <a:endParaRPr sz="2800"/>
          </a:p>
          <a:p>
            <a:pPr indent="-353060" lvl="1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lang="pt-BR" sz="2800"/>
              <a:t>Geração de relatórios administrativos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35306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▪"/>
            </a:pPr>
            <a:r>
              <a:rPr b="1" lang="pt-BR" sz="2800"/>
              <a:t>2 Models (Voo e Estado Dinâmico)</a:t>
            </a:r>
            <a:endParaRPr b="1"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  <a:p>
            <a:pPr indent="-353060" lvl="0" marL="45720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▪"/>
            </a:pPr>
            <a:r>
              <a:rPr b="1" lang="pt-BR" sz="2800"/>
              <a:t>5 usuários cadastrados com funções definidas</a:t>
            </a:r>
            <a:endParaRPr sz="2800"/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53060" lvl="1" marL="13716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t/>
            </a:r>
            <a:endParaRPr sz="2800"/>
          </a:p>
          <a:p>
            <a:pPr indent="-353060" lvl="1" marL="1371600" rtl="0" algn="l">
              <a:spcBef>
                <a:spcPts val="560"/>
              </a:spcBef>
              <a:spcAft>
                <a:spcPts val="0"/>
              </a:spcAft>
              <a:buSzPct val="100000"/>
              <a:buChar char="•"/>
            </a:pPr>
            <a:r>
              <a:rPr lang="pt-BR" sz="2800"/>
              <a:t> </a:t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0" name="Google Shape;100;g1aae873c6f2_4_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ae873c6f2_2_14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>
                <a:solidFill>
                  <a:schemeClr val="dk2"/>
                </a:solidFill>
              </a:rPr>
              <a:t>Requisitos funcionais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g1aae873c6f2_2_14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7" name="Google Shape;107;g1aae873c6f2_2_14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t/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pt-BR" sz="2800"/>
              <a:t>- Manipulação dos dados do voo</a:t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pt-BR" sz="2800"/>
              <a:t>- Visualização dos voos cadastrados</a:t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pt-BR" sz="2800"/>
              <a:t>no painel principal (Dashboard)</a:t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pt-BR" sz="2800"/>
              <a:t>- Atualização dos Estados dinâmicos </a:t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pt-BR" sz="2800"/>
              <a:t>- Geração de relatórios PDF 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ae873c6f2_2_7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 sz="3200">
                <a:solidFill>
                  <a:schemeClr val="dk2"/>
                </a:solidFill>
              </a:rPr>
              <a:t>Requisitos não funcionais</a:t>
            </a:r>
            <a:endParaRPr b="1" sz="3200">
              <a:solidFill>
                <a:schemeClr val="dk2"/>
              </a:solidFill>
            </a:endParaRPr>
          </a:p>
        </p:txBody>
      </p:sp>
      <p:sp>
        <p:nvSpPr>
          <p:cNvPr id="114" name="Google Shape;114;g1aae873c6f2_2_7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/>
              <a:t>- Cada login tem acesso a campos específicos</a:t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/>
              <a:t>- Após 3 tentativas de login errado, o sistema bloqueia o acesso</a:t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/>
              <a:t>- Consistência dos dados das 2 models</a:t>
            </a:r>
            <a:endParaRPr sz="2800"/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13716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1" marL="13716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pt-BR" sz="2800"/>
              <a:t> </a:t>
            </a:r>
            <a:endParaRPr sz="2800"/>
          </a:p>
          <a:p>
            <a:pPr indent="0" lvl="0" marL="9144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5" name="Google Shape;115;g1aae873c6f2_2_7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cee069be6_0_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2"/>
                </a:solidFill>
              </a:rPr>
              <a:t>Diagrama de Casos de Uso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g1acee069be6_0_0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1acee069be6_0_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4" name="Google Shape;124;g1acee069be6_0_0"/>
          <p:cNvPicPr preferRelativeResize="0"/>
          <p:nvPr/>
        </p:nvPicPr>
        <p:blipFill rotWithShape="1">
          <a:blip r:embed="rId3">
            <a:alphaModFix/>
          </a:blip>
          <a:srcRect b="64355" l="0" r="0" t="0"/>
          <a:stretch/>
        </p:blipFill>
        <p:spPr>
          <a:xfrm>
            <a:off x="986813" y="1765175"/>
            <a:ext cx="7170375" cy="45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ae873c6f2_0_1529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2"/>
                </a:solidFill>
              </a:rPr>
              <a:t>Diagrama de Classes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g1aae873c6f2_0_1529"/>
          <p:cNvSpPr txBox="1"/>
          <p:nvPr>
            <p:ph idx="1" type="body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aae873c6f2_0_1529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3" name="Google Shape;133;g1aae873c6f2_0_15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75" y="1164575"/>
            <a:ext cx="8070025" cy="55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ae873c6f2_3_0"/>
          <p:cNvSpPr txBox="1"/>
          <p:nvPr>
            <p:ph type="title"/>
          </p:nvPr>
        </p:nvSpPr>
        <p:spPr>
          <a:xfrm>
            <a:off x="457200" y="12576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Acesso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g1aae873c6f2_3_0"/>
          <p:cNvSpPr txBox="1"/>
          <p:nvPr>
            <p:ph idx="1" type="body"/>
          </p:nvPr>
        </p:nvSpPr>
        <p:spPr>
          <a:xfrm>
            <a:off x="1324023" y="1268760"/>
            <a:ext cx="8229600" cy="54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pt-BR" sz="1750" u="sng">
                <a:solidFill>
                  <a:schemeClr val="hlink"/>
                </a:solidFill>
                <a:hlinkClick r:id="rId3"/>
              </a:rPr>
              <a:t>http://pmarq98.pythonanywhere.com/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" name="Google Shape;141;g1aae873c6f2_3_0"/>
          <p:cNvSpPr txBox="1"/>
          <p:nvPr>
            <p:ph idx="12" type="sldNum"/>
          </p:nvPr>
        </p:nvSpPr>
        <p:spPr>
          <a:xfrm>
            <a:off x="6553200" y="6466539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2014-06-05T18:48:43Z</dcterms:created>
  <dc:creator>Fabio L. S.</dc:creator>
</cp:coreProperties>
</file>