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0"/>
  </p:notesMasterIdLst>
  <p:handoutMasterIdLst>
    <p:handoutMasterId r:id="rId11"/>
  </p:handoutMasterIdLst>
  <p:sldIdLst>
    <p:sldId id="256" r:id="rId5"/>
    <p:sldId id="257" r:id="rId6"/>
    <p:sldId id="269" r:id="rId7"/>
    <p:sldId id="270" r:id="rId8"/>
    <p:sldId id="267"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1395D-D316-4E0D-83E3-E94229A49E93}" v="1" dt="2023-07-10T18:18:58.807"/>
    <p1510:client id="{0EAA945D-A4D4-476A-852B-65C4C1DB25C5}" v="105" dt="2023-09-04T21:09:34.136"/>
    <p1510:client id="{4110343B-DB9E-B945-585B-4B04EBF93CE7}" v="1" dt="2023-09-03T21:08:14.428"/>
    <p1510:client id="{6622FEC2-84F8-43CF-2298-7215CD09A7F2}" v="53" dt="2023-09-03T22:42:56.486"/>
    <p1510:client id="{87FBDFDB-2AF1-4018-AC9F-D8596A5C7376}" v="120" dt="2023-09-03T22:33:32.898"/>
    <p1510:client id="{91DAEFF3-7434-AA16-358D-A84F6EF58EDB}" v="23" dt="2023-09-03T23:54:08.492"/>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39"/>
        <p:guide orient="horz" pos="216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9/4/2023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9/4/2023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0686514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0103098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276476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0448715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8710085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682655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smtClean="0"/>
              <a:t>9/4/2023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75428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smtClean="0"/>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908754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9/4/2023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134320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4616999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8194912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smtClean="0"/>
              <a:pPr/>
              <a:t>9/4/2023</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27180594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odins0n/ucf-crime-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888045"/>
            <a:ext cx="9144000" cy="2667000"/>
          </a:xfrm>
        </p:spPr>
        <p:txBody>
          <a:bodyPr/>
          <a:lstStyle/>
          <a:p>
            <a:r>
              <a:rPr lang="en-US" sz="3200">
                <a:latin typeface="Times New Roman"/>
                <a:ea typeface="+mj-lt"/>
                <a:cs typeface="+mj-lt"/>
              </a:rPr>
              <a:t>Real-time Anomaly Detection in Video Surveillance</a:t>
            </a:r>
            <a:endParaRPr lang="en-US" sz="3200">
              <a:latin typeface="Times New Roman"/>
              <a:cs typeface="Times New Roman"/>
            </a:endParaRPr>
          </a:p>
        </p:txBody>
      </p:sp>
      <p:sp>
        <p:nvSpPr>
          <p:cNvPr id="3" name="Subtitle 2"/>
          <p:cNvSpPr>
            <a:spLocks noGrp="1"/>
          </p:cNvSpPr>
          <p:nvPr>
            <p:ph type="subTitle" idx="1"/>
          </p:nvPr>
        </p:nvSpPr>
        <p:spPr>
          <a:xfrm>
            <a:off x="1522413" y="5079969"/>
            <a:ext cx="9143999" cy="1066800"/>
          </a:xfrm>
        </p:spPr>
        <p:txBody>
          <a:bodyPr vert="horz" lIns="91440" tIns="45720" rIns="91440" bIns="45720" rtlCol="0" anchor="t">
            <a:normAutofit/>
          </a:bodyPr>
          <a:lstStyle/>
          <a:p>
            <a:r>
              <a:rPr lang="en-US">
                <a:latin typeface="Times New Roman"/>
                <a:cs typeface="Times"/>
              </a:rPr>
              <a:t>Feng Zheng, Bao Ngo</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sz="3600">
                <a:latin typeface="Times New Roman"/>
                <a:cs typeface="Times New Roman"/>
              </a:rPr>
              <a:t>Motivation</a:t>
            </a:r>
          </a:p>
        </p:txBody>
      </p:sp>
      <p:sp>
        <p:nvSpPr>
          <p:cNvPr id="14" name="Content Placeholder 13"/>
          <p:cNvSpPr>
            <a:spLocks noGrp="1"/>
          </p:cNvSpPr>
          <p:nvPr>
            <p:ph idx="1"/>
          </p:nvPr>
        </p:nvSpPr>
        <p:spPr/>
        <p:txBody>
          <a:bodyPr vert="horz" lIns="91440" tIns="45720" rIns="91440" bIns="45720" rtlCol="0" anchor="t">
            <a:normAutofit/>
          </a:bodyPr>
          <a:lstStyle/>
          <a:p>
            <a:pPr algn="just"/>
            <a:r>
              <a:rPr lang="en-US" sz="1800">
                <a:latin typeface="Times New Roman"/>
                <a:ea typeface="+mn-lt"/>
                <a:cs typeface="+mn-lt"/>
              </a:rPr>
              <a:t>Nowadays, the number of surveillance cameras in the United States has been steadily increasing over the years because of technological advancements and security concerns both in public spaces and private environments.</a:t>
            </a:r>
            <a:endParaRPr lang="en-US" sz="1800">
              <a:latin typeface="Times New Roman"/>
              <a:cs typeface="Times New Roman"/>
            </a:endParaRPr>
          </a:p>
          <a:p>
            <a:pPr algn="just"/>
            <a:r>
              <a:rPr lang="en-US" sz="1800">
                <a:latin typeface="Times New Roman"/>
                <a:ea typeface="+mn-lt"/>
                <a:cs typeface="+mn-lt"/>
              </a:rPr>
              <a:t>Monitoring feeds and detecting anomalies in video surveillance systems frequently involves human operators. However, humans can be prone to fatigue, distraction, and neglect.</a:t>
            </a:r>
          </a:p>
          <a:p>
            <a:pPr algn="just"/>
            <a:r>
              <a:rPr lang="en-US" sz="1800">
                <a:latin typeface="Times New Roman"/>
                <a:ea typeface="+mn-lt"/>
                <a:cs typeface="+mn-lt"/>
              </a:rPr>
              <a:t>Developing real-time automatic anomaly detection in video surveillance can address this problem and offer a proactive response to shootings and other types of crime such as shoplifting, assault, and robbery because it can keep watching non-stop throughout the day and night, providing a prompt response to any odd activity.</a:t>
            </a:r>
            <a:endParaRPr lang="en-US" sz="1800">
              <a:latin typeface="Times New Roman"/>
              <a:cs typeface="Times New Roman"/>
            </a:endParaRPr>
          </a:p>
          <a:p>
            <a:pPr algn="just"/>
            <a:r>
              <a:rPr lang="en-US" sz="1800">
                <a:latin typeface="Times New Roman"/>
                <a:ea typeface="+mn-lt"/>
                <a:cs typeface="+mn-lt"/>
              </a:rPr>
              <a:t>Such a system could also serve as an early threat detection, which makes it possible to spot unusual or unexpected events as they take place. This can involve people loitering in sensitive areas, vehicles moving in peculiar patterns, or intruders breaking into secured facilities. By quickly identifying anomalies, security guards and police can respond quickly to possible threats reducing the chance of danger or damage.</a:t>
            </a:r>
          </a:p>
          <a:p>
            <a:pPr algn="just"/>
            <a:endParaRPr lang="en-US" sz="1800">
              <a:latin typeface="Times New Roman"/>
              <a:ea typeface="+mn-lt"/>
              <a:cs typeface="+mn-lt"/>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sz="3600">
                <a:latin typeface="Times New Roman"/>
                <a:cs typeface="Times New Roman"/>
              </a:rPr>
              <a:t>Data Sources</a:t>
            </a:r>
          </a:p>
        </p:txBody>
      </p:sp>
      <p:sp>
        <p:nvSpPr>
          <p:cNvPr id="14" name="Content Placeholder 13"/>
          <p:cNvSpPr>
            <a:spLocks noGrp="1"/>
          </p:cNvSpPr>
          <p:nvPr>
            <p:ph idx="1"/>
          </p:nvPr>
        </p:nvSpPr>
        <p:spPr/>
        <p:txBody>
          <a:bodyPr vert="horz" lIns="91440" tIns="45720" rIns="91440" bIns="45720" rtlCol="0" anchor="t">
            <a:normAutofit/>
          </a:bodyPr>
          <a:lstStyle/>
          <a:p>
            <a:pPr algn="just"/>
            <a:r>
              <a:rPr lang="en-US" sz="1800">
                <a:latin typeface="Times New Roman"/>
                <a:ea typeface="+mn-lt"/>
                <a:cs typeface="+mn-lt"/>
              </a:rPr>
              <a:t>For this project, we will utilize the UCF-Crime Dataset available at:</a:t>
            </a:r>
            <a:endParaRPr lang="en-US" sz="1800">
              <a:latin typeface="Times New Roman"/>
              <a:ea typeface="+mn-lt"/>
              <a:cs typeface="Times New Roman"/>
            </a:endParaRPr>
          </a:p>
          <a:p>
            <a:pPr lvl="1" algn="just"/>
            <a:r>
              <a:rPr lang="en-US" sz="1400">
                <a:latin typeface="Times New Roman"/>
                <a:ea typeface="+mn-lt"/>
                <a:cs typeface="+mn-lt"/>
                <a:hlinkClick r:id="rId2"/>
              </a:rPr>
              <a:t>https://www.kaggle.com/datasets/odins0n/ucf-crime-dataset</a:t>
            </a:r>
            <a:endParaRPr lang="en-US" sz="1400">
              <a:latin typeface="Times New Roman"/>
              <a:ea typeface="+mn-lt"/>
              <a:cs typeface="Times New Roman"/>
            </a:endParaRPr>
          </a:p>
          <a:p>
            <a:pPr lvl="1" algn="just"/>
            <a:endParaRPr lang="en-US" sz="1400">
              <a:latin typeface="Times New Roman"/>
              <a:ea typeface="+mn-lt"/>
              <a:cs typeface="+mn-lt"/>
            </a:endParaRPr>
          </a:p>
          <a:p>
            <a:pPr algn="just">
              <a:buFont typeface="Arial" pitchFamily="49" charset="0"/>
              <a:buChar char="▪"/>
            </a:pPr>
            <a:r>
              <a:rPr lang="en-US" sz="1800">
                <a:latin typeface="Times New Roman"/>
                <a:ea typeface="+mn-lt"/>
                <a:cs typeface="+mn-lt"/>
              </a:rPr>
              <a:t>The UCF-Crime Dataset contains a collection of video clips capturing various crime and normal activities. Each video clip is labeled with information about the type of anomalous event or normal, providing a suitable foundation for training and evaluating our real-time anomaly detection system.</a:t>
            </a:r>
            <a:endParaRPr lang="en-US" sz="1800">
              <a:latin typeface="Times New Roman"/>
              <a:cs typeface="Times New Roman"/>
            </a:endParaRPr>
          </a:p>
          <a:p>
            <a:pPr algn="just"/>
            <a:endParaRPr lang="en-US" sz="1800">
              <a:latin typeface="Times New Roman"/>
              <a:ea typeface="+mn-lt"/>
              <a:cs typeface="+mn-lt"/>
            </a:endParaRPr>
          </a:p>
        </p:txBody>
      </p:sp>
    </p:spTree>
    <p:extLst>
      <p:ext uri="{BB962C8B-B14F-4D97-AF65-F5344CB8AC3E}">
        <p14:creationId xmlns:p14="http://schemas.microsoft.com/office/powerpoint/2010/main" val="31584572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sz="3600">
                <a:latin typeface="Times New Roman"/>
                <a:cs typeface="Times New Roman"/>
              </a:rPr>
              <a:t>Methodologies</a:t>
            </a:r>
          </a:p>
        </p:txBody>
      </p:sp>
      <p:sp>
        <p:nvSpPr>
          <p:cNvPr id="14" name="Content Placeholder 13"/>
          <p:cNvSpPr>
            <a:spLocks noGrp="1"/>
          </p:cNvSpPr>
          <p:nvPr>
            <p:ph idx="1"/>
          </p:nvPr>
        </p:nvSpPr>
        <p:spPr/>
        <p:txBody>
          <a:bodyPr vert="horz" lIns="91440" tIns="45720" rIns="91440" bIns="45720" rtlCol="0" anchor="t">
            <a:normAutofit/>
          </a:bodyPr>
          <a:lstStyle/>
          <a:p>
            <a:pPr algn="just"/>
            <a:r>
              <a:rPr lang="en-US" sz="1800">
                <a:latin typeface="Times New Roman"/>
                <a:ea typeface="+mn-lt"/>
                <a:cs typeface="+mn-lt"/>
              </a:rPr>
              <a:t>Convolutional Neural Networks (CNN):</a:t>
            </a:r>
            <a:endParaRPr lang="en-US" sz="1800">
              <a:latin typeface="Times New Roman"/>
              <a:ea typeface="+mn-lt"/>
              <a:cs typeface="Times New Roman"/>
            </a:endParaRPr>
          </a:p>
          <a:p>
            <a:pPr lvl="1" algn="just"/>
            <a:r>
              <a:rPr lang="en-US" sz="1400">
                <a:latin typeface="Times New Roman"/>
                <a:ea typeface="+mn-lt"/>
                <a:cs typeface="+mn-lt"/>
              </a:rPr>
              <a:t>Feature Extraction</a:t>
            </a:r>
            <a:endParaRPr lang="en-US" sz="1400">
              <a:latin typeface="Times New Roman"/>
              <a:ea typeface="+mn-lt"/>
              <a:cs typeface="Times New Roman"/>
            </a:endParaRPr>
          </a:p>
          <a:p>
            <a:pPr lvl="1" algn="just"/>
            <a:r>
              <a:rPr lang="en-US" sz="1400">
                <a:latin typeface="Times New Roman"/>
                <a:ea typeface="+mn-lt"/>
                <a:cs typeface="+mn-lt"/>
              </a:rPr>
              <a:t>Learned Filters</a:t>
            </a:r>
            <a:endParaRPr lang="en-US" sz="1400">
              <a:latin typeface="Times New Roman"/>
              <a:cs typeface="Times New Roman"/>
            </a:endParaRPr>
          </a:p>
          <a:p>
            <a:pPr algn="just"/>
            <a:r>
              <a:rPr lang="en-US" sz="1800">
                <a:latin typeface="Times New Roman"/>
                <a:ea typeface="+mn-lt"/>
                <a:cs typeface="+mn-lt"/>
              </a:rPr>
              <a:t>You Only Look Once (YOLO) Object Detection:</a:t>
            </a:r>
            <a:endParaRPr lang="en-US" sz="1800">
              <a:latin typeface="Times New Roman"/>
              <a:cs typeface="Times New Roman"/>
            </a:endParaRPr>
          </a:p>
          <a:p>
            <a:pPr lvl="1" algn="just"/>
            <a:r>
              <a:rPr lang="en-US" sz="1400">
                <a:latin typeface="Times New Roman"/>
                <a:ea typeface="+mn-lt"/>
                <a:cs typeface="+mn-lt"/>
              </a:rPr>
              <a:t>Single Pass Detection</a:t>
            </a:r>
            <a:endParaRPr lang="en-US" sz="1400">
              <a:latin typeface="Times New Roman"/>
              <a:ea typeface="+mn-lt"/>
              <a:cs typeface="Times New Roman"/>
            </a:endParaRPr>
          </a:p>
          <a:p>
            <a:pPr lvl="1" algn="just"/>
            <a:r>
              <a:rPr lang="en-US" sz="1400">
                <a:latin typeface="Times New Roman"/>
                <a:ea typeface="+mn-lt"/>
                <a:cs typeface="+mn-lt"/>
              </a:rPr>
              <a:t>Anchor Boxes</a:t>
            </a:r>
            <a:endParaRPr lang="en-US" sz="1400">
              <a:latin typeface="Times New Roman"/>
              <a:ea typeface="+mn-lt"/>
              <a:cs typeface="Times New Roman"/>
            </a:endParaRPr>
          </a:p>
          <a:p>
            <a:pPr lvl="1" algn="just"/>
            <a:r>
              <a:rPr lang="en-US" sz="1400">
                <a:latin typeface="Times New Roman"/>
                <a:ea typeface="+mn-lt"/>
                <a:cs typeface="+mn-lt"/>
              </a:rPr>
              <a:t>Real-time Processing</a:t>
            </a:r>
            <a:endParaRPr lang="en-US" sz="1800">
              <a:latin typeface="Times New Roman"/>
              <a:ea typeface="+mn-lt"/>
              <a:cs typeface="Times New Roman"/>
            </a:endParaRPr>
          </a:p>
          <a:p>
            <a:pPr algn="just">
              <a:buFont typeface="Arial" pitchFamily="49" charset="0"/>
              <a:buChar char="▪"/>
            </a:pPr>
            <a:r>
              <a:rPr lang="en-US" sz="1800" err="1">
                <a:latin typeface="Times New Roman"/>
                <a:ea typeface="+mn-lt"/>
                <a:cs typeface="+mn-lt"/>
              </a:rPr>
              <a:t>OpenPose</a:t>
            </a:r>
            <a:r>
              <a:rPr lang="en-US" sz="1800">
                <a:latin typeface="Times New Roman"/>
                <a:ea typeface="+mn-lt"/>
                <a:cs typeface="+mn-lt"/>
              </a:rPr>
              <a:t>:</a:t>
            </a:r>
            <a:endParaRPr lang="en-US" sz="1800">
              <a:latin typeface="Times New Roman"/>
              <a:cs typeface="Times New Roman"/>
            </a:endParaRPr>
          </a:p>
          <a:p>
            <a:pPr lvl="1" algn="just"/>
            <a:r>
              <a:rPr lang="en-US" sz="1400">
                <a:latin typeface="Times New Roman"/>
                <a:ea typeface="+mn-lt"/>
                <a:cs typeface="+mn-lt"/>
              </a:rPr>
              <a:t>Pose Estimation</a:t>
            </a:r>
            <a:endParaRPr lang="en-US" sz="1400">
              <a:latin typeface="Times New Roman"/>
              <a:ea typeface="+mn-lt"/>
              <a:cs typeface="Times New Roman"/>
            </a:endParaRPr>
          </a:p>
          <a:p>
            <a:pPr lvl="1" algn="just"/>
            <a:r>
              <a:rPr lang="en-US" sz="1400">
                <a:latin typeface="Times New Roman"/>
                <a:ea typeface="+mn-lt"/>
                <a:cs typeface="+mn-lt"/>
              </a:rPr>
              <a:t>Multi-person Detection</a:t>
            </a:r>
            <a:endParaRPr lang="en-US" sz="1400">
              <a:latin typeface="Times New Roman"/>
              <a:cs typeface="Times New Roman"/>
            </a:endParaRPr>
          </a:p>
          <a:p>
            <a:pPr lvl="1" algn="just"/>
            <a:r>
              <a:rPr lang="en-US" sz="1400">
                <a:latin typeface="Times New Roman"/>
                <a:ea typeface="+mn-lt"/>
                <a:cs typeface="+mn-lt"/>
              </a:rPr>
              <a:t>Movement Analysis</a:t>
            </a:r>
            <a:endParaRPr lang="en-US" sz="1400">
              <a:latin typeface="Times New Roman"/>
              <a:cs typeface="Times New Roman"/>
            </a:endParaRPr>
          </a:p>
          <a:p>
            <a:pPr algn="just"/>
            <a:r>
              <a:rPr lang="en-US" sz="1800">
                <a:latin typeface="Times New Roman"/>
                <a:ea typeface="+mn-lt"/>
                <a:cs typeface="+mn-lt"/>
              </a:rPr>
              <a:t>Some Video </a:t>
            </a:r>
            <a:r>
              <a:rPr lang="en-US" sz="1800" err="1">
                <a:latin typeface="Times New Roman"/>
                <a:ea typeface="+mn-lt"/>
                <a:cs typeface="+mn-lt"/>
              </a:rPr>
              <a:t>Explainity</a:t>
            </a:r>
            <a:r>
              <a:rPr lang="en-US" sz="1800">
                <a:latin typeface="Times New Roman"/>
                <a:ea typeface="+mn-lt"/>
                <a:cs typeface="+mn-lt"/>
              </a:rPr>
              <a:t> Methods:</a:t>
            </a:r>
            <a:endParaRPr lang="en-US" sz="1800">
              <a:latin typeface="Times New Roman"/>
              <a:cs typeface="Times New Roman"/>
            </a:endParaRPr>
          </a:p>
          <a:p>
            <a:pPr lvl="1" algn="just"/>
            <a:r>
              <a:rPr lang="en-US" sz="1400">
                <a:latin typeface="Times New Roman"/>
                <a:ea typeface="+mn-lt"/>
                <a:cs typeface="+mn-lt"/>
              </a:rPr>
              <a:t>Use LIME, sharp, or CLAD to explain why was the detection decision was made</a:t>
            </a:r>
            <a:endParaRPr lang="en-US" sz="1400">
              <a:latin typeface="Times New Roman"/>
              <a:cs typeface="Times New Roman"/>
            </a:endParaRPr>
          </a:p>
          <a:p>
            <a:pPr algn="just"/>
            <a:endParaRPr lang="en-US" sz="1800">
              <a:latin typeface="Times New Roman"/>
              <a:ea typeface="+mn-lt"/>
              <a:cs typeface="+mn-lt"/>
            </a:endParaRPr>
          </a:p>
        </p:txBody>
      </p:sp>
    </p:spTree>
    <p:extLst>
      <p:ext uri="{BB962C8B-B14F-4D97-AF65-F5344CB8AC3E}">
        <p14:creationId xmlns:p14="http://schemas.microsoft.com/office/powerpoint/2010/main" val="7002269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2CA28-2BE1-5FD3-C730-1528A849D6C3}"/>
              </a:ext>
            </a:extLst>
          </p:cNvPr>
          <p:cNvSpPr>
            <a:spLocks noGrp="1"/>
          </p:cNvSpPr>
          <p:nvPr>
            <p:ph type="title"/>
          </p:nvPr>
        </p:nvSpPr>
        <p:spPr/>
        <p:txBody>
          <a:bodyPr>
            <a:normAutofit/>
          </a:bodyPr>
          <a:lstStyle/>
          <a:p>
            <a:pPr algn="ctr"/>
            <a:r>
              <a:rPr lang="en-US" sz="3600">
                <a:latin typeface="Times New Roman"/>
                <a:cs typeface="Times New Roman"/>
              </a:rPr>
              <a:t>Expected Outcomes</a:t>
            </a:r>
            <a:endParaRPr lang="en-US"/>
          </a:p>
        </p:txBody>
      </p:sp>
      <p:sp>
        <p:nvSpPr>
          <p:cNvPr id="3" name="Content Placeholder 2">
            <a:extLst>
              <a:ext uri="{FF2B5EF4-FFF2-40B4-BE49-F238E27FC236}">
                <a16:creationId xmlns:a16="http://schemas.microsoft.com/office/drawing/2014/main" id="{6C07A9E6-7A2A-C97E-1032-1833305D0C05}"/>
              </a:ext>
            </a:extLst>
          </p:cNvPr>
          <p:cNvSpPr>
            <a:spLocks noGrp="1"/>
          </p:cNvSpPr>
          <p:nvPr>
            <p:ph idx="1"/>
          </p:nvPr>
        </p:nvSpPr>
        <p:spPr/>
        <p:txBody>
          <a:bodyPr vert="horz" lIns="91440" tIns="45720" rIns="91440" bIns="45720" rtlCol="0" anchor="t">
            <a:normAutofit/>
          </a:bodyPr>
          <a:lstStyle/>
          <a:p>
            <a:pPr algn="just"/>
            <a:r>
              <a:rPr lang="en-US" sz="1800">
                <a:latin typeface="Times New Roman"/>
                <a:ea typeface="+mn-lt"/>
                <a:cs typeface="+mn-lt"/>
              </a:rPr>
              <a:t>Design and develop a real-time automatic anomaly detection system in video surveillance that can identify unusual or unexpected events as they take place so that the police and security guard can quickly respond to possible threats and reduce the chance of danger or damage.</a:t>
            </a:r>
            <a:endParaRPr lang="en-US"/>
          </a:p>
          <a:p>
            <a:pPr algn="just"/>
            <a:r>
              <a:rPr lang="en-US" sz="1800">
                <a:latin typeface="Times New Roman"/>
                <a:ea typeface="+mn-lt"/>
                <a:cs typeface="+mn-lt"/>
              </a:rPr>
              <a:t>Build a real-time automatic anomaly detection system that can process multiple video surveillance streams from thousands of cameras at once, which provides a scalable solution that retains accuracy over big installations.</a:t>
            </a:r>
          </a:p>
          <a:p>
            <a:pPr algn="just"/>
            <a:r>
              <a:rPr lang="en-US" sz="1800">
                <a:latin typeface="Times New Roman"/>
                <a:ea typeface="+mn-lt"/>
                <a:cs typeface="+mn-lt"/>
              </a:rPr>
              <a:t>Develop a real-time automatic anomaly detection system that can learn from past data and normal behavior patterns to decrease the number of false or unnecessary alarms so that it can be focused on genuinely suspicious activities.</a:t>
            </a:r>
          </a:p>
          <a:p>
            <a:pPr algn="just"/>
            <a:r>
              <a:rPr lang="en-US" sz="1800">
                <a:latin typeface="Times New Roman"/>
                <a:ea typeface="+mn-lt"/>
                <a:cs typeface="+mn-lt"/>
              </a:rPr>
              <a:t>Build a real-time automatic anomaly detection system that can send a notification to users and local police when an anomaly action is detected. This way we can immediately stop the crime and prevent any further damage to the property or people.</a:t>
            </a:r>
            <a:endParaRPr lang="en-US" sz="1800">
              <a:latin typeface="Times New Roman"/>
              <a:cs typeface="Times New Roman"/>
            </a:endParaRPr>
          </a:p>
        </p:txBody>
      </p:sp>
    </p:spTree>
    <p:extLst>
      <p:ext uri="{BB962C8B-B14F-4D97-AF65-F5344CB8AC3E}">
        <p14:creationId xmlns:p14="http://schemas.microsoft.com/office/powerpoint/2010/main" val="42119158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Custom" id="{37DB63F3-72C7-4A67-82CB-DE1EC68F0B1F}" vid="{1DDF8815-C24B-4878-AB18-C1C7DB7407AA}"/>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2B82EB-80D3-4DDB-9A53-0D22163B57B3}">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25FC92C0-A33F-467F-A65D-AA0CE0BD2B63}">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BA52FF4-E484-4953-8434-9402E3BE0AB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Application>Microsoft Office PowerPoint</Application>
  <PresentationFormat>Custom</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Custom</vt:lpstr>
      <vt:lpstr>Real-time Anomaly Detection in Video Surveillance</vt:lpstr>
      <vt:lpstr>Motivation</vt:lpstr>
      <vt:lpstr>Data Sources</vt:lpstr>
      <vt:lpstr>Methodologies</vt:lpstr>
      <vt:lpstr>Expected Outcomes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revision>2</cp:revision>
  <dcterms:created xsi:type="dcterms:W3CDTF">2023-09-03T21:02:49Z</dcterms:created>
  <dcterms:modified xsi:type="dcterms:W3CDTF">2023-09-04T22:15:57Z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