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handoutMasterIdLst>
    <p:handoutMasterId r:id="rId15"/>
  </p:handoutMasterIdLst>
  <p:sldIdLst>
    <p:sldId id="256" r:id="rId5"/>
    <p:sldId id="257" r:id="rId6"/>
    <p:sldId id="258" r:id="rId7"/>
    <p:sldId id="262" r:id="rId8"/>
    <p:sldId id="260" r:id="rId9"/>
    <p:sldId id="266" r:id="rId10"/>
    <p:sldId id="267" r:id="rId11"/>
    <p:sldId id="263" r:id="rId12"/>
    <p:sldId id="265"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6C762FDB-846C-4F72-8FA9-4686BB2B95BB}" v="600" dt="2023-09-26T01:28:23.466"/>
    <p1510:client id="{DEA016F7-1932-2CE0-5CE1-E98E697FFE7E}" v="81" dt="2023-09-26T01:06:11.700"/>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9/25/2023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ropbox.com/sh/75v5ehq4cdg5g5g/AABvnJSwZI7zXb8_myBA0CLHa?dl=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a:latin typeface="Times New Roman"/>
                <a:cs typeface="Times New Roman"/>
              </a:rPr>
              <a:t>Real-time Anomaly Detection in Video Surveillance</a:t>
            </a:r>
          </a:p>
        </p:txBody>
      </p:sp>
      <p:sp>
        <p:nvSpPr>
          <p:cNvPr id="3" name="Subtitle 2"/>
          <p:cNvSpPr>
            <a:spLocks noGrp="1"/>
          </p:cNvSpPr>
          <p:nvPr>
            <p:ph type="subTitle" idx="1"/>
          </p:nvPr>
        </p:nvSpPr>
        <p:spPr/>
        <p:txBody>
          <a:bodyPr vert="horz" lIns="91440" tIns="45720" rIns="91440" bIns="45720" rtlCol="0" anchor="t">
            <a:normAutofit/>
          </a:bodyPr>
          <a:lstStyle/>
          <a:p>
            <a:r>
              <a:rPr lang="en-US">
                <a:latin typeface="Times New Roman"/>
                <a:cs typeface="Times New Roman"/>
              </a:rPr>
              <a:t>Feng Zheng, Bao Ngo</a:t>
            </a:r>
          </a:p>
          <a:p>
            <a:endParaRPr lang="en-US"/>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latin typeface="Times New Roman"/>
                <a:cs typeface="Times New Roman"/>
              </a:rPr>
              <a:t>Our Problem</a:t>
            </a:r>
            <a:endParaRPr lang="en-US"/>
          </a:p>
        </p:txBody>
      </p:sp>
      <p:sp>
        <p:nvSpPr>
          <p:cNvPr id="14" name="Content Placeholder 13"/>
          <p:cNvSpPr>
            <a:spLocks noGrp="1"/>
          </p:cNvSpPr>
          <p:nvPr>
            <p:ph idx="1"/>
          </p:nvPr>
        </p:nvSpPr>
        <p:spPr/>
        <p:txBody>
          <a:bodyPr vert="horz" lIns="91440" tIns="45720" rIns="91440" bIns="45720" rtlCol="0" anchor="t">
            <a:noAutofit/>
          </a:bodyPr>
          <a:lstStyle/>
          <a:p>
            <a:pPr algn="just"/>
            <a:r>
              <a:rPr lang="en-US" sz="1800">
                <a:latin typeface="Times New Roman"/>
                <a:ea typeface="+mn-lt"/>
                <a:cs typeface="+mn-lt"/>
              </a:rPr>
              <a:t>Nowadays, the number of surveillance cameras in the United States has been steadily increasing over the years because of technological advancements and security concerns both in public spaces and private environments. </a:t>
            </a:r>
            <a:endParaRPr lang="en-US" sz="1800">
              <a:latin typeface="Times New Roman"/>
              <a:cs typeface="Times New Roman"/>
            </a:endParaRPr>
          </a:p>
          <a:p>
            <a:pPr algn="just"/>
            <a:r>
              <a:rPr lang="en-US" sz="1800">
                <a:latin typeface="Times New Roman"/>
                <a:ea typeface="+mn-lt"/>
                <a:cs typeface="+mn-lt"/>
              </a:rPr>
              <a:t>Monitoring feeds and detecting anomalies in video surveillance systems frequently involves human operators. However, humans can be prone to fatigue, distraction, and neglect. </a:t>
            </a:r>
            <a:endParaRPr lang="en-US" sz="1800">
              <a:latin typeface="Times New Roman"/>
              <a:cs typeface="Times New Roman"/>
            </a:endParaRPr>
          </a:p>
          <a:p>
            <a:pPr algn="just"/>
            <a:r>
              <a:rPr lang="en-US" sz="1800">
                <a:latin typeface="Times New Roman"/>
                <a:ea typeface="+mn-lt"/>
                <a:cs typeface="+mn-lt"/>
              </a:rPr>
              <a:t>Developing real-time automatic anomaly detection in video surveillance can address this problem and offer a proactive response to shootings and other types of crime such as shoplifting, assault, and robbery because it can keep watching non-stop throughout the day and night, providing a prompt response to any odd activity. </a:t>
            </a:r>
            <a:endParaRPr lang="en-US" sz="1800">
              <a:latin typeface="Times New Roman"/>
              <a:cs typeface="Times New Roman"/>
            </a:endParaRPr>
          </a:p>
          <a:p>
            <a:pPr algn="just"/>
            <a:r>
              <a:rPr lang="en-US" sz="1800">
                <a:latin typeface="Times New Roman"/>
                <a:ea typeface="+mn-lt"/>
                <a:cs typeface="+mn-lt"/>
              </a:rPr>
              <a:t>Such a system could also serve as an early threat detection, which makes it possible to spot unusual or unexpected events as they take place. This can involve people loitering in sensitive areas, vehicles moving in peculiar patterns, or intruders breaking into secured facilities. By quickly identifying anomalies, security guards and police can respond quickly to possible threats reducing the chance of danger or damage.</a:t>
            </a:r>
            <a:endParaRPr lang="en-US" sz="1800">
              <a:latin typeface="Times New Roman"/>
              <a:cs typeface="Times New Roman"/>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AED4-F6D6-AFA6-9C99-B6ADDD94C8CF}"/>
              </a:ext>
            </a:extLst>
          </p:cNvPr>
          <p:cNvSpPr>
            <a:spLocks noGrp="1"/>
          </p:cNvSpPr>
          <p:nvPr>
            <p:ph type="title"/>
          </p:nvPr>
        </p:nvSpPr>
        <p:spPr/>
        <p:txBody>
          <a:bodyPr/>
          <a:lstStyle/>
          <a:p>
            <a:pPr algn="ctr"/>
            <a:r>
              <a:rPr lang="en-US">
                <a:latin typeface="Times New Roman"/>
                <a:cs typeface="Times New Roman"/>
              </a:rPr>
              <a:t>Data Collection</a:t>
            </a:r>
            <a:endParaRPr lang="en-US"/>
          </a:p>
        </p:txBody>
      </p:sp>
      <p:sp>
        <p:nvSpPr>
          <p:cNvPr id="3" name="Content Placeholder 2">
            <a:extLst>
              <a:ext uri="{FF2B5EF4-FFF2-40B4-BE49-F238E27FC236}">
                <a16:creationId xmlns:a16="http://schemas.microsoft.com/office/drawing/2014/main" id="{F74DA23D-9B55-56D2-20F4-201F6A4100C2}"/>
              </a:ext>
            </a:extLst>
          </p:cNvPr>
          <p:cNvSpPr>
            <a:spLocks noGrp="1"/>
          </p:cNvSpPr>
          <p:nvPr>
            <p:ph idx="1"/>
          </p:nvPr>
        </p:nvSpPr>
        <p:spPr/>
        <p:txBody>
          <a:bodyPr vert="horz" lIns="91440" tIns="45720" rIns="91440" bIns="45720" rtlCol="0" anchor="t">
            <a:normAutofit/>
          </a:bodyPr>
          <a:lstStyle/>
          <a:p>
            <a:pPr algn="just">
              <a:buFont typeface="Calibri" pitchFamily="34" charset="0"/>
              <a:buChar char="-"/>
            </a:pPr>
            <a:r>
              <a:rPr lang="en-US" sz="1800">
                <a:solidFill>
                  <a:srgbClr val="FFFFFF"/>
                </a:solidFill>
                <a:latin typeface="Times New Roman"/>
                <a:cs typeface="Times New Roman"/>
              </a:rPr>
              <a:t>For this project, we will utilize the UCF-Crime Dataset available at:</a:t>
            </a:r>
          </a:p>
          <a:p>
            <a:pPr lvl="1" algn="just">
              <a:buFont typeface="Consolas" pitchFamily="34" charset="0"/>
              <a:buChar char="–"/>
            </a:pPr>
            <a:r>
              <a:rPr lang="en-US" sz="1400">
                <a:solidFill>
                  <a:srgbClr val="57BCE5"/>
                </a:solidFill>
                <a:latin typeface="Times New Roman"/>
                <a:cs typeface="Times New Roman"/>
                <a:hlinkClick r:id="rId2"/>
              </a:rPr>
              <a:t>https://www.dropbox.com/sh/75v5ehq4cdg5g5g/AABvnJSwZI7zXb8_myBA0CLHa?dl=0</a:t>
            </a:r>
            <a:endParaRPr lang="en-US" sz="1400">
              <a:solidFill>
                <a:srgbClr val="FFFFFF"/>
              </a:solidFill>
              <a:latin typeface="Times New Roman"/>
              <a:cs typeface="Times New Roman"/>
            </a:endParaRPr>
          </a:p>
          <a:p>
            <a:pPr algn="just">
              <a:buFont typeface="Calibri" pitchFamily="34" charset="0"/>
              <a:buChar char="-"/>
            </a:pPr>
            <a:r>
              <a:rPr lang="en-US" sz="1800">
                <a:solidFill>
                  <a:srgbClr val="FFFFFF"/>
                </a:solidFill>
                <a:latin typeface="Times New Roman"/>
                <a:ea typeface="+mn-lt"/>
                <a:cs typeface="+mn-lt"/>
              </a:rPr>
              <a:t>The UCF-Crime Dataset contains a collection of surveillance videos capturing various crimes such as fighting, road accidents, robbery, etc., and normal activities. </a:t>
            </a:r>
            <a:r>
              <a:rPr lang="en-US" sz="1800">
                <a:solidFill>
                  <a:srgbClr val="FFFFFF"/>
                </a:solidFill>
                <a:latin typeface="Times New Roman"/>
                <a:ea typeface="+mn-lt"/>
                <a:cs typeface="Times New Roman"/>
              </a:rPr>
              <a:t>Each video clip is labeled with information about the type of anomalous event or normal, providing a suitable foundation for training and evaluating our real-time anomaly detection system.</a:t>
            </a:r>
            <a:endParaRPr lang="en-US" sz="1800">
              <a:solidFill>
                <a:srgbClr val="FFFFFF"/>
              </a:solidFill>
              <a:latin typeface="Times New Roman"/>
              <a:cs typeface="Times New Roman"/>
            </a:endParaRPr>
          </a:p>
          <a:p>
            <a:pPr lvl="1" algn="just">
              <a:buFont typeface="Consolas" pitchFamily="34" charset="0"/>
              <a:buChar char="–"/>
            </a:pPr>
            <a:endParaRPr lang="en-US" sz="1400">
              <a:solidFill>
                <a:srgbClr val="57BCE5"/>
              </a:solidFill>
              <a:latin typeface="Times New Roman"/>
              <a:cs typeface="Times New Roman"/>
            </a:endParaRPr>
          </a:p>
        </p:txBody>
      </p:sp>
    </p:spTree>
    <p:extLst>
      <p:ext uri="{BB962C8B-B14F-4D97-AF65-F5344CB8AC3E}">
        <p14:creationId xmlns:p14="http://schemas.microsoft.com/office/powerpoint/2010/main" val="347565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6B2B-3DE1-775F-5969-DE9F77D1E6DA}"/>
              </a:ext>
            </a:extLst>
          </p:cNvPr>
          <p:cNvSpPr>
            <a:spLocks noGrp="1"/>
          </p:cNvSpPr>
          <p:nvPr>
            <p:ph type="title"/>
          </p:nvPr>
        </p:nvSpPr>
        <p:spPr>
          <a:xfrm>
            <a:off x="1522414" y="274638"/>
            <a:ext cx="9143998" cy="1020762"/>
          </a:xfrm>
        </p:spPr>
        <p:txBody>
          <a:bodyPr anchor="b">
            <a:normAutofit/>
          </a:bodyPr>
          <a:lstStyle/>
          <a:p>
            <a:pPr algn="ctr"/>
            <a:r>
              <a:rPr lang="en-US">
                <a:latin typeface="Times New Roman"/>
                <a:cs typeface="Times New Roman"/>
              </a:rPr>
              <a:t>Preliminary Analysis</a:t>
            </a:r>
            <a:endParaRPr lang="en-US"/>
          </a:p>
        </p:txBody>
      </p:sp>
      <p:pic>
        <p:nvPicPr>
          <p:cNvPr id="4" name="Picture 3" descr="A screenshot of a graph&#10;&#10;Description automatically generated">
            <a:extLst>
              <a:ext uri="{FF2B5EF4-FFF2-40B4-BE49-F238E27FC236}">
                <a16:creationId xmlns:a16="http://schemas.microsoft.com/office/drawing/2014/main" id="{A9B94DDB-3A71-51FA-ED06-A2DC43CFBD43}"/>
              </a:ext>
            </a:extLst>
          </p:cNvPr>
          <p:cNvPicPr>
            <a:picLocks noChangeAspect="1"/>
          </p:cNvPicPr>
          <p:nvPr/>
        </p:nvPicPr>
        <p:blipFill>
          <a:blip r:embed="rId2"/>
          <a:stretch>
            <a:fillRect/>
          </a:stretch>
        </p:blipFill>
        <p:spPr>
          <a:xfrm>
            <a:off x="4733703" y="1908432"/>
            <a:ext cx="5494693" cy="4038600"/>
          </a:xfrm>
          <a:prstGeom prst="rect">
            <a:avLst/>
          </a:prstGeom>
          <a:noFill/>
        </p:spPr>
      </p:pic>
      <p:sp>
        <p:nvSpPr>
          <p:cNvPr id="3" name="Content Placeholder 2">
            <a:extLst>
              <a:ext uri="{FF2B5EF4-FFF2-40B4-BE49-F238E27FC236}">
                <a16:creationId xmlns:a16="http://schemas.microsoft.com/office/drawing/2014/main" id="{9A216C3A-8B29-F265-EC18-DBD16F998595}"/>
              </a:ext>
            </a:extLst>
          </p:cNvPr>
          <p:cNvSpPr>
            <a:spLocks noGrp="1"/>
          </p:cNvSpPr>
          <p:nvPr>
            <p:ph type="body" sz="half" idx="2"/>
          </p:nvPr>
        </p:nvSpPr>
        <p:spPr>
          <a:xfrm>
            <a:off x="373914" y="1709782"/>
            <a:ext cx="3751929" cy="4284847"/>
          </a:xfrm>
        </p:spPr>
        <p:txBody>
          <a:bodyPr vert="horz" lIns="91440" tIns="45720" rIns="91440" bIns="45720" rtlCol="0" anchor="b">
            <a:normAutofit/>
          </a:bodyPr>
          <a:lstStyle/>
          <a:p>
            <a:pPr marL="285750" indent="-285750" algn="just">
              <a:buFont typeface="Calibri" pitchFamily="34" charset="0"/>
              <a:buChar char="-"/>
            </a:pPr>
            <a:r>
              <a:rPr lang="en-US" sz="1400" dirty="0">
                <a:latin typeface="Times New Roman"/>
                <a:cs typeface="Times New Roman"/>
              </a:rPr>
              <a:t>To help us recognize normal and anomaly and each of the 13 anomalous activities, we plan to use the pre-trained I3D or C3D classification model.</a:t>
            </a:r>
            <a:endParaRPr lang="en-US" dirty="0">
              <a:latin typeface="Times New Roman"/>
              <a:cs typeface="Times New Roman"/>
            </a:endParaRPr>
          </a:p>
          <a:p>
            <a:pPr marL="285750" indent="-285750" algn="just">
              <a:buFont typeface="Calibri" pitchFamily="34" charset="0"/>
              <a:buChar char="-"/>
            </a:pPr>
            <a:r>
              <a:rPr lang="en-US" sz="1400" dirty="0">
                <a:latin typeface="Times New Roman"/>
                <a:cs typeface="Times New Roman"/>
              </a:rPr>
              <a:t>During the process of doing this project, we found a related project conducted at UCF. They used C3D to detect normal and abnormal activities and got a very good result. However, their accuracy is very low (around 23%) when they use C3D to detect the crimes.</a:t>
            </a:r>
          </a:p>
          <a:p>
            <a:pPr marL="285750" indent="-285750" algn="just">
              <a:buFont typeface="Calibri" pitchFamily="34" charset="0"/>
              <a:buChar char="-"/>
            </a:pPr>
            <a:r>
              <a:rPr lang="en-US" sz="1400" dirty="0">
                <a:latin typeface="Times New Roman"/>
                <a:cs typeface="Times New Roman"/>
              </a:rPr>
              <a:t>We plan to use I3D model and compare the performance of our model and their model.</a:t>
            </a:r>
          </a:p>
          <a:p>
            <a:pPr algn="just"/>
            <a:endParaRPr lang="en-US" sz="1400">
              <a:latin typeface="Times New Roman"/>
              <a:cs typeface="Times New Roman"/>
            </a:endParaRPr>
          </a:p>
          <a:p>
            <a:pPr algn="just"/>
            <a:endParaRPr lang="en-US" sz="1400">
              <a:latin typeface="Times New Roman"/>
              <a:cs typeface="Times New Roman"/>
            </a:endParaRPr>
          </a:p>
          <a:p>
            <a:pPr algn="just"/>
            <a:endParaRPr lang="en-US" sz="1400">
              <a:latin typeface="Times New Roman"/>
              <a:cs typeface="Times New Roman"/>
            </a:endParaRPr>
          </a:p>
        </p:txBody>
      </p:sp>
    </p:spTree>
    <p:extLst>
      <p:ext uri="{BB962C8B-B14F-4D97-AF65-F5344CB8AC3E}">
        <p14:creationId xmlns:p14="http://schemas.microsoft.com/office/powerpoint/2010/main" val="352560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89B2-B07C-05DA-88B7-783178FB64B1}"/>
              </a:ext>
            </a:extLst>
          </p:cNvPr>
          <p:cNvSpPr>
            <a:spLocks noGrp="1"/>
          </p:cNvSpPr>
          <p:nvPr>
            <p:ph type="title"/>
          </p:nvPr>
        </p:nvSpPr>
        <p:spPr/>
        <p:txBody>
          <a:bodyPr/>
          <a:lstStyle/>
          <a:p>
            <a:pPr algn="ctr"/>
            <a:r>
              <a:rPr lang="en-US">
                <a:latin typeface="Times New Roman"/>
                <a:cs typeface="Times New Roman"/>
              </a:rPr>
              <a:t>Methodologies</a:t>
            </a:r>
          </a:p>
        </p:txBody>
      </p:sp>
      <p:sp>
        <p:nvSpPr>
          <p:cNvPr id="3" name="Content Placeholder 2">
            <a:extLst>
              <a:ext uri="{FF2B5EF4-FFF2-40B4-BE49-F238E27FC236}">
                <a16:creationId xmlns:a16="http://schemas.microsoft.com/office/drawing/2014/main" id="{495FE0F4-1A61-5A66-2A6D-297839C0179E}"/>
              </a:ext>
            </a:extLst>
          </p:cNvPr>
          <p:cNvSpPr>
            <a:spLocks noGrp="1"/>
          </p:cNvSpPr>
          <p:nvPr>
            <p:ph idx="1"/>
          </p:nvPr>
        </p:nvSpPr>
        <p:spPr/>
        <p:txBody>
          <a:bodyPr vert="horz" lIns="91440" tIns="45720" rIns="91440" bIns="45720" rtlCol="0" anchor="t">
            <a:normAutofit/>
          </a:bodyPr>
          <a:lstStyle/>
          <a:p>
            <a:endParaRPr lang="en-US" sz="1800" dirty="0">
              <a:latin typeface="Times New Roman"/>
              <a:cs typeface="Times New Roman"/>
            </a:endParaRPr>
          </a:p>
          <a:p>
            <a:r>
              <a:rPr lang="en-US" sz="1800" dirty="0">
                <a:latin typeface="Times New Roman"/>
                <a:cs typeface="Times New Roman"/>
              </a:rPr>
              <a:t>I3D</a:t>
            </a:r>
            <a:endParaRPr lang="en-US" dirty="0">
              <a:latin typeface="Corbel"/>
              <a:cs typeface="Times New Roman"/>
            </a:endParaRPr>
          </a:p>
          <a:p>
            <a:endParaRPr lang="en-US" sz="1800" dirty="0">
              <a:latin typeface="Times New Roman"/>
              <a:ea typeface="+mn-lt"/>
              <a:cs typeface="Times New Roman"/>
            </a:endParaRPr>
          </a:p>
          <a:p>
            <a:r>
              <a:rPr lang="en-US" sz="1800" dirty="0">
                <a:latin typeface="Times New Roman"/>
                <a:ea typeface="+mn-lt"/>
                <a:cs typeface="+mn-lt"/>
              </a:rPr>
              <a:t>Video </a:t>
            </a:r>
            <a:r>
              <a:rPr lang="en-US" sz="1800">
                <a:latin typeface="Times New Roman"/>
                <a:ea typeface="+mn-lt"/>
                <a:cs typeface="+mn-lt"/>
              </a:rPr>
              <a:t>Explain Model</a:t>
            </a:r>
            <a:endParaRPr lang="en-US" sz="1800" dirty="0">
              <a:latin typeface="Times New Roman"/>
              <a:ea typeface="+mn-lt"/>
              <a:cs typeface="+mn-lt"/>
            </a:endParaRPr>
          </a:p>
          <a:p>
            <a:endParaRPr lang="en-US" sz="1800" dirty="0">
              <a:latin typeface="Times New Roman"/>
              <a:cs typeface="Times New Roman"/>
            </a:endParaRPr>
          </a:p>
        </p:txBody>
      </p:sp>
    </p:spTree>
    <p:extLst>
      <p:ext uri="{BB962C8B-B14F-4D97-AF65-F5344CB8AC3E}">
        <p14:creationId xmlns:p14="http://schemas.microsoft.com/office/powerpoint/2010/main" val="856661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8CC0-0A59-9653-FF07-7F81A1D6FFC1}"/>
              </a:ext>
            </a:extLst>
          </p:cNvPr>
          <p:cNvSpPr>
            <a:spLocks noGrp="1"/>
          </p:cNvSpPr>
          <p:nvPr>
            <p:ph type="title"/>
          </p:nvPr>
        </p:nvSpPr>
        <p:spPr/>
        <p:txBody>
          <a:bodyPr/>
          <a:lstStyle/>
          <a:p>
            <a:pPr algn="ctr"/>
            <a:r>
              <a:rPr lang="en-US"/>
              <a:t>I3D</a:t>
            </a:r>
          </a:p>
        </p:txBody>
      </p:sp>
      <p:sp>
        <p:nvSpPr>
          <p:cNvPr id="3" name="Content Placeholder 2">
            <a:extLst>
              <a:ext uri="{FF2B5EF4-FFF2-40B4-BE49-F238E27FC236}">
                <a16:creationId xmlns:a16="http://schemas.microsoft.com/office/drawing/2014/main" id="{EDB302C0-9D1E-A86D-2580-F3108F91E799}"/>
              </a:ext>
            </a:extLst>
          </p:cNvPr>
          <p:cNvSpPr>
            <a:spLocks noGrp="1"/>
          </p:cNvSpPr>
          <p:nvPr>
            <p:ph idx="1"/>
          </p:nvPr>
        </p:nvSpPr>
        <p:spPr/>
        <p:txBody>
          <a:bodyPr vert="horz" lIns="91440" tIns="45720" rIns="91440" bIns="45720" rtlCol="0" anchor="t">
            <a:normAutofit/>
          </a:bodyPr>
          <a:lstStyle/>
          <a:p>
            <a:r>
              <a:rPr lang="en-US" sz="1800" dirty="0">
                <a:latin typeface="Times New Roman"/>
                <a:cs typeface="Times New Roman"/>
              </a:rPr>
              <a:t>A convolutional neural network model for video classification trained on the Kinetics dataset</a:t>
            </a:r>
            <a:r>
              <a:rPr lang="en-US" sz="1800">
                <a:latin typeface="Times New Roman"/>
                <a:cs typeface="Times New Roman"/>
              </a:rPr>
              <a:t>.</a:t>
            </a:r>
            <a:endParaRPr lang="en-US" sz="1800" dirty="0">
              <a:latin typeface="Times New Roman"/>
              <a:cs typeface="Times New Roman"/>
            </a:endParaRPr>
          </a:p>
          <a:p>
            <a:endParaRPr lang="en-US" sz="1800">
              <a:latin typeface="Times New Roman"/>
              <a:cs typeface="Times New Roman"/>
            </a:endParaRPr>
          </a:p>
          <a:p>
            <a:endParaRPr lang="en-US"/>
          </a:p>
        </p:txBody>
      </p:sp>
      <p:pic>
        <p:nvPicPr>
          <p:cNvPr id="5" name="Picture 4">
            <a:extLst>
              <a:ext uri="{FF2B5EF4-FFF2-40B4-BE49-F238E27FC236}">
                <a16:creationId xmlns:a16="http://schemas.microsoft.com/office/drawing/2014/main" id="{039977B5-1F60-B4DD-DDBD-B2348339136D}"/>
              </a:ext>
            </a:extLst>
          </p:cNvPr>
          <p:cNvPicPr>
            <a:picLocks noChangeAspect="1"/>
          </p:cNvPicPr>
          <p:nvPr/>
        </p:nvPicPr>
        <p:blipFill>
          <a:blip r:embed="rId2"/>
          <a:stretch>
            <a:fillRect/>
          </a:stretch>
        </p:blipFill>
        <p:spPr>
          <a:xfrm>
            <a:off x="1522059" y="2512054"/>
            <a:ext cx="9383178" cy="3238821"/>
          </a:xfrm>
          <a:prstGeom prst="rect">
            <a:avLst/>
          </a:prstGeom>
        </p:spPr>
      </p:pic>
    </p:spTree>
    <p:extLst>
      <p:ext uri="{BB962C8B-B14F-4D97-AF65-F5344CB8AC3E}">
        <p14:creationId xmlns:p14="http://schemas.microsoft.com/office/powerpoint/2010/main" val="3306667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0E14-C2F9-FC0E-2F18-402BE43C9172}"/>
              </a:ext>
            </a:extLst>
          </p:cNvPr>
          <p:cNvSpPr>
            <a:spLocks noGrp="1"/>
          </p:cNvSpPr>
          <p:nvPr>
            <p:ph type="title"/>
          </p:nvPr>
        </p:nvSpPr>
        <p:spPr/>
        <p:txBody>
          <a:bodyPr/>
          <a:lstStyle/>
          <a:p>
            <a:r>
              <a:rPr lang="en-US" dirty="0"/>
              <a:t>Video </a:t>
            </a:r>
            <a:r>
              <a:rPr lang="en-US" dirty="0" err="1"/>
              <a:t>Explainity</a:t>
            </a:r>
            <a:r>
              <a:rPr lang="en-US" dirty="0"/>
              <a:t> Method</a:t>
            </a:r>
          </a:p>
        </p:txBody>
      </p:sp>
      <p:sp>
        <p:nvSpPr>
          <p:cNvPr id="3" name="Content Placeholder 2">
            <a:extLst>
              <a:ext uri="{FF2B5EF4-FFF2-40B4-BE49-F238E27FC236}">
                <a16:creationId xmlns:a16="http://schemas.microsoft.com/office/drawing/2014/main" id="{A60F0E68-7E3B-7105-D26B-DB07CDBDC700}"/>
              </a:ext>
            </a:extLst>
          </p:cNvPr>
          <p:cNvSpPr>
            <a:spLocks noGrp="1"/>
          </p:cNvSpPr>
          <p:nvPr>
            <p:ph idx="1"/>
          </p:nvPr>
        </p:nvSpPr>
        <p:spPr/>
        <p:txBody>
          <a:bodyPr vert="horz" lIns="91440" tIns="45720" rIns="91440" bIns="45720" rtlCol="0" anchor="t">
            <a:normAutofit/>
          </a:bodyPr>
          <a:lstStyle/>
          <a:p>
            <a:r>
              <a:rPr lang="en-US" sz="1800" dirty="0">
                <a:latin typeface="Times New Roman"/>
                <a:cs typeface="Times New Roman"/>
              </a:rPr>
              <a:t>Use LIME, sharp, or CLAD to explain why the prediction is made</a:t>
            </a:r>
          </a:p>
          <a:p>
            <a:pPr marL="0" indent="0">
              <a:buNone/>
            </a:pPr>
            <a:endParaRPr lang="en-US" sz="1800" dirty="0">
              <a:latin typeface="Times New Roman"/>
              <a:cs typeface="Times New Roman"/>
            </a:endParaRPr>
          </a:p>
        </p:txBody>
      </p:sp>
      <p:pic>
        <p:nvPicPr>
          <p:cNvPr id="4" name="Picture 3">
            <a:extLst>
              <a:ext uri="{FF2B5EF4-FFF2-40B4-BE49-F238E27FC236}">
                <a16:creationId xmlns:a16="http://schemas.microsoft.com/office/drawing/2014/main" id="{F0C0B24C-FE9A-5CA3-62D4-4DCD0A09F0A7}"/>
              </a:ext>
            </a:extLst>
          </p:cNvPr>
          <p:cNvPicPr>
            <a:picLocks noChangeAspect="1"/>
          </p:cNvPicPr>
          <p:nvPr/>
        </p:nvPicPr>
        <p:blipFill>
          <a:blip r:embed="rId2"/>
          <a:stretch>
            <a:fillRect/>
          </a:stretch>
        </p:blipFill>
        <p:spPr>
          <a:xfrm>
            <a:off x="2680783" y="2353956"/>
            <a:ext cx="6819831" cy="3658287"/>
          </a:xfrm>
          <a:prstGeom prst="rect">
            <a:avLst/>
          </a:prstGeom>
        </p:spPr>
      </p:pic>
    </p:spTree>
    <p:extLst>
      <p:ext uri="{BB962C8B-B14F-4D97-AF65-F5344CB8AC3E}">
        <p14:creationId xmlns:p14="http://schemas.microsoft.com/office/powerpoint/2010/main" val="403253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AAC-944C-8630-83AA-8B667F520015}"/>
              </a:ext>
            </a:extLst>
          </p:cNvPr>
          <p:cNvSpPr>
            <a:spLocks noGrp="1"/>
          </p:cNvSpPr>
          <p:nvPr>
            <p:ph type="title"/>
          </p:nvPr>
        </p:nvSpPr>
        <p:spPr>
          <a:xfrm>
            <a:off x="1522414" y="274638"/>
            <a:ext cx="9143998" cy="1020762"/>
          </a:xfrm>
        </p:spPr>
        <p:txBody>
          <a:bodyPr anchor="b">
            <a:normAutofit/>
          </a:bodyPr>
          <a:lstStyle/>
          <a:p>
            <a:pPr algn="ctr"/>
            <a:r>
              <a:rPr lang="en-US" dirty="0"/>
              <a:t>Roadmap</a:t>
            </a:r>
          </a:p>
        </p:txBody>
      </p:sp>
      <p:pic>
        <p:nvPicPr>
          <p:cNvPr id="6" name="Picture 5" descr="A diagram of a computer flowchart&#10;&#10;Description automatically generated">
            <a:extLst>
              <a:ext uri="{FF2B5EF4-FFF2-40B4-BE49-F238E27FC236}">
                <a16:creationId xmlns:a16="http://schemas.microsoft.com/office/drawing/2014/main" id="{2DC64747-CA48-5194-95A0-7E143971DAD8}"/>
              </a:ext>
            </a:extLst>
          </p:cNvPr>
          <p:cNvPicPr>
            <a:picLocks noChangeAspect="1"/>
          </p:cNvPicPr>
          <p:nvPr/>
        </p:nvPicPr>
        <p:blipFill>
          <a:blip r:embed="rId2"/>
          <a:stretch>
            <a:fillRect/>
          </a:stretch>
        </p:blipFill>
        <p:spPr>
          <a:xfrm>
            <a:off x="3641216" y="1639201"/>
            <a:ext cx="4906940" cy="5105662"/>
          </a:xfrm>
          <a:prstGeom prst="rect">
            <a:avLst/>
          </a:prstGeom>
          <a:noFill/>
        </p:spPr>
      </p:pic>
    </p:spTree>
    <p:extLst>
      <p:ext uri="{BB962C8B-B14F-4D97-AF65-F5344CB8AC3E}">
        <p14:creationId xmlns:p14="http://schemas.microsoft.com/office/powerpoint/2010/main" val="350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3d person sitting on a question mark&#10;&#10;Description automatically generated">
            <a:extLst>
              <a:ext uri="{FF2B5EF4-FFF2-40B4-BE49-F238E27FC236}">
                <a16:creationId xmlns:a16="http://schemas.microsoft.com/office/drawing/2014/main" id="{AB835BB6-EBA1-28A2-0E2E-1C423CE5D451}"/>
              </a:ext>
            </a:extLst>
          </p:cNvPr>
          <p:cNvPicPr>
            <a:picLocks noChangeAspect="1"/>
          </p:cNvPicPr>
          <p:nvPr/>
        </p:nvPicPr>
        <p:blipFill>
          <a:blip r:embed="rId2"/>
          <a:stretch>
            <a:fillRect/>
          </a:stretch>
        </p:blipFill>
        <p:spPr>
          <a:xfrm>
            <a:off x="3484506" y="1108150"/>
            <a:ext cx="5219815" cy="4267200"/>
          </a:xfrm>
          <a:prstGeom prst="rect">
            <a:avLst/>
          </a:prstGeom>
          <a:noFill/>
        </p:spPr>
      </p:pic>
    </p:spTree>
    <p:extLst>
      <p:ext uri="{BB962C8B-B14F-4D97-AF65-F5344CB8AC3E}">
        <p14:creationId xmlns:p14="http://schemas.microsoft.com/office/powerpoint/2010/main" val="302749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Real-time Anomaly Detection in Video Surveillance</vt:lpstr>
      <vt:lpstr>Our Problem</vt:lpstr>
      <vt:lpstr>Data Collection</vt:lpstr>
      <vt:lpstr>Preliminary Analysis</vt:lpstr>
      <vt:lpstr>Methodologies</vt:lpstr>
      <vt:lpstr>I3D</vt:lpstr>
      <vt:lpstr>Video Explainity Method</vt:lpstr>
      <vt:lpstr>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79</cp:revision>
  <dcterms:created xsi:type="dcterms:W3CDTF">2023-09-25T22:09:53Z</dcterms:created>
  <dcterms:modified xsi:type="dcterms:W3CDTF">2023-09-26T01:31:12Z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