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7" r:id="rId3"/>
    <p:sldMasterId id="2147483770" r:id="rId4"/>
  </p:sldMasterIdLst>
  <p:notesMasterIdLst>
    <p:notesMasterId r:id="rId30"/>
  </p:notesMasterIdLst>
  <p:sldIdLst>
    <p:sldId id="256" r:id="rId5"/>
    <p:sldId id="282" r:id="rId6"/>
    <p:sldId id="283" r:id="rId7"/>
    <p:sldId id="261" r:id="rId8"/>
    <p:sldId id="284" r:id="rId9"/>
    <p:sldId id="285" r:id="rId10"/>
    <p:sldId id="286" r:id="rId11"/>
    <p:sldId id="287" r:id="rId12"/>
    <p:sldId id="288" r:id="rId13"/>
    <p:sldId id="268" r:id="rId14"/>
    <p:sldId id="271" r:id="rId15"/>
    <p:sldId id="273" r:id="rId16"/>
    <p:sldId id="274" r:id="rId17"/>
    <p:sldId id="275" r:id="rId18"/>
    <p:sldId id="272" r:id="rId19"/>
    <p:sldId id="258" r:id="rId20"/>
    <p:sldId id="259" r:id="rId21"/>
    <p:sldId id="260" r:id="rId22"/>
    <p:sldId id="267" r:id="rId23"/>
    <p:sldId id="277" r:id="rId24"/>
    <p:sldId id="278" r:id="rId25"/>
    <p:sldId id="279" r:id="rId26"/>
    <p:sldId id="280" r:id="rId27"/>
    <p:sldId id="281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8CF7-1C56-F04B-9F3C-2AD27FFE63E7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26E14-9E69-A94E-BAC2-976719BA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75199E56-7BC6-441F-B3FF-DDB73E6B8F4F}" type="slidenum">
              <a:rPr lang="en-US" altLang="nl-NL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altLang="nl-NL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055" y="4342991"/>
            <a:ext cx="5485762" cy="41139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4BB-6020-5C4E-A09F-A76738DCB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4BB-6020-5C4E-A09F-A76738DCB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75199E56-7BC6-441F-B3FF-DDB73E6B8F4F}" type="slidenum">
              <a:rPr lang="en-US" altLang="nl-NL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en-US" altLang="nl-NL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055" y="4342991"/>
            <a:ext cx="5485762" cy="41139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75199E56-7BC6-441F-B3FF-DDB73E6B8F4F}" type="slidenum">
              <a:rPr lang="en-US" altLang="nl-NL">
                <a:solidFill>
                  <a:srgbClr val="000000"/>
                </a:solidFill>
                <a:latin typeface="Times New Roman" pitchFamily="16" charset="0"/>
              </a:rPr>
              <a:pPr eaLnBrk="1"/>
              <a:t>12</a:t>
            </a:fld>
            <a:endParaRPr lang="en-US" altLang="nl-NL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055" y="4342991"/>
            <a:ext cx="5485762" cy="41139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75199E56-7BC6-441F-B3FF-DDB73E6B8F4F}" type="slidenum">
              <a:rPr lang="en-US" altLang="nl-NL">
                <a:solidFill>
                  <a:srgbClr val="000000"/>
                </a:solidFill>
                <a:latin typeface="Times New Roman" pitchFamily="16" charset="0"/>
              </a:rPr>
              <a:pPr eaLnBrk="1"/>
              <a:t>13</a:t>
            </a:fld>
            <a:endParaRPr lang="en-US" altLang="nl-NL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055" y="4342991"/>
            <a:ext cx="5485762" cy="41139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75199E56-7BC6-441F-B3FF-DDB73E6B8F4F}" type="slidenum">
              <a:rPr lang="en-US" altLang="nl-NL">
                <a:solidFill>
                  <a:srgbClr val="000000"/>
                </a:solidFill>
                <a:latin typeface="Times New Roman" pitchFamily="16" charset="0"/>
              </a:rPr>
              <a:pPr eaLnBrk="1"/>
              <a:t>14</a:t>
            </a:fld>
            <a:endParaRPr lang="en-US" altLang="nl-NL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055" y="4342991"/>
            <a:ext cx="5485762" cy="41139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8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2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4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8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2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36648" y="-165774"/>
            <a:ext cx="9569188" cy="7138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81" tIns="32140" rIns="64281" bIns="32140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81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" y="6061793"/>
            <a:ext cx="1351373" cy="832445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7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0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67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1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5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08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6" indent="0">
              <a:buNone/>
              <a:defRPr sz="1600"/>
            </a:lvl3pPr>
            <a:lvl4pPr marL="1371460" indent="0">
              <a:buNone/>
              <a:defRPr sz="1400"/>
            </a:lvl4pPr>
            <a:lvl5pPr marL="1828613" indent="0">
              <a:buNone/>
              <a:defRPr sz="1400"/>
            </a:lvl5pPr>
            <a:lvl6pPr marL="2285766" indent="0">
              <a:buNone/>
              <a:defRPr sz="1400"/>
            </a:lvl6pPr>
            <a:lvl7pPr marL="2742920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35424" y="340533"/>
            <a:ext cx="7037657" cy="106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424" y="1656930"/>
            <a:ext cx="7037657" cy="48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0" y="10"/>
            <a:ext cx="1432902" cy="685799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4286" tIns="32144" rIns="64286" bIns="32144" anchor="ctr"/>
          <a:lstStyle/>
          <a:p>
            <a:pPr algn="r"/>
            <a:endParaRPr lang="nl-NL" sz="15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" y="6061793"/>
            <a:ext cx="1351373" cy="83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856060" indent="-85606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314316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470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622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5775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4204" indent="-194204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75915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56510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337104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8816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241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394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547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7699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32142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68" indent="-241068" algn="l" defTabSz="32142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314" indent="-200890" algn="l" defTabSz="3214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61" indent="-160712" algn="l" defTabSz="3214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987" indent="-160712" algn="l" defTabSz="32142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410" indent="-160712" algn="l" defTabSz="32142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835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259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684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107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4" tIns="32137" rIns="64274" bIns="32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8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80" y="6356826"/>
            <a:ext cx="2895451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75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32137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32" indent="-241032" algn="l" defTabSz="32137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35" indent="-200859" algn="l" defTabSz="3213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438" indent="-160688" algn="l" defTabSz="32137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814" indent="-160688" algn="l" defTabSz="32137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188" indent="-160688" algn="l" defTabSz="32137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56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8938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31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1687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 13 November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mailto:s.e.verwer@tudelft.nl" TargetMode="External"/><Relationship Id="rId3" Type="http://schemas.openxmlformats.org/officeDocument/2006/relationships/hyperlink" Target="mailto:yqzhang@tue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49868"/>
            <a:ext cx="8305801" cy="2336800"/>
          </a:xfrm>
        </p:spPr>
        <p:txBody>
          <a:bodyPr/>
          <a:lstStyle/>
          <a:p>
            <a:r>
              <a:rPr lang="en-US" sz="3600" dirty="0"/>
              <a:t>Learning optimal classification trees using a binary linear program formulation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199"/>
            <a:ext cx="7831667" cy="2658533"/>
          </a:xfrm>
        </p:spPr>
        <p:txBody>
          <a:bodyPr>
            <a:normAutofit/>
          </a:bodyPr>
          <a:lstStyle/>
          <a:p>
            <a:r>
              <a:rPr lang="en-US" dirty="0" smtClean="0"/>
              <a:t>Sicco Verwer and </a:t>
            </a:r>
            <a:r>
              <a:rPr lang="en-US" dirty="0" err="1" smtClean="0"/>
              <a:t>Yingqian</a:t>
            </a:r>
            <a:r>
              <a:rPr lang="en-US" dirty="0" smtClean="0"/>
              <a:t> Zhang</a:t>
            </a:r>
          </a:p>
          <a:p>
            <a:endParaRPr lang="en-US" dirty="0" smtClean="0"/>
          </a:p>
          <a:p>
            <a:r>
              <a:rPr lang="en-US" dirty="0" smtClean="0"/>
              <a:t>Delft University of Technology</a:t>
            </a:r>
          </a:p>
          <a:p>
            <a:r>
              <a:rPr lang="en-US" dirty="0" smtClean="0">
                <a:hlinkClick r:id="rId2"/>
              </a:rPr>
              <a:t>s.e.verwer@tudelft.nl</a:t>
            </a:r>
            <a:endParaRPr lang="en-US" dirty="0" smtClean="0"/>
          </a:p>
          <a:p>
            <a:r>
              <a:rPr lang="en-US" dirty="0" smtClean="0"/>
              <a:t>Eindhoven University of Technology</a:t>
            </a:r>
          </a:p>
          <a:p>
            <a:r>
              <a:rPr lang="en-US" dirty="0" smtClean="0">
                <a:hlinkClick r:id="rId3"/>
              </a:rPr>
              <a:t>yqzhang@tue.nl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 (Bertsimas &amp; Dunn)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node reaches leaf </a:t>
            </a:r>
            <a:r>
              <a:rPr lang="en-US" dirty="0" err="1" smtClean="0"/>
              <a:t>i</a:t>
            </a:r>
            <a:endParaRPr lang="en-US" dirty="0"/>
          </a:p>
          <a:p>
            <a:pPr lvl="1"/>
            <a:r>
              <a:rPr lang="en-US" dirty="0" smtClean="0"/>
              <a:t>all decisions on right branches A</a:t>
            </a:r>
            <a:r>
              <a:rPr lang="en-US" baseline="-25000" dirty="0" smtClean="0"/>
              <a:t>R</a:t>
            </a:r>
            <a:r>
              <a:rPr lang="en-US" dirty="0" smtClean="0"/>
              <a:t> of the path A to </a:t>
            </a:r>
            <a:r>
              <a:rPr lang="en-US" dirty="0" err="1" smtClean="0"/>
              <a:t>i</a:t>
            </a:r>
            <a:r>
              <a:rPr lang="en-US" dirty="0" smtClean="0"/>
              <a:t> are satisfied</a:t>
            </a:r>
          </a:p>
          <a:p>
            <a:pPr lvl="1"/>
            <a:r>
              <a:rPr lang="en-US" dirty="0"/>
              <a:t>all decisions on </a:t>
            </a:r>
            <a:r>
              <a:rPr lang="en-US" dirty="0" smtClean="0"/>
              <a:t>left branches A</a:t>
            </a:r>
            <a:r>
              <a:rPr lang="en-US" baseline="-25000" dirty="0" smtClean="0"/>
              <a:t>L</a:t>
            </a:r>
            <a:r>
              <a:rPr lang="en-US" dirty="0" smtClean="0"/>
              <a:t> </a:t>
            </a:r>
            <a:r>
              <a:rPr lang="en-US" dirty="0"/>
              <a:t>of the path A to </a:t>
            </a:r>
            <a:r>
              <a:rPr lang="en-US" dirty="0" err="1"/>
              <a:t>i</a:t>
            </a:r>
            <a:r>
              <a:rPr lang="en-US" dirty="0"/>
              <a:t> are </a:t>
            </a:r>
            <a:r>
              <a:rPr lang="en-US" dirty="0" smtClean="0"/>
              <a:t>satisfied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left branching: z</a:t>
            </a:r>
            <a:r>
              <a:rPr lang="en-US" baseline="-25000" dirty="0" smtClean="0"/>
              <a:t>it</a:t>
            </a:r>
            <a:r>
              <a:rPr lang="en-US" dirty="0" smtClean="0"/>
              <a:t> = 1    </a:t>
            </a:r>
            <a:r>
              <a:rPr lang="en-US" dirty="0" smtClean="0">
                <a:sym typeface="Wingdings"/>
              </a:rPr>
              <a:t>   </a:t>
            </a:r>
            <a:r>
              <a:rPr lang="en-US" dirty="0" err="1" smtClean="0">
                <a:sym typeface="Wingdings"/>
              </a:rPr>
              <a:t>a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baseline="30000" dirty="0" err="1" smtClean="0">
                <a:sym typeface="Wingdings"/>
              </a:rPr>
              <a:t>T</a:t>
            </a:r>
            <a:r>
              <a:rPr lang="en-US" baseline="3000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x</a:t>
            </a:r>
            <a:r>
              <a:rPr lang="en-US" baseline="-25000" dirty="0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≤ </a:t>
            </a:r>
            <a:r>
              <a:rPr lang="en-US" dirty="0" err="1" smtClean="0">
                <a:sym typeface="Wingdings"/>
              </a:rPr>
              <a:t>b</a:t>
            </a:r>
            <a:r>
              <a:rPr lang="en-US" baseline="-25000" dirty="0" err="1" smtClean="0">
                <a:sym typeface="Wingdings"/>
              </a:rPr>
              <a:t>m</a:t>
            </a:r>
            <a:endParaRPr lang="en-US" baseline="-25000" dirty="0"/>
          </a:p>
          <a:p>
            <a:pPr lvl="1"/>
            <a:r>
              <a:rPr lang="en-US" dirty="0" smtClean="0"/>
              <a:t>right </a:t>
            </a:r>
            <a:r>
              <a:rPr lang="en-US" dirty="0"/>
              <a:t>branching: z</a:t>
            </a:r>
            <a:r>
              <a:rPr lang="en-US" baseline="-25000" dirty="0"/>
              <a:t>it</a:t>
            </a:r>
            <a:r>
              <a:rPr lang="en-US" dirty="0"/>
              <a:t> = 1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  </a:t>
            </a:r>
            <a:r>
              <a:rPr lang="en-US" dirty="0" err="1" smtClean="0">
                <a:sym typeface="Wingdings"/>
              </a:rPr>
              <a:t>a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baseline="30000" dirty="0" err="1" smtClean="0">
                <a:sym typeface="Wingdings"/>
              </a:rPr>
              <a:t>T</a:t>
            </a:r>
            <a:r>
              <a:rPr lang="en-US" baseline="30000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x</a:t>
            </a:r>
            <a:r>
              <a:rPr lang="en-US" baseline="-25000" dirty="0">
                <a:sym typeface="Wingdings"/>
              </a:rPr>
              <a:t>i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≥ </a:t>
            </a:r>
            <a:r>
              <a:rPr lang="en-US" dirty="0" err="1">
                <a:sym typeface="Wingdings"/>
              </a:rPr>
              <a:t>b</a:t>
            </a:r>
            <a:r>
              <a:rPr lang="en-US" baseline="-25000" dirty="0" err="1">
                <a:sym typeface="Wingdings"/>
              </a:rPr>
              <a:t>m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sym typeface="Wingdings"/>
              </a:rPr>
              <a:t>b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 continuous</a:t>
            </a:r>
            <a:endParaRPr lang="en-US" baseline="-25000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a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baseline="30000" dirty="0" err="1" smtClean="0">
                <a:sym typeface="Wingdings"/>
              </a:rPr>
              <a:t>T</a:t>
            </a:r>
            <a:r>
              <a:rPr lang="en-US" baseline="30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and </a:t>
            </a:r>
            <a:r>
              <a:rPr lang="en-US" dirty="0" smtClean="0"/>
              <a:t>z</a:t>
            </a:r>
            <a:r>
              <a:rPr lang="en-US" baseline="-25000" dirty="0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decision variables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7934"/>
            <a:ext cx="8229600" cy="8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lIns="89990" tIns="44996" rIns="89990" bIns="44996"/>
          <a:lstStyle/>
          <a:p>
            <a:pPr>
              <a:tabLst>
                <a:tab pos="723826" algn="l"/>
                <a:tab pos="1447652" algn="l"/>
                <a:tab pos="2171478" algn="l"/>
                <a:tab pos="2895304" algn="l"/>
                <a:tab pos="3619130" algn="l"/>
                <a:tab pos="4342954" algn="l"/>
                <a:tab pos="5066782" algn="l"/>
                <a:tab pos="5790608" algn="l"/>
                <a:tab pos="6514432" algn="l"/>
                <a:tab pos="7238260" algn="l"/>
                <a:tab pos="7962084" algn="l"/>
              </a:tabLst>
            </a:pPr>
            <a:r>
              <a:rPr lang="en-US" altLang="nl-NL" dirty="0" smtClean="0"/>
              <a:t>OCT:</a:t>
            </a:r>
            <a:endParaRPr lang="en-US" altLang="nl-NL" dirty="0" smtClean="0"/>
          </a:p>
        </p:txBody>
      </p:sp>
      <p:sp>
        <p:nvSpPr>
          <p:cNvPr id="2" name="Oval 1"/>
          <p:cNvSpPr/>
          <p:nvPr/>
        </p:nvSpPr>
        <p:spPr>
          <a:xfrm>
            <a:off x="3939819" y="1799539"/>
            <a:ext cx="1440160" cy="64807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&lt; c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5354" y="2869010"/>
            <a:ext cx="1440160" cy="64807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&lt; c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30506" y="28695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10" idx="7"/>
          </p:cNvCxnSpPr>
          <p:nvPr/>
        </p:nvCxnSpPr>
        <p:spPr>
          <a:xfrm flipH="1">
            <a:off x="3214607" y="2352703"/>
            <a:ext cx="936119" cy="611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11" idx="1"/>
          </p:cNvCxnSpPr>
          <p:nvPr/>
        </p:nvCxnSpPr>
        <p:spPr>
          <a:xfrm>
            <a:off x="5169072" y="2352703"/>
            <a:ext cx="972341" cy="61180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32" idx="0"/>
          </p:cNvCxnSpPr>
          <p:nvPr/>
        </p:nvCxnSpPr>
        <p:spPr>
          <a:xfrm flipH="1">
            <a:off x="1716676" y="3422174"/>
            <a:ext cx="479585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15" idx="0"/>
          </p:cNvCxnSpPr>
          <p:nvPr/>
        </p:nvCxnSpPr>
        <p:spPr>
          <a:xfrm>
            <a:off x="3214607" y="3422174"/>
            <a:ext cx="470471" cy="834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30" name="Straight Arrow Connector 30729"/>
          <p:cNvCxnSpPr/>
          <p:nvPr/>
        </p:nvCxnSpPr>
        <p:spPr>
          <a:xfrm>
            <a:off x="7071482" y="1792672"/>
            <a:ext cx="1296144" cy="0"/>
          </a:xfrm>
          <a:prstGeom prst="straightConnector1">
            <a:avLst/>
          </a:prstGeom>
          <a:ln w="50800"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1" name="TextBox 30730"/>
          <p:cNvSpPr txBox="1"/>
          <p:nvPr/>
        </p:nvSpPr>
        <p:spPr>
          <a:xfrm>
            <a:off x="7346022" y="1799539"/>
            <a:ext cx="877569" cy="353166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 no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746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6069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996596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>
            <a:off x="1207503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0" idx="0"/>
          </p:cNvCxnSpPr>
          <p:nvPr/>
        </p:nvCxnSpPr>
        <p:spPr>
          <a:xfrm flipH="1">
            <a:off x="2220733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1586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82909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2964998" y="4256195"/>
            <a:ext cx="1440160" cy="64807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5" idx="3"/>
            <a:endCxn id="113" idx="0"/>
          </p:cNvCxnSpPr>
          <p:nvPr/>
        </p:nvCxnSpPr>
        <p:spPr>
          <a:xfrm>
            <a:off x="3175905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5"/>
            <a:endCxn id="114" idx="0"/>
          </p:cNvCxnSpPr>
          <p:nvPr/>
        </p:nvCxnSpPr>
        <p:spPr>
          <a:xfrm flipH="1">
            <a:off x="4189135" y="4809359"/>
            <a:ext cx="5116" cy="742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5553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576876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4904672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3"/>
            <a:endCxn id="118" idx="0"/>
          </p:cNvCxnSpPr>
          <p:nvPr/>
        </p:nvCxnSpPr>
        <p:spPr>
          <a:xfrm>
            <a:off x="5115579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5"/>
            <a:endCxn id="119" idx="0"/>
          </p:cNvCxnSpPr>
          <p:nvPr/>
        </p:nvCxnSpPr>
        <p:spPr>
          <a:xfrm flipH="1">
            <a:off x="6128809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78959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24" name="Oval 123"/>
          <p:cNvSpPr/>
          <p:nvPr/>
        </p:nvSpPr>
        <p:spPr>
          <a:xfrm>
            <a:off x="780282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5" name="Oval 124"/>
          <p:cNvSpPr/>
          <p:nvPr/>
        </p:nvSpPr>
        <p:spPr>
          <a:xfrm>
            <a:off x="6938733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3"/>
            <a:endCxn id="123" idx="0"/>
          </p:cNvCxnSpPr>
          <p:nvPr/>
        </p:nvCxnSpPr>
        <p:spPr>
          <a:xfrm>
            <a:off x="7149640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5"/>
            <a:endCxn id="124" idx="0"/>
          </p:cNvCxnSpPr>
          <p:nvPr/>
        </p:nvCxnSpPr>
        <p:spPr>
          <a:xfrm flipH="1">
            <a:off x="8162870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" idx="3"/>
            <a:endCxn id="120" idx="0"/>
          </p:cNvCxnSpPr>
          <p:nvPr/>
        </p:nvCxnSpPr>
        <p:spPr>
          <a:xfrm flipH="1">
            <a:off x="5624752" y="3422759"/>
            <a:ext cx="516661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125" idx="0"/>
          </p:cNvCxnSpPr>
          <p:nvPr/>
        </p:nvCxnSpPr>
        <p:spPr>
          <a:xfrm>
            <a:off x="7159759" y="3422759"/>
            <a:ext cx="499054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1868" y="6287939"/>
            <a:ext cx="7147339" cy="461657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sz="2400" dirty="0" smtClean="0"/>
              <a:t>requires </a:t>
            </a:r>
            <a:r>
              <a:rPr lang="en-US" sz="2400" i="1" dirty="0" err="1" smtClean="0"/>
              <a:t>num_rows</a:t>
            </a:r>
            <a:r>
              <a:rPr lang="en-US" sz="2400" i="1" dirty="0" smtClean="0"/>
              <a:t> * </a:t>
            </a:r>
            <a:r>
              <a:rPr lang="en-US" sz="2400" i="1" dirty="0" err="1" smtClean="0"/>
              <a:t>num_leafs</a:t>
            </a:r>
            <a:r>
              <a:rPr lang="en-US" sz="2400" i="1" dirty="0" smtClean="0"/>
              <a:t> * depth</a:t>
            </a:r>
            <a:r>
              <a:rPr lang="en-US" sz="2400" dirty="0" smtClean="0"/>
              <a:t> constraints 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83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lIns="89990" tIns="44996" rIns="89990" bIns="44996">
            <a:normAutofit/>
          </a:bodyPr>
          <a:lstStyle/>
          <a:p>
            <a:pPr>
              <a:tabLst>
                <a:tab pos="723826" algn="l"/>
                <a:tab pos="1447652" algn="l"/>
                <a:tab pos="2171478" algn="l"/>
                <a:tab pos="2895304" algn="l"/>
                <a:tab pos="3619130" algn="l"/>
                <a:tab pos="4342954" algn="l"/>
                <a:tab pos="5066782" algn="l"/>
                <a:tab pos="5790608" algn="l"/>
                <a:tab pos="6514432" algn="l"/>
                <a:tab pos="7238260" algn="l"/>
                <a:tab pos="7962084" algn="l"/>
              </a:tabLst>
            </a:pPr>
            <a:r>
              <a:rPr lang="en-US" altLang="nl-NL" dirty="0" smtClean="0"/>
              <a:t>Our approach:</a:t>
            </a:r>
            <a:endParaRPr lang="en-US" altLang="nl-NL" dirty="0" smtClean="0"/>
          </a:p>
        </p:txBody>
      </p:sp>
      <p:sp>
        <p:nvSpPr>
          <p:cNvPr id="2" name="Oval 1"/>
          <p:cNvSpPr/>
          <p:nvPr/>
        </p:nvSpPr>
        <p:spPr>
          <a:xfrm>
            <a:off x="3939819" y="1799539"/>
            <a:ext cx="1440160" cy="64807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&lt; c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5354" y="2869010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&lt; c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30506" y="28695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10" idx="7"/>
          </p:cNvCxnSpPr>
          <p:nvPr/>
        </p:nvCxnSpPr>
        <p:spPr>
          <a:xfrm flipH="1">
            <a:off x="3214607" y="2352703"/>
            <a:ext cx="936119" cy="611215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11" idx="1"/>
          </p:cNvCxnSpPr>
          <p:nvPr/>
        </p:nvCxnSpPr>
        <p:spPr>
          <a:xfrm>
            <a:off x="5169072" y="2352703"/>
            <a:ext cx="972341" cy="61180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32" idx="0"/>
          </p:cNvCxnSpPr>
          <p:nvPr/>
        </p:nvCxnSpPr>
        <p:spPr>
          <a:xfrm flipH="1">
            <a:off x="1716676" y="3422174"/>
            <a:ext cx="479585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15" idx="0"/>
          </p:cNvCxnSpPr>
          <p:nvPr/>
        </p:nvCxnSpPr>
        <p:spPr>
          <a:xfrm>
            <a:off x="3214607" y="3422174"/>
            <a:ext cx="470471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0" name="Straight Arrow Connector 30729"/>
          <p:cNvCxnSpPr/>
          <p:nvPr/>
        </p:nvCxnSpPr>
        <p:spPr>
          <a:xfrm>
            <a:off x="7071482" y="1792672"/>
            <a:ext cx="1296144" cy="0"/>
          </a:xfrm>
          <a:prstGeom prst="straightConnector1">
            <a:avLst/>
          </a:prstGeom>
          <a:ln w="50800"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1" name="TextBox 30730"/>
          <p:cNvSpPr txBox="1"/>
          <p:nvPr/>
        </p:nvSpPr>
        <p:spPr>
          <a:xfrm>
            <a:off x="7346022" y="1799539"/>
            <a:ext cx="877569" cy="353166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 no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746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6069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996596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>
            <a:off x="1207503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0" idx="0"/>
          </p:cNvCxnSpPr>
          <p:nvPr/>
        </p:nvCxnSpPr>
        <p:spPr>
          <a:xfrm flipH="1">
            <a:off x="2220733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1586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82909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2964998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5" idx="3"/>
            <a:endCxn id="113" idx="0"/>
          </p:cNvCxnSpPr>
          <p:nvPr/>
        </p:nvCxnSpPr>
        <p:spPr>
          <a:xfrm>
            <a:off x="3175905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5"/>
            <a:endCxn id="114" idx="0"/>
          </p:cNvCxnSpPr>
          <p:nvPr/>
        </p:nvCxnSpPr>
        <p:spPr>
          <a:xfrm flipH="1">
            <a:off x="4189135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5553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576876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4904672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3"/>
            <a:endCxn id="118" idx="0"/>
          </p:cNvCxnSpPr>
          <p:nvPr/>
        </p:nvCxnSpPr>
        <p:spPr>
          <a:xfrm>
            <a:off x="5115579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5"/>
            <a:endCxn id="119" idx="0"/>
          </p:cNvCxnSpPr>
          <p:nvPr/>
        </p:nvCxnSpPr>
        <p:spPr>
          <a:xfrm flipH="1">
            <a:off x="6128809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78959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24" name="Oval 123"/>
          <p:cNvSpPr/>
          <p:nvPr/>
        </p:nvSpPr>
        <p:spPr>
          <a:xfrm>
            <a:off x="780282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5" name="Oval 124"/>
          <p:cNvSpPr/>
          <p:nvPr/>
        </p:nvSpPr>
        <p:spPr>
          <a:xfrm>
            <a:off x="6938733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3"/>
            <a:endCxn id="123" idx="0"/>
          </p:cNvCxnSpPr>
          <p:nvPr/>
        </p:nvCxnSpPr>
        <p:spPr>
          <a:xfrm>
            <a:off x="7149640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5"/>
            <a:endCxn id="124" idx="0"/>
          </p:cNvCxnSpPr>
          <p:nvPr/>
        </p:nvCxnSpPr>
        <p:spPr>
          <a:xfrm flipH="1">
            <a:off x="8162870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" idx="3"/>
            <a:endCxn id="120" idx="0"/>
          </p:cNvCxnSpPr>
          <p:nvPr/>
        </p:nvCxnSpPr>
        <p:spPr>
          <a:xfrm flipH="1">
            <a:off x="5624752" y="3422759"/>
            <a:ext cx="516661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125" idx="0"/>
          </p:cNvCxnSpPr>
          <p:nvPr/>
        </p:nvCxnSpPr>
        <p:spPr>
          <a:xfrm>
            <a:off x="7159759" y="3422759"/>
            <a:ext cx="499054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0852" y="6287940"/>
            <a:ext cx="7301548" cy="440120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sz="2400" dirty="0"/>
              <a:t>if a node is </a:t>
            </a:r>
            <a:r>
              <a:rPr lang="en-US" sz="2400" dirty="0">
                <a:solidFill>
                  <a:schemeClr val="accent3"/>
                </a:solidFill>
              </a:rPr>
              <a:t>true</a:t>
            </a:r>
            <a:r>
              <a:rPr lang="en-US" sz="2400" dirty="0"/>
              <a:t>, then all of its right children are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83366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lIns="89990" tIns="44996" rIns="89990" bIns="44996"/>
          <a:lstStyle/>
          <a:p>
            <a:pPr>
              <a:tabLst>
                <a:tab pos="723826" algn="l"/>
                <a:tab pos="1447652" algn="l"/>
                <a:tab pos="2171478" algn="l"/>
                <a:tab pos="2895304" algn="l"/>
                <a:tab pos="3619130" algn="l"/>
                <a:tab pos="4342954" algn="l"/>
                <a:tab pos="5066782" algn="l"/>
                <a:tab pos="5790608" algn="l"/>
                <a:tab pos="6514432" algn="l"/>
                <a:tab pos="7238260" algn="l"/>
                <a:tab pos="7962084" algn="l"/>
              </a:tabLst>
            </a:pPr>
            <a:r>
              <a:rPr lang="en-US" altLang="nl-NL" dirty="0" smtClean="0"/>
              <a:t>Our approach:</a:t>
            </a:r>
            <a:endParaRPr lang="en-US" altLang="nl-NL" dirty="0" smtClean="0"/>
          </a:p>
        </p:txBody>
      </p:sp>
      <p:sp>
        <p:nvSpPr>
          <p:cNvPr id="2" name="Oval 1"/>
          <p:cNvSpPr/>
          <p:nvPr/>
        </p:nvSpPr>
        <p:spPr>
          <a:xfrm>
            <a:off x="3939819" y="1799539"/>
            <a:ext cx="1440160" cy="64807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&lt; c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5354" y="2869010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&lt; c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30506" y="28695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10" idx="7"/>
          </p:cNvCxnSpPr>
          <p:nvPr/>
        </p:nvCxnSpPr>
        <p:spPr>
          <a:xfrm flipH="1">
            <a:off x="3214607" y="2352703"/>
            <a:ext cx="936119" cy="611215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11" idx="1"/>
          </p:cNvCxnSpPr>
          <p:nvPr/>
        </p:nvCxnSpPr>
        <p:spPr>
          <a:xfrm>
            <a:off x="5169072" y="2352703"/>
            <a:ext cx="972341" cy="61180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32" idx="0"/>
          </p:cNvCxnSpPr>
          <p:nvPr/>
        </p:nvCxnSpPr>
        <p:spPr>
          <a:xfrm flipH="1">
            <a:off x="1716676" y="3422174"/>
            <a:ext cx="479585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15" idx="0"/>
          </p:cNvCxnSpPr>
          <p:nvPr/>
        </p:nvCxnSpPr>
        <p:spPr>
          <a:xfrm>
            <a:off x="3214607" y="3422174"/>
            <a:ext cx="470471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0" name="Straight Arrow Connector 30729"/>
          <p:cNvCxnSpPr/>
          <p:nvPr/>
        </p:nvCxnSpPr>
        <p:spPr>
          <a:xfrm>
            <a:off x="7071482" y="1792672"/>
            <a:ext cx="1296144" cy="0"/>
          </a:xfrm>
          <a:prstGeom prst="straightConnector1">
            <a:avLst/>
          </a:prstGeom>
          <a:ln w="50800"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1" name="TextBox 30730"/>
          <p:cNvSpPr txBox="1"/>
          <p:nvPr/>
        </p:nvSpPr>
        <p:spPr>
          <a:xfrm>
            <a:off x="7346022" y="1799539"/>
            <a:ext cx="877569" cy="353166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 no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746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6069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996596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>
            <a:off x="1207503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0" idx="0"/>
          </p:cNvCxnSpPr>
          <p:nvPr/>
        </p:nvCxnSpPr>
        <p:spPr>
          <a:xfrm flipH="1">
            <a:off x="2220733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1586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82909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2964998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5" idx="3"/>
            <a:endCxn id="113" idx="0"/>
          </p:cNvCxnSpPr>
          <p:nvPr/>
        </p:nvCxnSpPr>
        <p:spPr>
          <a:xfrm>
            <a:off x="3175905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5"/>
            <a:endCxn id="114" idx="0"/>
          </p:cNvCxnSpPr>
          <p:nvPr/>
        </p:nvCxnSpPr>
        <p:spPr>
          <a:xfrm flipH="1">
            <a:off x="4189135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5553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576876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4904672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3"/>
            <a:endCxn id="118" idx="0"/>
          </p:cNvCxnSpPr>
          <p:nvPr/>
        </p:nvCxnSpPr>
        <p:spPr>
          <a:xfrm>
            <a:off x="5115579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5"/>
            <a:endCxn id="119" idx="0"/>
          </p:cNvCxnSpPr>
          <p:nvPr/>
        </p:nvCxnSpPr>
        <p:spPr>
          <a:xfrm flipH="1">
            <a:off x="6128809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78959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24" name="Oval 123"/>
          <p:cNvSpPr/>
          <p:nvPr/>
        </p:nvSpPr>
        <p:spPr>
          <a:xfrm>
            <a:off x="780282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5" name="Oval 124"/>
          <p:cNvSpPr/>
          <p:nvPr/>
        </p:nvSpPr>
        <p:spPr>
          <a:xfrm>
            <a:off x="6938733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3"/>
            <a:endCxn id="123" idx="0"/>
          </p:cNvCxnSpPr>
          <p:nvPr/>
        </p:nvCxnSpPr>
        <p:spPr>
          <a:xfrm>
            <a:off x="7149640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5"/>
            <a:endCxn id="124" idx="0"/>
          </p:cNvCxnSpPr>
          <p:nvPr/>
        </p:nvCxnSpPr>
        <p:spPr>
          <a:xfrm flipH="1">
            <a:off x="8162870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" idx="3"/>
            <a:endCxn id="120" idx="0"/>
          </p:cNvCxnSpPr>
          <p:nvPr/>
        </p:nvCxnSpPr>
        <p:spPr>
          <a:xfrm flipH="1">
            <a:off x="5624752" y="3422759"/>
            <a:ext cx="516661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125" idx="0"/>
          </p:cNvCxnSpPr>
          <p:nvPr/>
        </p:nvCxnSpPr>
        <p:spPr>
          <a:xfrm>
            <a:off x="7159759" y="3422759"/>
            <a:ext cx="499054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9593" y="6338739"/>
            <a:ext cx="7233170" cy="440120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sz="2400" dirty="0"/>
              <a:t>if a node is </a:t>
            </a:r>
            <a:r>
              <a:rPr lang="en-US" sz="2400" dirty="0">
                <a:solidFill>
                  <a:srgbClr val="DD8047"/>
                </a:solidFill>
              </a:rPr>
              <a:t>false</a:t>
            </a:r>
            <a:r>
              <a:rPr lang="en-US" sz="2400" dirty="0"/>
              <a:t>, then all of its left children are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301543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lIns="89990" tIns="44996" rIns="89990" bIns="44996"/>
          <a:lstStyle/>
          <a:p>
            <a:pPr>
              <a:tabLst>
                <a:tab pos="723826" algn="l"/>
                <a:tab pos="1447652" algn="l"/>
                <a:tab pos="2171478" algn="l"/>
                <a:tab pos="2895304" algn="l"/>
                <a:tab pos="3619130" algn="l"/>
                <a:tab pos="4342954" algn="l"/>
                <a:tab pos="5066782" algn="l"/>
                <a:tab pos="5790608" algn="l"/>
                <a:tab pos="6514432" algn="l"/>
                <a:tab pos="7238260" algn="l"/>
                <a:tab pos="7962084" algn="l"/>
              </a:tabLst>
            </a:pPr>
            <a:r>
              <a:rPr lang="en-US" altLang="nl-NL" dirty="0" smtClean="0"/>
              <a:t>Our approach:</a:t>
            </a:r>
            <a:endParaRPr lang="en-US" altLang="nl-NL" dirty="0" smtClean="0"/>
          </a:p>
        </p:txBody>
      </p:sp>
      <p:sp>
        <p:nvSpPr>
          <p:cNvPr id="2" name="Oval 1"/>
          <p:cNvSpPr/>
          <p:nvPr/>
        </p:nvSpPr>
        <p:spPr>
          <a:xfrm>
            <a:off x="3939819" y="1799539"/>
            <a:ext cx="1440160" cy="64807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&lt; c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5354" y="2869010"/>
            <a:ext cx="1440160" cy="64807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&lt; c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30506" y="28695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10" idx="7"/>
          </p:cNvCxnSpPr>
          <p:nvPr/>
        </p:nvCxnSpPr>
        <p:spPr>
          <a:xfrm flipH="1">
            <a:off x="3214607" y="2352703"/>
            <a:ext cx="936119" cy="611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11" idx="1"/>
          </p:cNvCxnSpPr>
          <p:nvPr/>
        </p:nvCxnSpPr>
        <p:spPr>
          <a:xfrm>
            <a:off x="5169072" y="2352703"/>
            <a:ext cx="972341" cy="61180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32" idx="0"/>
          </p:cNvCxnSpPr>
          <p:nvPr/>
        </p:nvCxnSpPr>
        <p:spPr>
          <a:xfrm flipH="1">
            <a:off x="1716676" y="3422174"/>
            <a:ext cx="479585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15" idx="0"/>
          </p:cNvCxnSpPr>
          <p:nvPr/>
        </p:nvCxnSpPr>
        <p:spPr>
          <a:xfrm>
            <a:off x="3214607" y="3422174"/>
            <a:ext cx="470471" cy="834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30" name="Straight Arrow Connector 30729"/>
          <p:cNvCxnSpPr/>
          <p:nvPr/>
        </p:nvCxnSpPr>
        <p:spPr>
          <a:xfrm>
            <a:off x="7071482" y="1792672"/>
            <a:ext cx="1296144" cy="0"/>
          </a:xfrm>
          <a:prstGeom prst="straightConnector1">
            <a:avLst/>
          </a:prstGeom>
          <a:ln w="50800"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1" name="TextBox 30730"/>
          <p:cNvSpPr txBox="1"/>
          <p:nvPr/>
        </p:nvSpPr>
        <p:spPr>
          <a:xfrm>
            <a:off x="7346022" y="1799539"/>
            <a:ext cx="877569" cy="353166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 no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746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6069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996596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>
            <a:off x="1207503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0" idx="0"/>
          </p:cNvCxnSpPr>
          <p:nvPr/>
        </p:nvCxnSpPr>
        <p:spPr>
          <a:xfrm flipH="1">
            <a:off x="2220733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1586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82909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2964998" y="4256195"/>
            <a:ext cx="1440160" cy="64807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5" idx="3"/>
            <a:endCxn id="113" idx="0"/>
          </p:cNvCxnSpPr>
          <p:nvPr/>
        </p:nvCxnSpPr>
        <p:spPr>
          <a:xfrm>
            <a:off x="3175905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5"/>
            <a:endCxn id="114" idx="0"/>
          </p:cNvCxnSpPr>
          <p:nvPr/>
        </p:nvCxnSpPr>
        <p:spPr>
          <a:xfrm flipH="1">
            <a:off x="4189135" y="4809359"/>
            <a:ext cx="5116" cy="742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5553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576876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4904672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3"/>
            <a:endCxn id="118" idx="0"/>
          </p:cNvCxnSpPr>
          <p:nvPr/>
        </p:nvCxnSpPr>
        <p:spPr>
          <a:xfrm>
            <a:off x="5115579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5"/>
            <a:endCxn id="119" idx="0"/>
          </p:cNvCxnSpPr>
          <p:nvPr/>
        </p:nvCxnSpPr>
        <p:spPr>
          <a:xfrm flipH="1">
            <a:off x="6128809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78959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24" name="Oval 123"/>
          <p:cNvSpPr/>
          <p:nvPr/>
        </p:nvSpPr>
        <p:spPr>
          <a:xfrm>
            <a:off x="780282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5" name="Oval 124"/>
          <p:cNvSpPr/>
          <p:nvPr/>
        </p:nvSpPr>
        <p:spPr>
          <a:xfrm>
            <a:off x="6938733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3"/>
            <a:endCxn id="123" idx="0"/>
          </p:cNvCxnSpPr>
          <p:nvPr/>
        </p:nvCxnSpPr>
        <p:spPr>
          <a:xfrm>
            <a:off x="7149640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5"/>
            <a:endCxn id="124" idx="0"/>
          </p:cNvCxnSpPr>
          <p:nvPr/>
        </p:nvCxnSpPr>
        <p:spPr>
          <a:xfrm flipH="1">
            <a:off x="8162870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" idx="3"/>
            <a:endCxn id="120" idx="0"/>
          </p:cNvCxnSpPr>
          <p:nvPr/>
        </p:nvCxnSpPr>
        <p:spPr>
          <a:xfrm flipH="1">
            <a:off x="5624752" y="3422759"/>
            <a:ext cx="516661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125" idx="0"/>
          </p:cNvCxnSpPr>
          <p:nvPr/>
        </p:nvCxnSpPr>
        <p:spPr>
          <a:xfrm>
            <a:off x="7159759" y="3422759"/>
            <a:ext cx="499054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579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decision is true</a:t>
            </a:r>
            <a:endParaRPr lang="en-US" dirty="0"/>
          </a:p>
          <a:p>
            <a:pPr lvl="1"/>
            <a:r>
              <a:rPr lang="en-US" dirty="0" smtClean="0"/>
              <a:t>all leafs under the right branch are false</a:t>
            </a:r>
          </a:p>
          <a:p>
            <a:r>
              <a:rPr lang="en-US" dirty="0"/>
              <a:t>If a decision is </a:t>
            </a:r>
            <a:r>
              <a:rPr lang="en-US" dirty="0" smtClean="0"/>
              <a:t>false</a:t>
            </a:r>
          </a:p>
          <a:p>
            <a:pPr lvl="1"/>
            <a:r>
              <a:rPr lang="en-US" dirty="0"/>
              <a:t>all leafs under the </a:t>
            </a:r>
            <a:r>
              <a:rPr lang="en-US" dirty="0" smtClean="0"/>
              <a:t>left branch </a:t>
            </a:r>
            <a:r>
              <a:rPr lang="en-US" dirty="0"/>
              <a:t>are false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left branching:   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n,f</a:t>
            </a:r>
            <a:r>
              <a:rPr lang="en-US" dirty="0" smtClean="0"/>
              <a:t> = 1 </a:t>
            </a:r>
            <a:r>
              <a:rPr lang="en-US" dirty="0" smtClean="0">
                <a:sym typeface="Wingdings"/>
              </a:rPr>
              <a:t>   </a:t>
            </a:r>
            <a:r>
              <a:rPr lang="en-US" dirty="0" err="1">
                <a:sym typeface="Wingdings"/>
              </a:rPr>
              <a:t>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</a:t>
            </a:r>
            <a:r>
              <a:rPr lang="en-US" baseline="-25000" dirty="0" err="1">
                <a:sym typeface="Wingdings"/>
              </a:rPr>
              <a:t>r,l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≤ M - M </a:t>
            </a:r>
            <a:r>
              <a:rPr lang="en-US" dirty="0" err="1" smtClean="0">
                <a:sym typeface="Wingdings"/>
              </a:rPr>
              <a:t>Σ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right </a:t>
            </a:r>
            <a:r>
              <a:rPr lang="en-US" dirty="0"/>
              <a:t>branching: 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f</a:t>
            </a:r>
            <a:r>
              <a:rPr lang="en-US" dirty="0" smtClean="0"/>
              <a:t> = 1 </a:t>
            </a:r>
            <a:r>
              <a:rPr lang="en-US" dirty="0" smtClean="0">
                <a:sym typeface="Wingdings"/>
              </a:rPr>
              <a:t>   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</a:t>
            </a:r>
            <a:r>
              <a:rPr lang="en-US" baseline="-25000" dirty="0" err="1" smtClean="0">
                <a:sym typeface="Wingdings"/>
              </a:rPr>
              <a:t>r,l</a:t>
            </a:r>
            <a:r>
              <a:rPr lang="en-US" dirty="0" smtClean="0">
                <a:sym typeface="Wingdings"/>
              </a:rPr>
              <a:t> ≤ M 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n,t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sym typeface="Wingdings"/>
              </a:rPr>
              <a:t>b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 continuous</a:t>
            </a:r>
            <a:endParaRPr lang="en-US" baseline="-25000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a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baseline="30000" dirty="0" err="1" smtClean="0">
                <a:sym typeface="Wingdings"/>
              </a:rPr>
              <a:t>T</a:t>
            </a:r>
            <a:r>
              <a:rPr lang="en-US" baseline="30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and </a:t>
            </a:r>
            <a:r>
              <a:rPr lang="en-US" dirty="0" smtClean="0"/>
              <a:t>z</a:t>
            </a:r>
            <a:r>
              <a:rPr lang="en-US" baseline="-25000" dirty="0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decision variables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187701"/>
            <a:ext cx="6705600" cy="14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1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21898"/>
              </p:ext>
            </p:extLst>
          </p:nvPr>
        </p:nvGraphicFramePr>
        <p:xfrm>
          <a:off x="609600" y="2142066"/>
          <a:ext cx="1608668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4334"/>
                <a:gridCol w="804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8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276252"/>
              </p:ext>
            </p:extLst>
          </p:nvPr>
        </p:nvGraphicFramePr>
        <p:xfrm>
          <a:off x="609600" y="2142066"/>
          <a:ext cx="1608668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4334"/>
                <a:gridCol w="804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338669" y="3640666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8669" y="4351866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8669" y="4741332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8669" y="5096932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3068" y="2142066"/>
            <a:ext cx="307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4 possible thresholds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6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87533"/>
              </p:ext>
            </p:extLst>
          </p:nvPr>
        </p:nvGraphicFramePr>
        <p:xfrm>
          <a:off x="609600" y="2142066"/>
          <a:ext cx="1608668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4334"/>
                <a:gridCol w="804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338669" y="3640666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8669" y="4351866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8669" y="4741332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8669" y="5096932"/>
            <a:ext cx="2184399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3068" y="2142066"/>
            <a:ext cx="307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4 possible thresholds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3" name="Picture 2" descr="binary_tree_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6" y="3125259"/>
            <a:ext cx="5511800" cy="3740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2668" y="2603731"/>
            <a:ext cx="405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 every node, a threshold is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chosen using binary values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nodes</a:t>
            </a:r>
            <a:endParaRPr lang="en-US" dirty="0"/>
          </a:p>
        </p:txBody>
      </p:sp>
      <p:pic>
        <p:nvPicPr>
          <p:cNvPr id="5" name="Picture 4" descr="binary_tree_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533400"/>
            <a:ext cx="5511800" cy="3740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1008" y="6274628"/>
            <a:ext cx="804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n,i</a:t>
            </a:r>
            <a:r>
              <a:rPr lang="en-US" sz="2400" dirty="0" smtClean="0">
                <a:solidFill>
                  <a:schemeClr val="tx2"/>
                </a:solidFill>
              </a:rPr>
              <a:t> = threshold value for node n, l</a:t>
            </a:r>
            <a:r>
              <a:rPr lang="en-US" sz="2400" baseline="-25000" dirty="0" smtClean="0">
                <a:solidFill>
                  <a:schemeClr val="tx2"/>
                </a:solidFill>
              </a:rPr>
              <a:t>j,1</a:t>
            </a:r>
            <a:r>
              <a:rPr lang="en-US" sz="2400" dirty="0" smtClean="0">
                <a:solidFill>
                  <a:schemeClr val="tx2"/>
                </a:solidFill>
              </a:rPr>
              <a:t> = row j reaches left leaf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84795"/>
              </p:ext>
            </p:extLst>
          </p:nvPr>
        </p:nvGraphicFramePr>
        <p:xfrm>
          <a:off x="457200" y="4141028"/>
          <a:ext cx="8229606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n,1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n,2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0,1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1,1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2,1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3,1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4,1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5,1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6,1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7,1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8,1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28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machine learning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07389" y="2439519"/>
            <a:ext cx="2590119" cy="1421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5" name="Parallelogram 4"/>
          <p:cNvSpPr/>
          <p:nvPr/>
        </p:nvSpPr>
        <p:spPr>
          <a:xfrm>
            <a:off x="457200" y="2439519"/>
            <a:ext cx="2371813" cy="1421282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613605" y="2439519"/>
            <a:ext cx="2187770" cy="14212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1"/>
          </p:cNvCxnSpPr>
          <p:nvPr/>
        </p:nvCxnSpPr>
        <p:spPr>
          <a:xfrm>
            <a:off x="2651353" y="3150160"/>
            <a:ext cx="75603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2"/>
          </p:cNvCxnSpPr>
          <p:nvPr/>
        </p:nvCxnSpPr>
        <p:spPr>
          <a:xfrm>
            <a:off x="5997508" y="3150160"/>
            <a:ext cx="61609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376" y="5130532"/>
            <a:ext cx="8260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points where machine learning</a:t>
            </a:r>
          </a:p>
          <a:p>
            <a:pPr algn="ctr"/>
            <a:r>
              <a:rPr lang="en-US" sz="2800" dirty="0" smtClean="0"/>
              <a:t>can be modified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713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nodes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88063"/>
              </p:ext>
            </p:extLst>
          </p:nvPr>
        </p:nvGraphicFramePr>
        <p:xfrm>
          <a:off x="520700" y="1410528"/>
          <a:ext cx="8229606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n,1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n,2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0,1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1,1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2,1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3,1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4,1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5,1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6,1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7,1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8,1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64" y="3304010"/>
            <a:ext cx="4192871" cy="2747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633" y="3644232"/>
            <a:ext cx="3185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 variables are forced to 0 by t variable assignments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everal rows are combined into single constraints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76" y="6052363"/>
            <a:ext cx="1845059" cy="4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5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formulation using big-M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655"/>
            <a:ext cx="9144000" cy="239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9451"/>
            <a:ext cx="9144000" cy="12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 = tree depth</a:t>
            </a:r>
          </a:p>
          <a:p>
            <a:r>
              <a:rPr lang="en-US" dirty="0" smtClean="0"/>
              <a:t>F = number of features</a:t>
            </a:r>
          </a:p>
          <a:p>
            <a:r>
              <a:rPr lang="en-US" dirty="0" smtClean="0"/>
              <a:t>C = number of classes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max</a:t>
            </a:r>
            <a:r>
              <a:rPr lang="en-US" dirty="0" smtClean="0"/>
              <a:t> = maximum number of decision thresholds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all</a:t>
            </a:r>
            <a:r>
              <a:rPr lang="en-US" dirty="0" smtClean="0"/>
              <a:t> = total number of possible decision thresholds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7" y="2123558"/>
            <a:ext cx="8410778" cy="15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0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5-fold cross-validation, 50% train, 25%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541"/>
            <a:ext cx="9144000" cy="33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5-fold cross-validation, 50% train, 25%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validation set not used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057"/>
            <a:ext cx="9144000" cy="34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modify the input or output, but the algorithm itself</a:t>
            </a:r>
          </a:p>
          <a:p>
            <a:endParaRPr lang="en-US" dirty="0"/>
          </a:p>
          <a:p>
            <a:r>
              <a:rPr lang="en-US" dirty="0" smtClean="0"/>
              <a:t>Of course, this is very costly to modify for every problem</a:t>
            </a:r>
          </a:p>
          <a:p>
            <a:endParaRPr lang="en-US" dirty="0"/>
          </a:p>
          <a:p>
            <a:r>
              <a:rPr lang="en-US" dirty="0" smtClean="0"/>
              <a:t>Therefore we develop a </a:t>
            </a:r>
            <a:r>
              <a:rPr lang="en-US" dirty="0" smtClean="0">
                <a:solidFill>
                  <a:srgbClr val="FF0000"/>
                </a:solidFill>
              </a:rPr>
              <a:t>declarative method</a:t>
            </a:r>
            <a:r>
              <a:rPr lang="en-US" dirty="0" smtClean="0"/>
              <a:t> to build machine learning models</a:t>
            </a:r>
          </a:p>
          <a:p>
            <a:pPr lvl="1"/>
            <a:endParaRPr lang="en-US" i="1" dirty="0" smtClean="0">
              <a:solidFill>
                <a:schemeClr val="accent2"/>
              </a:solidFill>
            </a:endParaRPr>
          </a:p>
          <a:p>
            <a:pPr lvl="1"/>
            <a:r>
              <a:rPr lang="en-US" sz="2800" i="1" dirty="0" smtClean="0">
                <a:solidFill>
                  <a:schemeClr val="accent2"/>
                </a:solidFill>
              </a:rPr>
              <a:t>The </a:t>
            </a:r>
            <a:r>
              <a:rPr lang="en-US" sz="2800" i="1" dirty="0" smtClean="0">
                <a:solidFill>
                  <a:schemeClr val="accent2"/>
                </a:solidFill>
              </a:rPr>
              <a:t>algorithm can be changed by declaring a few constraints or a different objective</a:t>
            </a: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6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lIns="89990" tIns="44996" rIns="89990" bIns="44996"/>
          <a:lstStyle/>
          <a:p>
            <a:pPr>
              <a:tabLst>
                <a:tab pos="723826" algn="l"/>
                <a:tab pos="1447652" algn="l"/>
                <a:tab pos="2171478" algn="l"/>
                <a:tab pos="2895304" algn="l"/>
                <a:tab pos="3619130" algn="l"/>
                <a:tab pos="4342954" algn="l"/>
                <a:tab pos="5066782" algn="l"/>
                <a:tab pos="5790608" algn="l"/>
                <a:tab pos="6514432" algn="l"/>
                <a:tab pos="7238260" algn="l"/>
                <a:tab pos="7962084" algn="l"/>
              </a:tabLst>
            </a:pPr>
            <a:r>
              <a:rPr lang="en-US" altLang="nl-NL" dirty="0" smtClean="0"/>
              <a:t>Decision trees</a:t>
            </a:r>
            <a:endParaRPr lang="en-US" altLang="nl-NL" dirty="0" smtClean="0"/>
          </a:p>
        </p:txBody>
      </p:sp>
      <p:sp>
        <p:nvSpPr>
          <p:cNvPr id="2" name="Oval 1"/>
          <p:cNvSpPr/>
          <p:nvPr/>
        </p:nvSpPr>
        <p:spPr>
          <a:xfrm>
            <a:off x="3939819" y="1799539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&lt; c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5354" y="2869010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&lt; c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30506" y="28695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10" idx="7"/>
          </p:cNvCxnSpPr>
          <p:nvPr/>
        </p:nvCxnSpPr>
        <p:spPr>
          <a:xfrm flipH="1">
            <a:off x="3214607" y="2352703"/>
            <a:ext cx="936119" cy="611215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11" idx="1"/>
          </p:cNvCxnSpPr>
          <p:nvPr/>
        </p:nvCxnSpPr>
        <p:spPr>
          <a:xfrm>
            <a:off x="5169072" y="2352703"/>
            <a:ext cx="972341" cy="61180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32" idx="0"/>
          </p:cNvCxnSpPr>
          <p:nvPr/>
        </p:nvCxnSpPr>
        <p:spPr>
          <a:xfrm flipH="1">
            <a:off x="1716676" y="3422174"/>
            <a:ext cx="479585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15" idx="0"/>
          </p:cNvCxnSpPr>
          <p:nvPr/>
        </p:nvCxnSpPr>
        <p:spPr>
          <a:xfrm>
            <a:off x="3214607" y="3422174"/>
            <a:ext cx="470471" cy="834021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0" name="Straight Arrow Connector 30729"/>
          <p:cNvCxnSpPr/>
          <p:nvPr/>
        </p:nvCxnSpPr>
        <p:spPr>
          <a:xfrm>
            <a:off x="7071482" y="1792672"/>
            <a:ext cx="1296144" cy="0"/>
          </a:xfrm>
          <a:prstGeom prst="straightConnector1">
            <a:avLst/>
          </a:prstGeom>
          <a:ln w="50800"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1" name="TextBox 30730"/>
          <p:cNvSpPr txBox="1"/>
          <p:nvPr/>
        </p:nvSpPr>
        <p:spPr>
          <a:xfrm>
            <a:off x="7346022" y="1799539"/>
            <a:ext cx="877569" cy="353166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 no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746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60692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996596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>
            <a:off x="1207503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0" idx="0"/>
          </p:cNvCxnSpPr>
          <p:nvPr/>
        </p:nvCxnSpPr>
        <p:spPr>
          <a:xfrm flipH="1">
            <a:off x="2220733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81586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829094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2964998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5" idx="3"/>
            <a:endCxn id="113" idx="0"/>
          </p:cNvCxnSpPr>
          <p:nvPr/>
        </p:nvCxnSpPr>
        <p:spPr>
          <a:xfrm>
            <a:off x="3175905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5"/>
            <a:endCxn id="114" idx="0"/>
          </p:cNvCxnSpPr>
          <p:nvPr/>
        </p:nvCxnSpPr>
        <p:spPr>
          <a:xfrm flipH="1">
            <a:off x="4189135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75553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5768768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4904672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3"/>
            <a:endCxn id="118" idx="0"/>
          </p:cNvCxnSpPr>
          <p:nvPr/>
        </p:nvCxnSpPr>
        <p:spPr>
          <a:xfrm>
            <a:off x="5115579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5"/>
            <a:endCxn id="119" idx="0"/>
          </p:cNvCxnSpPr>
          <p:nvPr/>
        </p:nvCxnSpPr>
        <p:spPr>
          <a:xfrm flipH="1">
            <a:off x="6128809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78959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24" name="Oval 123"/>
          <p:cNvSpPr/>
          <p:nvPr/>
        </p:nvSpPr>
        <p:spPr>
          <a:xfrm>
            <a:off x="7802829" y="5552339"/>
            <a:ext cx="720082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125" name="Oval 124"/>
          <p:cNvSpPr/>
          <p:nvPr/>
        </p:nvSpPr>
        <p:spPr>
          <a:xfrm>
            <a:off x="6938733" y="4256195"/>
            <a:ext cx="1440160" cy="6480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3"/>
            <a:endCxn id="123" idx="0"/>
          </p:cNvCxnSpPr>
          <p:nvPr/>
        </p:nvCxnSpPr>
        <p:spPr>
          <a:xfrm>
            <a:off x="7149640" y="4809359"/>
            <a:ext cx="0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5"/>
            <a:endCxn id="124" idx="0"/>
          </p:cNvCxnSpPr>
          <p:nvPr/>
        </p:nvCxnSpPr>
        <p:spPr>
          <a:xfrm flipH="1">
            <a:off x="8162870" y="4809359"/>
            <a:ext cx="5116" cy="74298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" idx="3"/>
            <a:endCxn id="120" idx="0"/>
          </p:cNvCxnSpPr>
          <p:nvPr/>
        </p:nvCxnSpPr>
        <p:spPr>
          <a:xfrm flipH="1">
            <a:off x="5624752" y="3422759"/>
            <a:ext cx="516661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125" idx="0"/>
          </p:cNvCxnSpPr>
          <p:nvPr/>
        </p:nvCxnSpPr>
        <p:spPr>
          <a:xfrm>
            <a:off x="7159759" y="3422759"/>
            <a:ext cx="499054" cy="83343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70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/>
              <a:t>optimal DT is </a:t>
            </a:r>
            <a:r>
              <a:rPr lang="en-US" dirty="0" smtClean="0"/>
              <a:t>NP-hard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Traditionally a greedy procedure</a:t>
            </a:r>
          </a:p>
          <a:p>
            <a:pPr lvl="1"/>
            <a:r>
              <a:rPr lang="is-IS" dirty="0" smtClean="0"/>
              <a:t>Pick the split that optimizes </a:t>
            </a:r>
            <a:r>
              <a:rPr lang="en-US" dirty="0"/>
              <a:t>a heuristic (GINI</a:t>
            </a:r>
            <a:r>
              <a:rPr lang="en-US" dirty="0" smtClean="0"/>
              <a:t>, </a:t>
            </a:r>
            <a:r>
              <a:rPr lang="is-IS" dirty="0"/>
              <a:t>...)</a:t>
            </a:r>
            <a:endParaRPr lang="is-IS" dirty="0" smtClean="0"/>
          </a:p>
          <a:p>
            <a:pPr lvl="1"/>
            <a:r>
              <a:rPr lang="is-IS" dirty="0" smtClean="0"/>
              <a:t>Iterate</a:t>
            </a:r>
          </a:p>
          <a:p>
            <a:pPr lvl="1"/>
            <a:r>
              <a:rPr lang="is-IS" dirty="0" smtClean="0"/>
              <a:t>Prune using another heuristic (MDL, ...)</a:t>
            </a:r>
          </a:p>
          <a:p>
            <a:endParaRPr lang="is-IS" dirty="0"/>
          </a:p>
          <a:p>
            <a:r>
              <a:rPr lang="en-US" dirty="0" smtClean="0"/>
              <a:t>Works good if what you want to optimize coincides with the heuristic, e.g.,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work: a </a:t>
            </a:r>
            <a:r>
              <a:rPr lang="en-US" dirty="0">
                <a:solidFill>
                  <a:srgbClr val="FF0000"/>
                </a:solidFill>
              </a:rPr>
              <a:t>declarative method</a:t>
            </a:r>
            <a:r>
              <a:rPr lang="en-US" dirty="0"/>
              <a:t> </a:t>
            </a:r>
            <a:r>
              <a:rPr lang="en-US" dirty="0" smtClean="0"/>
              <a:t>to build (optimal) decision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a </a:t>
            </a:r>
            <a:r>
              <a:rPr lang="en-US" dirty="0" smtClean="0"/>
              <a:t>decision </a:t>
            </a:r>
            <a:r>
              <a:rPr lang="en-US" dirty="0"/>
              <a:t>tree of depth at most K that </a:t>
            </a:r>
          </a:p>
          <a:p>
            <a:r>
              <a:rPr lang="en-US" dirty="0"/>
              <a:t>o</a:t>
            </a:r>
            <a:r>
              <a:rPr lang="en-US" dirty="0" smtClean="0"/>
              <a:t>ptimizes an objective function</a:t>
            </a:r>
          </a:p>
          <a:p>
            <a:pPr lvl="1"/>
            <a:r>
              <a:rPr lang="en-US" dirty="0" smtClean="0"/>
              <a:t>maximize accuracy</a:t>
            </a:r>
          </a:p>
          <a:p>
            <a:pPr lvl="1"/>
            <a:r>
              <a:rPr lang="en-US" dirty="0" smtClean="0"/>
              <a:t>minimize error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nder constraints, for example</a:t>
            </a:r>
          </a:p>
          <a:p>
            <a:pPr lvl="1"/>
            <a:r>
              <a:rPr lang="en-US" dirty="0" smtClean="0"/>
              <a:t>such that there is no discrimination</a:t>
            </a:r>
          </a:p>
          <a:p>
            <a:pPr lvl="1"/>
            <a:r>
              <a:rPr lang="en-US" dirty="0" smtClean="0"/>
              <a:t>such that there are 0 false positives/negative</a:t>
            </a:r>
          </a:p>
        </p:txBody>
      </p:sp>
    </p:spTree>
    <p:extLst>
      <p:ext uri="{BB962C8B-B14F-4D97-AF65-F5344CB8AC3E}">
        <p14:creationId xmlns:p14="http://schemas.microsoft.com/office/powerpoint/2010/main" val="117940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work: a </a:t>
            </a:r>
            <a:r>
              <a:rPr lang="en-US" dirty="0">
                <a:solidFill>
                  <a:srgbClr val="FF0000"/>
                </a:solidFill>
              </a:rPr>
              <a:t>declarative method</a:t>
            </a:r>
            <a:r>
              <a:rPr lang="en-US" dirty="0"/>
              <a:t> </a:t>
            </a:r>
            <a:r>
              <a:rPr lang="en-US" dirty="0" smtClean="0"/>
              <a:t>to build (optimal) decision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a </a:t>
            </a:r>
            <a:r>
              <a:rPr lang="en-US" dirty="0" smtClean="0"/>
              <a:t>decision </a:t>
            </a:r>
            <a:r>
              <a:rPr lang="en-US" dirty="0"/>
              <a:t>tree of depth at most K that </a:t>
            </a:r>
          </a:p>
          <a:p>
            <a:r>
              <a:rPr lang="en-US" dirty="0"/>
              <a:t>o</a:t>
            </a:r>
            <a:r>
              <a:rPr lang="en-US" dirty="0" smtClean="0"/>
              <a:t>ptimizes an objective function</a:t>
            </a:r>
          </a:p>
          <a:p>
            <a:pPr lvl="1"/>
            <a:r>
              <a:rPr lang="en-US" dirty="0" smtClean="0"/>
              <a:t>maximize accuracy</a:t>
            </a:r>
          </a:p>
          <a:p>
            <a:pPr lvl="1"/>
            <a:r>
              <a:rPr lang="en-US" dirty="0" smtClean="0"/>
              <a:t>minimize error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nder constraints, for example</a:t>
            </a:r>
          </a:p>
          <a:p>
            <a:pPr lvl="1"/>
            <a:r>
              <a:rPr lang="en-US" dirty="0" smtClean="0"/>
              <a:t>such that there is no discrimination</a:t>
            </a:r>
          </a:p>
          <a:p>
            <a:pPr lvl="1"/>
            <a:r>
              <a:rPr lang="en-US" dirty="0" smtClean="0"/>
              <a:t>such that there are 0 false positives/negative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24541" y="2535267"/>
            <a:ext cx="5741507" cy="1864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</a:t>
            </a:r>
            <a:r>
              <a:rPr lang="en-US" sz="2400" dirty="0" smtClean="0"/>
              <a:t>provide a new efficient formulation using binary programming, </a:t>
            </a:r>
            <a:r>
              <a:rPr lang="en-US" sz="2400" dirty="0" smtClean="0"/>
              <a:t>and use CPLEX solver to find optimal </a:t>
            </a:r>
            <a:r>
              <a:rPr lang="en-US" sz="2400" dirty="0" smtClean="0"/>
              <a:t>trees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287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</a:t>
            </a:r>
            <a:r>
              <a:rPr lang="en-US" dirty="0"/>
              <a:t>problem:</a:t>
            </a:r>
          </a:p>
          <a:p>
            <a:pPr lvl="1"/>
            <a:r>
              <a:rPr lang="en-US" dirty="0"/>
              <a:t>Finding an optimal classification/regression tree of depth </a:t>
            </a:r>
            <a:r>
              <a:rPr lang="en-US" dirty="0" smtClean="0"/>
              <a:t>at most </a:t>
            </a:r>
            <a:r>
              <a:rPr lang="en-US" dirty="0" smtClean="0">
                <a:solidFill>
                  <a:srgbClr val="C00000"/>
                </a:solidFill>
              </a:rPr>
              <a:t>k </a:t>
            </a:r>
            <a:r>
              <a:rPr lang="en-US" dirty="0"/>
              <a:t>for a given dataset of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rows (samples) and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</a:t>
            </a:r>
            <a:r>
              <a:rPr lang="en-US" dirty="0" smtClean="0"/>
              <a:t>features/</a:t>
            </a:r>
            <a:r>
              <a:rPr lang="en-US" dirty="0" smtClean="0"/>
              <a:t>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3 parts:</a:t>
            </a:r>
          </a:p>
          <a:p>
            <a:pPr lvl="1"/>
            <a:r>
              <a:rPr lang="en-US" dirty="0" smtClean="0"/>
              <a:t>encoding internal nodes – paths to leaves</a:t>
            </a:r>
          </a:p>
          <a:p>
            <a:pPr lvl="1"/>
            <a:r>
              <a:rPr lang="en-US" dirty="0" smtClean="0"/>
              <a:t>encoding leaves – what to predict for each row</a:t>
            </a:r>
          </a:p>
          <a:p>
            <a:pPr lvl="1"/>
            <a:r>
              <a:rPr lang="en-US" dirty="0" smtClean="0"/>
              <a:t>encoding the objective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</a:t>
            </a:r>
            <a:r>
              <a:rPr lang="en-US" dirty="0"/>
              <a:t>problem:</a:t>
            </a:r>
          </a:p>
          <a:p>
            <a:pPr lvl="1"/>
            <a:r>
              <a:rPr lang="en-US" dirty="0"/>
              <a:t>Finding an optimal classification/regression tree of depth </a:t>
            </a:r>
            <a:r>
              <a:rPr lang="en-US" dirty="0" smtClean="0"/>
              <a:t>at most </a:t>
            </a:r>
            <a:r>
              <a:rPr lang="en-US" dirty="0" smtClean="0">
                <a:solidFill>
                  <a:srgbClr val="C00000"/>
                </a:solidFill>
              </a:rPr>
              <a:t>k </a:t>
            </a:r>
            <a:r>
              <a:rPr lang="en-US" dirty="0"/>
              <a:t>for a given dataset of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rows (samples) and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</a:t>
            </a:r>
            <a:r>
              <a:rPr lang="en-US" dirty="0" smtClean="0"/>
              <a:t>features/</a:t>
            </a:r>
            <a:r>
              <a:rPr lang="en-US" dirty="0" smtClean="0"/>
              <a:t>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3 parts: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encoding internal nodes – paths to leaves</a:t>
            </a:r>
          </a:p>
          <a:p>
            <a:pPr lvl="1"/>
            <a:r>
              <a:rPr lang="en-US" dirty="0" smtClean="0"/>
              <a:t>encoding leaves – what to predict for each row</a:t>
            </a:r>
          </a:p>
          <a:p>
            <a:pPr lvl="1"/>
            <a:r>
              <a:rPr lang="en-US" dirty="0" smtClean="0"/>
              <a:t>encoding the objective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5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1397</TotalTime>
  <Words>1085</Words>
  <Application>Microsoft Macintosh PowerPoint</Application>
  <PresentationFormat>On-screen Show (4:3)</PresentationFormat>
  <Paragraphs>394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Default Theme</vt:lpstr>
      <vt:lpstr>1_Custom Design</vt:lpstr>
      <vt:lpstr>Custom Design</vt:lpstr>
      <vt:lpstr>Clarity</vt:lpstr>
      <vt:lpstr>Learning optimal classification trees using a binary linear program formulation</vt:lpstr>
      <vt:lpstr>Modifying machine learning</vt:lpstr>
      <vt:lpstr>Our approach</vt:lpstr>
      <vt:lpstr>Decision trees</vt:lpstr>
      <vt:lpstr>Decision tree learning</vt:lpstr>
      <vt:lpstr>Contribution </vt:lpstr>
      <vt:lpstr>Contribution </vt:lpstr>
      <vt:lpstr>Problem</vt:lpstr>
      <vt:lpstr>Problem</vt:lpstr>
      <vt:lpstr>OCT (Bertsimas &amp; Dunn)</vt:lpstr>
      <vt:lpstr>OCT:</vt:lpstr>
      <vt:lpstr>Our approach:</vt:lpstr>
      <vt:lpstr>Our approach:</vt:lpstr>
      <vt:lpstr>Our approach:</vt:lpstr>
      <vt:lpstr>BinOCT</vt:lpstr>
      <vt:lpstr>An example</vt:lpstr>
      <vt:lpstr>An example</vt:lpstr>
      <vt:lpstr>An example</vt:lpstr>
      <vt:lpstr>Decision nodes</vt:lpstr>
      <vt:lpstr>Decision nodes</vt:lpstr>
      <vt:lpstr>Node formulation using big-M</vt:lpstr>
      <vt:lpstr>Encoding size</vt:lpstr>
      <vt:lpstr>Training results</vt:lpstr>
      <vt:lpstr>Testing results</vt:lpstr>
      <vt:lpstr>Conclusions and future work</vt:lpstr>
    </vt:vector>
  </TitlesOfParts>
  <Manager/>
  <Company>TU Delft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optimal classification trees using a binary linear program formulation</dc:title>
  <dc:subject/>
  <dc:creator>Sicco Verwer</dc:creator>
  <cp:keywords/>
  <dc:description/>
  <cp:lastModifiedBy>Sicco Verwer</cp:lastModifiedBy>
  <cp:revision>23</cp:revision>
  <dcterms:created xsi:type="dcterms:W3CDTF">2018-11-13T19:49:33Z</dcterms:created>
  <dcterms:modified xsi:type="dcterms:W3CDTF">2018-11-14T19:00:00Z</dcterms:modified>
  <cp:category/>
</cp:coreProperties>
</file>