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226" r:id="rId2"/>
    <p:sldId id="2230" r:id="rId3"/>
    <p:sldId id="2231" r:id="rId4"/>
    <p:sldId id="2232" r:id="rId5"/>
    <p:sldId id="2233" r:id="rId6"/>
    <p:sldId id="2234" r:id="rId7"/>
    <p:sldId id="2236" r:id="rId8"/>
    <p:sldId id="2238" r:id="rId9"/>
    <p:sldId id="2239" r:id="rId10"/>
    <p:sldId id="2240" r:id="rId11"/>
    <p:sldId id="2241" r:id="rId12"/>
    <p:sldId id="224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7471D1C-368F-2B4B-90AA-0598E6FA4C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74C753-4B2F-584C-BDFC-89E49FB152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2BB33-D18F-4F44-83E9-C5BD3AB7B4ED}" type="datetimeFigureOut">
              <a:rPr kumimoji="1" lang="zh-CN" altLang="en-US" smtClean="0"/>
              <a:t>2024/7/4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5B6C59-8E1F-E446-985A-E85B3832B6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17CFD5-395F-D947-9930-FF1D0B1D58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211B6-1449-A440-9424-2B73100475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01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8FA7A-1766-C642-92A9-60E17EAD5E45}" type="datetimeFigureOut">
              <a:rPr kumimoji="1" lang="zh-CN" altLang="en-US" smtClean="0"/>
              <a:t>2024/7/4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37D2E-AC7A-1345-978E-26219F2E1B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3CBD28-9826-42DE-9E95-7D748DDC54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664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3CBD28-9826-42DE-9E95-7D748DDC54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237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3CBD28-9826-42DE-9E95-7D748DDC54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261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3CBD28-9826-42DE-9E95-7D748DDC54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04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3CBD28-9826-42DE-9E95-7D748DDC54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88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3CBD28-9826-42DE-9E95-7D748DDC54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49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3CBD28-9826-42DE-9E95-7D748DDC54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168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3CBD28-9826-42DE-9E95-7D748DDC54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20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3CBD28-9826-42DE-9E95-7D748DDC54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761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3CBD28-9826-42DE-9E95-7D748DDC54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89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3CBD28-9826-42DE-9E95-7D748DDC54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29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3CBD28-9826-42DE-9E95-7D748DDC54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51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7177BD0-4F11-4EE8-8E3A-EC85E848750F}" type="datetimeFigureOut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2024/7/4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BC2C6ED-4AEB-47CB-89A9-4C15118FBBF6}" type="slidenum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15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7177BD0-4F11-4EE8-8E3A-EC85E848750F}" type="datetimeFigureOut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2024/7/4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BC2C6ED-4AEB-47CB-89A9-4C15118FBBF6}" type="slidenum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62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7177BD0-4F11-4EE8-8E3A-EC85E848750F}" type="datetimeFigureOut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2024/7/4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BC2C6ED-4AEB-47CB-89A9-4C15118FBBF6}" type="slidenum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370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67177BD0-4F11-4EE8-8E3A-EC85E848750F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ABC2C6ED-4AEB-47CB-89A9-4C15118FB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8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7177BD0-4F11-4EE8-8E3A-EC85E848750F}" type="datetimeFigureOut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2024/7/4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BC2C6ED-4AEB-47CB-89A9-4C15118FBBF6}" type="slidenum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8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7177BD0-4F11-4EE8-8E3A-EC85E848750F}" type="datetimeFigureOut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2024/7/4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BC2C6ED-4AEB-47CB-89A9-4C15118FBBF6}" type="slidenum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78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7177BD0-4F11-4EE8-8E3A-EC85E848750F}" type="datetimeFigureOut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2024/7/4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BC2C6ED-4AEB-47CB-89A9-4C15118FBBF6}" type="slidenum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8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7177BD0-4F11-4EE8-8E3A-EC85E848750F}" type="datetimeFigureOut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2024/7/4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BC2C6ED-4AEB-47CB-89A9-4C15118FBBF6}" type="slidenum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7177BD0-4F11-4EE8-8E3A-EC85E848750F}" type="datetimeFigureOut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2024/7/4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BC2C6ED-4AEB-47CB-89A9-4C15118FBBF6}" type="slidenum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37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7177BD0-4F11-4EE8-8E3A-EC85E848750F}" type="datetimeFigureOut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2024/7/4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BC2C6ED-4AEB-47CB-89A9-4C15118FBBF6}" type="slidenum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5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7177BD0-4F11-4EE8-8E3A-EC85E848750F}" type="datetimeFigureOut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2024/7/4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BC2C6ED-4AEB-47CB-89A9-4C15118FBBF6}" type="slidenum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7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7177BD0-4F11-4EE8-8E3A-EC85E848750F}" type="datetimeFigureOut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2024/7/4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BC2C6ED-4AEB-47CB-89A9-4C15118FBBF6}" type="slidenum">
              <a:rPr lang="zh-CN" altLang="en-US" sz="1200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0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94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25602AD-4FA1-1A4D-B1C3-1F1682A8602A}"/>
              </a:ext>
            </a:extLst>
          </p:cNvPr>
          <p:cNvSpPr txBox="1"/>
          <p:nvPr/>
        </p:nvSpPr>
        <p:spPr>
          <a:xfrm>
            <a:off x="699203" y="578780"/>
            <a:ext cx="551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8D</a:t>
            </a:r>
            <a:r>
              <a:rPr kumimoji="1" lang="zh-CN" altLang="en-US" sz="2400" dirty="0"/>
              <a:t>客诉管理系统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DC46E44-5E2A-6B41-8421-D99093C58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9" b="1577"/>
          <a:stretch/>
        </p:blipFill>
        <p:spPr>
          <a:xfrm>
            <a:off x="599673" y="1253490"/>
            <a:ext cx="2507002" cy="532790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A55D508-6D56-0D4B-9CD0-E210DFE9A8C5}"/>
              </a:ext>
            </a:extLst>
          </p:cNvPr>
          <p:cNvSpPr txBox="1"/>
          <p:nvPr/>
        </p:nvSpPr>
        <p:spPr>
          <a:xfrm>
            <a:off x="3729899" y="1271727"/>
            <a:ext cx="613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系统建议集成在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OMS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系统总公司品质量管理模块内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268FE70-FF5A-6141-9D77-292D04EEE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990" y="1548726"/>
            <a:ext cx="3533147" cy="2277270"/>
          </a:xfrm>
          <a:prstGeom prst="rect">
            <a:avLst/>
          </a:prstGeom>
        </p:spPr>
      </p:pic>
      <p:sp>
        <p:nvSpPr>
          <p:cNvPr id="25" name="圆角矩形 24">
            <a:extLst>
              <a:ext uri="{FF2B5EF4-FFF2-40B4-BE49-F238E27FC236}">
                <a16:creationId xmlns:a16="http://schemas.microsoft.com/office/drawing/2014/main" id="{7E8EA417-4875-E348-ACDE-780097F02C2C}"/>
              </a:ext>
            </a:extLst>
          </p:cNvPr>
          <p:cNvSpPr/>
          <p:nvPr/>
        </p:nvSpPr>
        <p:spPr>
          <a:xfrm>
            <a:off x="6797504" y="1577306"/>
            <a:ext cx="638633" cy="24841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FD42EAB-A78A-354A-B3AF-22D0D0DE9F12}"/>
              </a:ext>
            </a:extLst>
          </p:cNvPr>
          <p:cNvSpPr txBox="1"/>
          <p:nvPr/>
        </p:nvSpPr>
        <p:spPr>
          <a:xfrm>
            <a:off x="3729899" y="3854576"/>
            <a:ext cx="823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模版按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8D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模式展开，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D1-D2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发起人填写；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D2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开始每步增加人工审核确认是否进入下一步，对应人员权限在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D1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步骤内设定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F0188E-4FBB-814D-B84F-80B0137282D8}"/>
              </a:ext>
            </a:extLst>
          </p:cNvPr>
          <p:cNvSpPr txBox="1"/>
          <p:nvPr/>
        </p:nvSpPr>
        <p:spPr>
          <a:xfrm>
            <a:off x="3729899" y="4283021"/>
            <a:ext cx="8234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当前节点填写人完成后，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由审核人指定下一步责任人以及完成时间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考虑到多个负责人填写当前步骤，改审核人分发）</a:t>
            </a:r>
            <a:endParaRPr kumimoji="1" lang="en-US" altLang="zh-CN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94FA51-F712-684E-BE95-1377C89ED70D}"/>
              </a:ext>
            </a:extLst>
          </p:cNvPr>
          <p:cNvSpPr txBox="1"/>
          <p:nvPr/>
        </p:nvSpPr>
        <p:spPr>
          <a:xfrm>
            <a:off x="3729899" y="4687632"/>
            <a:ext cx="8234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D6/D7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发现异常后，审核人可退回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D4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重新分析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1B7AFE1-EF7A-DE48-AE5C-4F8C926C50AF}"/>
              </a:ext>
            </a:extLst>
          </p:cNvPr>
          <p:cNvSpPr/>
          <p:nvPr/>
        </p:nvSpPr>
        <p:spPr>
          <a:xfrm>
            <a:off x="3729899" y="5113938"/>
            <a:ext cx="78122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每步分发至责任人后，邮件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企业微信通知；如未完成逾期后，将邮件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HL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至责任人对应主管</a:t>
            </a:r>
            <a:endParaRPr kumimoji="1" lang="en-US" altLang="zh-CN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B04F89-B001-8043-B1D0-01D23E5AE50F}"/>
              </a:ext>
            </a:extLst>
          </p:cNvPr>
          <p:cNvSpPr/>
          <p:nvPr/>
        </p:nvSpPr>
        <p:spPr>
          <a:xfrm>
            <a:off x="848394" y="1755228"/>
            <a:ext cx="1894805" cy="8828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031636-8414-1A44-ACD1-B7613B53C571}"/>
              </a:ext>
            </a:extLst>
          </p:cNvPr>
          <p:cNvSpPr txBox="1"/>
          <p:nvPr/>
        </p:nvSpPr>
        <p:spPr>
          <a:xfrm>
            <a:off x="2743199" y="1893512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发起人填写</a:t>
            </a:r>
          </a:p>
        </p:txBody>
      </p:sp>
    </p:spTree>
    <p:extLst>
      <p:ext uri="{BB962C8B-B14F-4D97-AF65-F5344CB8AC3E}">
        <p14:creationId xmlns:p14="http://schemas.microsoft.com/office/powerpoint/2010/main" val="403779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25602AD-4FA1-1A4D-B1C3-1F1682A8602A}"/>
              </a:ext>
            </a:extLst>
          </p:cNvPr>
          <p:cNvSpPr txBox="1"/>
          <p:nvPr/>
        </p:nvSpPr>
        <p:spPr>
          <a:xfrm>
            <a:off x="699203" y="578780"/>
            <a:ext cx="551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8D</a:t>
            </a:r>
            <a:r>
              <a:rPr kumimoji="1" lang="zh-CN" altLang="en-US" sz="2400" dirty="0"/>
              <a:t>客诉管理系统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DC46E44-5E2A-6B41-8421-D99093C58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9" b="1577"/>
          <a:stretch/>
        </p:blipFill>
        <p:spPr>
          <a:xfrm>
            <a:off x="599673" y="1253490"/>
            <a:ext cx="2507002" cy="5327904"/>
          </a:xfrm>
          <a:prstGeom prst="rect">
            <a:avLst/>
          </a:prstGeom>
        </p:spPr>
      </p:pic>
      <p:sp>
        <p:nvSpPr>
          <p:cNvPr id="21" name="圆角矩形 20">
            <a:extLst>
              <a:ext uri="{FF2B5EF4-FFF2-40B4-BE49-F238E27FC236}">
                <a16:creationId xmlns:a16="http://schemas.microsoft.com/office/drawing/2014/main" id="{84FCCED8-0D7D-3446-801C-A39123FB525B}"/>
              </a:ext>
            </a:extLst>
          </p:cNvPr>
          <p:cNvSpPr/>
          <p:nvPr/>
        </p:nvSpPr>
        <p:spPr>
          <a:xfrm>
            <a:off x="1168371" y="5712759"/>
            <a:ext cx="1405890" cy="47982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总结收获和激励措施">
            <a:extLst>
              <a:ext uri="{FF2B5EF4-FFF2-40B4-BE49-F238E27FC236}">
                <a16:creationId xmlns:a16="http://schemas.microsoft.com/office/drawing/2014/main" id="{23D43782-ECE3-2E4D-9A4F-E17AD1C15BF4}"/>
              </a:ext>
            </a:extLst>
          </p:cNvPr>
          <p:cNvSpPr txBox="1"/>
          <p:nvPr/>
        </p:nvSpPr>
        <p:spPr>
          <a:xfrm>
            <a:off x="2916431" y="2312433"/>
            <a:ext cx="7301988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500" b="1">
                <a:solidFill>
                  <a:srgbClr val="424242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总结收获和激励措施</a:t>
            </a:r>
            <a:endParaRPr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圆角矩形">
            <a:extLst>
              <a:ext uri="{FF2B5EF4-FFF2-40B4-BE49-F238E27FC236}">
                <a16:creationId xmlns:a16="http://schemas.microsoft.com/office/drawing/2014/main" id="{3128D227-8587-AC44-B531-46FC532220DB}"/>
              </a:ext>
            </a:extLst>
          </p:cNvPr>
          <p:cNvSpPr/>
          <p:nvPr/>
        </p:nvSpPr>
        <p:spPr>
          <a:xfrm>
            <a:off x="2916431" y="2837761"/>
            <a:ext cx="8460484" cy="1266563"/>
          </a:xfrm>
          <a:prstGeom prst="roundRect">
            <a:avLst>
              <a:gd name="adj" fmla="val 15158"/>
            </a:avLst>
          </a:prstGeom>
          <a:solidFill>
            <a:srgbClr val="FFFFFF"/>
          </a:solidFill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marL="240631" indent="-240631" algn="l">
              <a:lnSpc>
                <a:spcPct val="150000"/>
              </a:lnSpc>
              <a:buSzPct val="100000"/>
              <a:buChar char="•"/>
              <a:defRPr sz="2700" b="1">
                <a:solidFill>
                  <a:srgbClr val="424242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D111AA-A1DC-B340-9EA0-759C7BD881EB}"/>
              </a:ext>
            </a:extLst>
          </p:cNvPr>
          <p:cNvSpPr txBox="1"/>
          <p:nvPr/>
        </p:nvSpPr>
        <p:spPr>
          <a:xfrm>
            <a:off x="2916431" y="4668633"/>
            <a:ext cx="3936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Lesson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learn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栏作为附件上传栏位</a:t>
            </a:r>
          </a:p>
        </p:txBody>
      </p:sp>
    </p:spTree>
    <p:extLst>
      <p:ext uri="{BB962C8B-B14F-4D97-AF65-F5344CB8AC3E}">
        <p14:creationId xmlns:p14="http://schemas.microsoft.com/office/powerpoint/2010/main" val="317186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25602AD-4FA1-1A4D-B1C3-1F1682A8602A}"/>
              </a:ext>
            </a:extLst>
          </p:cNvPr>
          <p:cNvSpPr txBox="1"/>
          <p:nvPr/>
        </p:nvSpPr>
        <p:spPr>
          <a:xfrm>
            <a:off x="699203" y="578780"/>
            <a:ext cx="551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8D</a:t>
            </a:r>
            <a:r>
              <a:rPr kumimoji="1" lang="zh-CN" altLang="en-US" sz="2400" dirty="0"/>
              <a:t>客诉管理系统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DC46E44-5E2A-6B41-8421-D99093C58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9" b="1577"/>
          <a:stretch/>
        </p:blipFill>
        <p:spPr>
          <a:xfrm>
            <a:off x="599673" y="1253490"/>
            <a:ext cx="2507002" cy="5327904"/>
          </a:xfrm>
          <a:prstGeom prst="rect">
            <a:avLst/>
          </a:prstGeom>
        </p:spPr>
      </p:pic>
      <p:sp>
        <p:nvSpPr>
          <p:cNvPr id="21" name="圆角矩形 20">
            <a:extLst>
              <a:ext uri="{FF2B5EF4-FFF2-40B4-BE49-F238E27FC236}">
                <a16:creationId xmlns:a16="http://schemas.microsoft.com/office/drawing/2014/main" id="{84FCCED8-0D7D-3446-801C-A39123FB525B}"/>
              </a:ext>
            </a:extLst>
          </p:cNvPr>
          <p:cNvSpPr/>
          <p:nvPr/>
        </p:nvSpPr>
        <p:spPr>
          <a:xfrm>
            <a:off x="1055107" y="6141946"/>
            <a:ext cx="1405890" cy="47982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D111AA-A1DC-B340-9EA0-759C7BD881EB}"/>
              </a:ext>
            </a:extLst>
          </p:cNvPr>
          <p:cNvSpPr txBox="1"/>
          <p:nvPr/>
        </p:nvSpPr>
        <p:spPr>
          <a:xfrm>
            <a:off x="3433211" y="1253490"/>
            <a:ext cx="693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汇总上传后台数据库，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界面类似零缺陷，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赛选条件以创建事件的条件为准：编号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品名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工艺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问题点，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（因工艺存在多个，创建时会存在指定不清晰，结案时可重新修正），具备导出功能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C5F375-978D-2F44-BCED-3B25617B7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212" y="3511566"/>
            <a:ext cx="4785756" cy="30698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D100B2-EE6E-CB40-ABC9-844090CDDBD8}"/>
              </a:ext>
            </a:extLst>
          </p:cNvPr>
          <p:cNvSpPr txBox="1"/>
          <p:nvPr/>
        </p:nvSpPr>
        <p:spPr>
          <a:xfrm>
            <a:off x="3572539" y="2062716"/>
            <a:ext cx="6800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汇总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报告（如不可行，界面汇总之前每步）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406E1BC-B37D-B64F-AB4C-A5322C8AD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50776"/>
              </p:ext>
            </p:extLst>
          </p:nvPr>
        </p:nvGraphicFramePr>
        <p:xfrm>
          <a:off x="3572539" y="2626238"/>
          <a:ext cx="7311986" cy="598805"/>
        </p:xfrm>
        <a:graphic>
          <a:graphicData uri="http://schemas.openxmlformats.org/drawingml/2006/table">
            <a:tbl>
              <a:tblPr/>
              <a:tblGrid>
                <a:gridCol w="664726">
                  <a:extLst>
                    <a:ext uri="{9D8B030D-6E8A-4147-A177-3AD203B41FA5}">
                      <a16:colId xmlns:a16="http://schemas.microsoft.com/office/drawing/2014/main" val="1316969838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644675933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1578459531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2440626106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4197879191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1254251904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2440117468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3616711740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97151786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3596346154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3208016303"/>
                    </a:ext>
                  </a:extLst>
                </a:gridCol>
              </a:tblGrid>
              <a:tr h="1705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编号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发生日期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客户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项目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品名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工艺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发起人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启动时间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当前状态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0551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9434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4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72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25602AD-4FA1-1A4D-B1C3-1F1682A8602A}"/>
              </a:ext>
            </a:extLst>
          </p:cNvPr>
          <p:cNvSpPr txBox="1"/>
          <p:nvPr/>
        </p:nvSpPr>
        <p:spPr>
          <a:xfrm>
            <a:off x="699203" y="578780"/>
            <a:ext cx="551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8D</a:t>
            </a:r>
            <a:r>
              <a:rPr kumimoji="1" lang="zh-CN" altLang="en-US" sz="2400" dirty="0"/>
              <a:t>客诉管理系统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DC46E44-5E2A-6B41-8421-D99093C58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9" b="1577"/>
          <a:stretch/>
        </p:blipFill>
        <p:spPr>
          <a:xfrm>
            <a:off x="599673" y="1253490"/>
            <a:ext cx="2507002" cy="5327904"/>
          </a:xfrm>
          <a:prstGeom prst="rect">
            <a:avLst/>
          </a:prstGeom>
        </p:spPr>
      </p:pic>
      <p:sp>
        <p:nvSpPr>
          <p:cNvPr id="21" name="圆角矩形 20">
            <a:extLst>
              <a:ext uri="{FF2B5EF4-FFF2-40B4-BE49-F238E27FC236}">
                <a16:creationId xmlns:a16="http://schemas.microsoft.com/office/drawing/2014/main" id="{84FCCED8-0D7D-3446-801C-A39123FB525B}"/>
              </a:ext>
            </a:extLst>
          </p:cNvPr>
          <p:cNvSpPr/>
          <p:nvPr/>
        </p:nvSpPr>
        <p:spPr>
          <a:xfrm>
            <a:off x="1055107" y="6141946"/>
            <a:ext cx="1405890" cy="47982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D111AA-A1DC-B340-9EA0-759C7BD881EB}"/>
              </a:ext>
            </a:extLst>
          </p:cNvPr>
          <p:cNvSpPr txBox="1"/>
          <p:nvPr/>
        </p:nvSpPr>
        <p:spPr>
          <a:xfrm>
            <a:off x="3433211" y="1253490"/>
            <a:ext cx="693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基础数据图表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</a:p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条件：时间条件做柱状图</a:t>
            </a:r>
            <a:endParaRPr kumimoji="1" lang="en-US" altLang="zh-CN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问题类型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状态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工艺做饼图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24AF0F-575C-CA46-BDC5-40D0F95F0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211" y="3053176"/>
            <a:ext cx="8475406" cy="3568592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27661FC-8575-B94D-8F1E-30AAD16D4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81348"/>
              </p:ext>
            </p:extLst>
          </p:nvPr>
        </p:nvGraphicFramePr>
        <p:xfrm>
          <a:off x="3458168" y="1928200"/>
          <a:ext cx="7311986" cy="598805"/>
        </p:xfrm>
        <a:graphic>
          <a:graphicData uri="http://schemas.openxmlformats.org/drawingml/2006/table">
            <a:tbl>
              <a:tblPr/>
              <a:tblGrid>
                <a:gridCol w="664726">
                  <a:extLst>
                    <a:ext uri="{9D8B030D-6E8A-4147-A177-3AD203B41FA5}">
                      <a16:colId xmlns:a16="http://schemas.microsoft.com/office/drawing/2014/main" val="1316969838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644675933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1578459531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2440626106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4197879191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1254251904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2440117468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3616711740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97151786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3596346154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3208016303"/>
                    </a:ext>
                  </a:extLst>
                </a:gridCol>
              </a:tblGrid>
              <a:tr h="1705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编号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发生日期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客户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项目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品名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工艺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发起人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启动时间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当前状态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0551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9434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4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6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25602AD-4FA1-1A4D-B1C3-1F1682A8602A}"/>
              </a:ext>
            </a:extLst>
          </p:cNvPr>
          <p:cNvSpPr txBox="1"/>
          <p:nvPr/>
        </p:nvSpPr>
        <p:spPr>
          <a:xfrm>
            <a:off x="699203" y="578780"/>
            <a:ext cx="551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8D</a:t>
            </a:r>
            <a:r>
              <a:rPr kumimoji="1" lang="zh-CN" altLang="en-US" sz="2400" dirty="0"/>
              <a:t>客诉管理系统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DC46E44-5E2A-6B41-8421-D99093C58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9" b="1577"/>
          <a:stretch/>
        </p:blipFill>
        <p:spPr>
          <a:xfrm>
            <a:off x="599673" y="1253490"/>
            <a:ext cx="2507002" cy="5327904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93D8FBE-2BFA-F84D-BB01-1BB4572B0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35928"/>
              </p:ext>
            </p:extLst>
          </p:nvPr>
        </p:nvGraphicFramePr>
        <p:xfrm>
          <a:off x="4245609" y="5752214"/>
          <a:ext cx="7311986" cy="598805"/>
        </p:xfrm>
        <a:graphic>
          <a:graphicData uri="http://schemas.openxmlformats.org/drawingml/2006/table">
            <a:tbl>
              <a:tblPr/>
              <a:tblGrid>
                <a:gridCol w="664726">
                  <a:extLst>
                    <a:ext uri="{9D8B030D-6E8A-4147-A177-3AD203B41FA5}">
                      <a16:colId xmlns:a16="http://schemas.microsoft.com/office/drawing/2014/main" val="1316969838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644675933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1578459531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2440626106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4197879191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1254251904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2440117468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3616711740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97151786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3596346154"/>
                    </a:ext>
                  </a:extLst>
                </a:gridCol>
                <a:gridCol w="664726">
                  <a:extLst>
                    <a:ext uri="{9D8B030D-6E8A-4147-A177-3AD203B41FA5}">
                      <a16:colId xmlns:a16="http://schemas.microsoft.com/office/drawing/2014/main" val="3208016303"/>
                    </a:ext>
                  </a:extLst>
                </a:gridCol>
              </a:tblGrid>
              <a:tr h="1705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编号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发生日期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客户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项目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品名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工艺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发起人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启动时间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当前状态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0551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9434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43835"/>
                  </a:ext>
                </a:extLst>
              </a:tr>
            </a:tbl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C71566F5-0C0A-B34C-B393-61F16AACA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610" y="1537966"/>
            <a:ext cx="6092190" cy="345328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648E73B-0344-9943-B012-5F5ABEA700BA}"/>
              </a:ext>
            </a:extLst>
          </p:cNvPr>
          <p:cNvSpPr txBox="1"/>
          <p:nvPr/>
        </p:nvSpPr>
        <p:spPr>
          <a:xfrm>
            <a:off x="4245610" y="1253490"/>
            <a:ext cx="369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新增界面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可类似零缺陷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4FBAFE5-FE4D-1947-8C4C-478B8A903974}"/>
              </a:ext>
            </a:extLst>
          </p:cNvPr>
          <p:cNvSpPr txBox="1"/>
          <p:nvPr/>
        </p:nvSpPr>
        <p:spPr>
          <a:xfrm>
            <a:off x="4145280" y="5170761"/>
            <a:ext cx="629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填写内容固定模版（编号，内容按编码原则自动生成）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84FCCED8-0D7D-3446-801C-A39123FB525B}"/>
              </a:ext>
            </a:extLst>
          </p:cNvPr>
          <p:cNvSpPr/>
          <p:nvPr/>
        </p:nvSpPr>
        <p:spPr>
          <a:xfrm>
            <a:off x="1148715" y="1198245"/>
            <a:ext cx="1405890" cy="47982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13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25602AD-4FA1-1A4D-B1C3-1F1682A8602A}"/>
              </a:ext>
            </a:extLst>
          </p:cNvPr>
          <p:cNvSpPr txBox="1"/>
          <p:nvPr/>
        </p:nvSpPr>
        <p:spPr>
          <a:xfrm>
            <a:off x="699203" y="578780"/>
            <a:ext cx="551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8D</a:t>
            </a:r>
            <a:r>
              <a:rPr kumimoji="1" lang="zh-CN" altLang="en-US" sz="2400" dirty="0"/>
              <a:t>客诉管理系统</a:t>
            </a:r>
            <a:r>
              <a:rPr kumimoji="1" lang="en-US" altLang="zh-CN" sz="2400" dirty="0"/>
              <a:t>---D1</a:t>
            </a:r>
            <a:endParaRPr kumimoji="1"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DC46E44-5E2A-6B41-8421-D99093C58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9" b="1577"/>
          <a:stretch/>
        </p:blipFill>
        <p:spPr>
          <a:xfrm>
            <a:off x="599673" y="1253490"/>
            <a:ext cx="2507002" cy="532790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4FBAFE5-FE4D-1947-8C4C-478B8A903974}"/>
              </a:ext>
            </a:extLst>
          </p:cNvPr>
          <p:cNvSpPr txBox="1"/>
          <p:nvPr/>
        </p:nvSpPr>
        <p:spPr>
          <a:xfrm>
            <a:off x="4067643" y="1644617"/>
            <a:ext cx="629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填写内容模版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84FCCED8-0D7D-3446-801C-A39123FB525B}"/>
              </a:ext>
            </a:extLst>
          </p:cNvPr>
          <p:cNvSpPr/>
          <p:nvPr/>
        </p:nvSpPr>
        <p:spPr>
          <a:xfrm>
            <a:off x="1150229" y="1644617"/>
            <a:ext cx="1405890" cy="47982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1FD7B36-B11E-7E4E-8D65-F1E583421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394501"/>
              </p:ext>
            </p:extLst>
          </p:nvPr>
        </p:nvGraphicFramePr>
        <p:xfrm>
          <a:off x="3928019" y="2331496"/>
          <a:ext cx="6519848" cy="1812949"/>
        </p:xfrm>
        <a:graphic>
          <a:graphicData uri="http://schemas.openxmlformats.org/drawingml/2006/table">
            <a:tbl>
              <a:tblPr firstRow="1" bandRow="1"/>
              <a:tblGrid>
                <a:gridCol w="693697">
                  <a:extLst>
                    <a:ext uri="{9D8B030D-6E8A-4147-A177-3AD203B41FA5}">
                      <a16:colId xmlns:a16="http://schemas.microsoft.com/office/drawing/2014/main" val="1275265921"/>
                    </a:ext>
                  </a:extLst>
                </a:gridCol>
                <a:gridCol w="692245">
                  <a:extLst>
                    <a:ext uri="{9D8B030D-6E8A-4147-A177-3AD203B41FA5}">
                      <a16:colId xmlns:a16="http://schemas.microsoft.com/office/drawing/2014/main" val="3055765582"/>
                    </a:ext>
                  </a:extLst>
                </a:gridCol>
                <a:gridCol w="582018">
                  <a:extLst>
                    <a:ext uri="{9D8B030D-6E8A-4147-A177-3AD203B41FA5}">
                      <a16:colId xmlns:a16="http://schemas.microsoft.com/office/drawing/2014/main" val="2045809552"/>
                    </a:ext>
                  </a:extLst>
                </a:gridCol>
                <a:gridCol w="603256">
                  <a:extLst>
                    <a:ext uri="{9D8B030D-6E8A-4147-A177-3AD203B41FA5}">
                      <a16:colId xmlns:a16="http://schemas.microsoft.com/office/drawing/2014/main" val="2733862558"/>
                    </a:ext>
                  </a:extLst>
                </a:gridCol>
                <a:gridCol w="1357920">
                  <a:extLst>
                    <a:ext uri="{9D8B030D-6E8A-4147-A177-3AD203B41FA5}">
                      <a16:colId xmlns:a16="http://schemas.microsoft.com/office/drawing/2014/main" val="1858204560"/>
                    </a:ext>
                  </a:extLst>
                </a:gridCol>
                <a:gridCol w="1295356">
                  <a:extLst>
                    <a:ext uri="{9D8B030D-6E8A-4147-A177-3AD203B41FA5}">
                      <a16:colId xmlns:a16="http://schemas.microsoft.com/office/drawing/2014/main" val="3724567981"/>
                    </a:ext>
                  </a:extLst>
                </a:gridCol>
                <a:gridCol w="1295356">
                  <a:extLst>
                    <a:ext uri="{9D8B030D-6E8A-4147-A177-3AD203B41FA5}">
                      <a16:colId xmlns:a16="http://schemas.microsoft.com/office/drawing/2014/main" val="4155117101"/>
                    </a:ext>
                  </a:extLst>
                </a:gridCol>
              </a:tblGrid>
              <a:tr h="250613"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sz="1000" b="0" dirty="0" err="1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组成</a:t>
                      </a:r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424242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424242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>
                        <a:lumOff val="1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sz="1000" b="0" dirty="0" err="1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姓名</a:t>
                      </a:r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424242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>
                        <a:lumOff val="1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sz="1000" b="0" dirty="0" err="1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部门</a:t>
                      </a:r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424242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>
                        <a:lumOff val="1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sz="1000" b="0" dirty="0" err="1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职位</a:t>
                      </a:r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424242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>
                        <a:lumOff val="1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sz="1000" b="0" dirty="0" err="1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电话</a:t>
                      </a:r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424242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>
                        <a:lumOff val="1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sz="1000" b="0" dirty="0" err="1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邮箱</a:t>
                      </a:r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24242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>
                        <a:lumOff val="1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lang="zh-CN" altLang="en-US" sz="1000" b="0" dirty="0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对应主管邮箱</a:t>
                      </a:r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24242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Off val="1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550629"/>
                  </a:ext>
                </a:extLst>
              </a:tr>
              <a:tr h="150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教练</a:t>
                      </a:r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424242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80D0FF">
                        <a:alpha val="146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80D0FF">
                        <a:alpha val="146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80D0FF">
                        <a:alpha val="146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80D0FF">
                        <a:alpha val="146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80D0FF">
                        <a:alpha val="146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80D0FF">
                        <a:alpha val="146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D0FF">
                        <a:alpha val="146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254792"/>
                  </a:ext>
                </a:extLst>
              </a:tr>
              <a:tr h="150988">
                <a:tc>
                  <a:txBody>
                    <a:bodyPr/>
                    <a:lstStyle/>
                    <a:p>
                      <a:pPr algn="ctr"/>
                      <a:r>
                        <a:rPr sz="1000" b="0" dirty="0" err="1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组长</a:t>
                      </a:r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424242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80D0FF">
                        <a:alpha val="146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80D0FF">
                        <a:alpha val="146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80D0FF">
                        <a:alpha val="146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80D0FF">
                        <a:alpha val="146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80D0FF">
                        <a:alpha val="146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80D0FF">
                        <a:alpha val="146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D0FF">
                        <a:alpha val="146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078715"/>
                  </a:ext>
                </a:extLst>
              </a:tr>
              <a:tr h="190736">
                <a:tc rowSpan="8">
                  <a:txBody>
                    <a:bodyPr/>
                    <a:lstStyle/>
                    <a:p>
                      <a:pPr algn="ctr"/>
                      <a:r>
                        <a:rPr sz="1000" b="0" dirty="0" err="1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组员</a:t>
                      </a:r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424242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42424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60050"/>
                  </a:ext>
                </a:extLst>
              </a:tr>
              <a:tr h="15098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sz="1000" b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23527"/>
                  </a:ext>
                </a:extLst>
              </a:tr>
              <a:tr h="15098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54313"/>
                  </a:ext>
                </a:extLst>
              </a:tr>
              <a:tr h="15098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sz="1000" b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354120"/>
                  </a:ext>
                </a:extLst>
              </a:tr>
              <a:tr h="15098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sz="1000" b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184309"/>
                  </a:ext>
                </a:extLst>
              </a:tr>
              <a:tr h="15098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sz="1000" b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283853"/>
                  </a:ext>
                </a:extLst>
              </a:tr>
              <a:tr h="15098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sz="1000" b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943980"/>
                  </a:ext>
                </a:extLst>
              </a:tr>
              <a:tr h="15098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sz="1000" b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0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78095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1D3BF3B-C4E1-FB4E-953D-D3EB9034F59F}"/>
              </a:ext>
            </a:extLst>
          </p:cNvPr>
          <p:cNvSpPr txBox="1"/>
          <p:nvPr/>
        </p:nvSpPr>
        <p:spPr>
          <a:xfrm>
            <a:off x="3928020" y="4546600"/>
            <a:ext cx="6951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教练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组长各固定一人，组员栏位可自由添加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权限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教练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组长权限：审核；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组员：编辑；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非此清单人员仅查阅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：人员更换后，可后台维护，非锁定</a:t>
            </a:r>
          </a:p>
        </p:txBody>
      </p:sp>
    </p:spTree>
    <p:extLst>
      <p:ext uri="{BB962C8B-B14F-4D97-AF65-F5344CB8AC3E}">
        <p14:creationId xmlns:p14="http://schemas.microsoft.com/office/powerpoint/2010/main" val="302783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25602AD-4FA1-1A4D-B1C3-1F1682A8602A}"/>
              </a:ext>
            </a:extLst>
          </p:cNvPr>
          <p:cNvSpPr txBox="1"/>
          <p:nvPr/>
        </p:nvSpPr>
        <p:spPr>
          <a:xfrm>
            <a:off x="699203" y="578780"/>
            <a:ext cx="551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8D</a:t>
            </a:r>
            <a:r>
              <a:rPr kumimoji="1" lang="zh-CN" altLang="en-US" sz="2400" dirty="0"/>
              <a:t>客诉管理系统</a:t>
            </a:r>
            <a:r>
              <a:rPr kumimoji="1" lang="en-US" altLang="zh-CN" sz="2400" dirty="0"/>
              <a:t>---D2</a:t>
            </a:r>
            <a:endParaRPr kumimoji="1"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DC46E44-5E2A-6B41-8421-D99093C58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9" b="1577"/>
          <a:stretch/>
        </p:blipFill>
        <p:spPr>
          <a:xfrm>
            <a:off x="599673" y="1253490"/>
            <a:ext cx="2507002" cy="532790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4FBAFE5-FE4D-1947-8C4C-478B8A903974}"/>
              </a:ext>
            </a:extLst>
          </p:cNvPr>
          <p:cNvSpPr txBox="1"/>
          <p:nvPr/>
        </p:nvSpPr>
        <p:spPr>
          <a:xfrm>
            <a:off x="3657231" y="1350267"/>
            <a:ext cx="629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填写内容固定模版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84FCCED8-0D7D-3446-801C-A39123FB525B}"/>
              </a:ext>
            </a:extLst>
          </p:cNvPr>
          <p:cNvSpPr/>
          <p:nvPr/>
        </p:nvSpPr>
        <p:spPr>
          <a:xfrm>
            <a:off x="1150229" y="2186484"/>
            <a:ext cx="1405890" cy="47982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2EEA5A-AD77-0742-A071-EB09B134E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62314"/>
              </p:ext>
            </p:extLst>
          </p:nvPr>
        </p:nvGraphicFramePr>
        <p:xfrm>
          <a:off x="3657231" y="2029422"/>
          <a:ext cx="7090717" cy="2797411"/>
        </p:xfrm>
        <a:graphic>
          <a:graphicData uri="http://schemas.openxmlformats.org/drawingml/2006/table">
            <a:tbl>
              <a:tblPr/>
              <a:tblGrid>
                <a:gridCol w="1230679">
                  <a:extLst>
                    <a:ext uri="{9D8B030D-6E8A-4147-A177-3AD203B41FA5}">
                      <a16:colId xmlns:a16="http://schemas.microsoft.com/office/drawing/2014/main" val="3008692268"/>
                    </a:ext>
                  </a:extLst>
                </a:gridCol>
                <a:gridCol w="1810121">
                  <a:extLst>
                    <a:ext uri="{9D8B030D-6E8A-4147-A177-3AD203B41FA5}">
                      <a16:colId xmlns:a16="http://schemas.microsoft.com/office/drawing/2014/main" val="2462252204"/>
                    </a:ext>
                  </a:extLst>
                </a:gridCol>
                <a:gridCol w="1361236">
                  <a:extLst>
                    <a:ext uri="{9D8B030D-6E8A-4147-A177-3AD203B41FA5}">
                      <a16:colId xmlns:a16="http://schemas.microsoft.com/office/drawing/2014/main" val="1916774024"/>
                    </a:ext>
                  </a:extLst>
                </a:gridCol>
                <a:gridCol w="2688681">
                  <a:extLst>
                    <a:ext uri="{9D8B030D-6E8A-4147-A177-3AD203B41FA5}">
                      <a16:colId xmlns:a16="http://schemas.microsoft.com/office/drawing/2014/main" val="3899323571"/>
                    </a:ext>
                  </a:extLst>
                </a:gridCol>
              </a:tblGrid>
              <a:tr h="5569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客户名称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200" b="0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产品型号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CN" altLang="en-US" sz="13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742665"/>
                  </a:ext>
                </a:extLst>
              </a:tr>
              <a:tr h="4798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1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发生日期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200" b="0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solidFill>
                            <a:srgbClr val="0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发生地点</a:t>
                      </a: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CN" altLang="en-US" sz="13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281107"/>
                  </a:ext>
                </a:extLst>
              </a:tr>
              <a:tr h="50924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solidFill>
                            <a:srgbClr val="0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不良率</a:t>
                      </a: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13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242731"/>
                  </a:ext>
                </a:extLst>
              </a:tr>
              <a:tr h="73131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200" b="0" dirty="0">
                          <a:solidFill>
                            <a:srgbClr val="0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不良现象</a:t>
                      </a: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indent="0">
                        <a:buNone/>
                        <a:defRPr/>
                      </a:pP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533400" lvl="0" indent="-533400" algn="ctr">
                        <a:buNone/>
                      </a:pPr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8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33400" lvl="0" indent="-533400" algn="ctr">
                        <a:buNone/>
                      </a:pPr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76065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严重度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533400" lvl="0" indent="-533400">
                        <a:buNone/>
                      </a:pPr>
                      <a:endParaRPr lang="zh-CN" altLang="en-US" sz="1200" b="0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0491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A46DF45-B172-5D47-B4A0-B053F482E648}"/>
              </a:ext>
            </a:extLst>
          </p:cNvPr>
          <p:cNvSpPr txBox="1"/>
          <p:nvPr/>
        </p:nvSpPr>
        <p:spPr>
          <a:xfrm>
            <a:off x="3657231" y="5321508"/>
            <a:ext cx="5992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固定模版填写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增加上传附件选项（附件格式不限）</a:t>
            </a:r>
          </a:p>
        </p:txBody>
      </p:sp>
    </p:spTree>
    <p:extLst>
      <p:ext uri="{BB962C8B-B14F-4D97-AF65-F5344CB8AC3E}">
        <p14:creationId xmlns:p14="http://schemas.microsoft.com/office/powerpoint/2010/main" val="1761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25602AD-4FA1-1A4D-B1C3-1F1682A8602A}"/>
              </a:ext>
            </a:extLst>
          </p:cNvPr>
          <p:cNvSpPr txBox="1"/>
          <p:nvPr/>
        </p:nvSpPr>
        <p:spPr>
          <a:xfrm>
            <a:off x="699203" y="578780"/>
            <a:ext cx="551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8D</a:t>
            </a:r>
            <a:r>
              <a:rPr kumimoji="1" lang="zh-CN" altLang="en-US" sz="2400" dirty="0"/>
              <a:t>客诉管理系统</a:t>
            </a:r>
            <a:r>
              <a:rPr kumimoji="1" lang="en-US" altLang="zh-CN" sz="2400" dirty="0"/>
              <a:t>---D3</a:t>
            </a:r>
            <a:endParaRPr kumimoji="1"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DC46E44-5E2A-6B41-8421-D99093C58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9" b="1577"/>
          <a:stretch/>
        </p:blipFill>
        <p:spPr>
          <a:xfrm>
            <a:off x="599673" y="1253490"/>
            <a:ext cx="2507002" cy="5327904"/>
          </a:xfrm>
          <a:prstGeom prst="rect">
            <a:avLst/>
          </a:prstGeom>
        </p:spPr>
      </p:pic>
      <p:sp>
        <p:nvSpPr>
          <p:cNvPr id="21" name="圆角矩形 20">
            <a:extLst>
              <a:ext uri="{FF2B5EF4-FFF2-40B4-BE49-F238E27FC236}">
                <a16:creationId xmlns:a16="http://schemas.microsoft.com/office/drawing/2014/main" id="{84FCCED8-0D7D-3446-801C-A39123FB525B}"/>
              </a:ext>
            </a:extLst>
          </p:cNvPr>
          <p:cNvSpPr/>
          <p:nvPr/>
        </p:nvSpPr>
        <p:spPr>
          <a:xfrm>
            <a:off x="1150229" y="2711139"/>
            <a:ext cx="1405890" cy="47982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469CA78-D9FB-F043-B68C-0813E20AF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9385"/>
              </p:ext>
            </p:extLst>
          </p:nvPr>
        </p:nvGraphicFramePr>
        <p:xfrm>
          <a:off x="3106674" y="1627316"/>
          <a:ext cx="8390781" cy="229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130">
                  <a:extLst>
                    <a:ext uri="{9D8B030D-6E8A-4147-A177-3AD203B41FA5}">
                      <a16:colId xmlns:a16="http://schemas.microsoft.com/office/drawing/2014/main" val="2746993744"/>
                    </a:ext>
                  </a:extLst>
                </a:gridCol>
                <a:gridCol w="816707">
                  <a:extLst>
                    <a:ext uri="{9D8B030D-6E8A-4147-A177-3AD203B41FA5}">
                      <a16:colId xmlns:a16="http://schemas.microsoft.com/office/drawing/2014/main" val="1024436163"/>
                    </a:ext>
                  </a:extLst>
                </a:gridCol>
                <a:gridCol w="1219380">
                  <a:extLst>
                    <a:ext uri="{9D8B030D-6E8A-4147-A177-3AD203B41FA5}">
                      <a16:colId xmlns:a16="http://schemas.microsoft.com/office/drawing/2014/main" val="1720858733"/>
                    </a:ext>
                  </a:extLst>
                </a:gridCol>
                <a:gridCol w="1213314">
                  <a:extLst>
                    <a:ext uri="{9D8B030D-6E8A-4147-A177-3AD203B41FA5}">
                      <a16:colId xmlns:a16="http://schemas.microsoft.com/office/drawing/2014/main" val="910788253"/>
                    </a:ext>
                  </a:extLst>
                </a:gridCol>
                <a:gridCol w="1058786">
                  <a:extLst>
                    <a:ext uri="{9D8B030D-6E8A-4147-A177-3AD203B41FA5}">
                      <a16:colId xmlns:a16="http://schemas.microsoft.com/office/drawing/2014/main" val="1318792070"/>
                    </a:ext>
                  </a:extLst>
                </a:gridCol>
                <a:gridCol w="1113686">
                  <a:extLst>
                    <a:ext uri="{9D8B030D-6E8A-4147-A177-3AD203B41FA5}">
                      <a16:colId xmlns:a16="http://schemas.microsoft.com/office/drawing/2014/main" val="859116280"/>
                    </a:ext>
                  </a:extLst>
                </a:gridCol>
                <a:gridCol w="2405778">
                  <a:extLst>
                    <a:ext uri="{9D8B030D-6E8A-4147-A177-3AD203B41FA5}">
                      <a16:colId xmlns:a16="http://schemas.microsoft.com/office/drawing/2014/main" val="1888431758"/>
                    </a:ext>
                  </a:extLst>
                </a:gridCol>
              </a:tblGrid>
              <a:tr h="257223">
                <a:tc grid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区域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嫌弃品数量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处理措施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责任人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完成日期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1200" b="0" u="none" kern="1200" baseline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临时措施效果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411604"/>
                  </a:ext>
                </a:extLst>
              </a:tr>
              <a:tr h="324487">
                <a:tc grid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供应商端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821550"/>
                  </a:ext>
                </a:extLst>
              </a:tr>
              <a:tr h="257223">
                <a:tc rowSpan="3">
                  <a:txBody>
                    <a:bodyPr/>
                    <a:lstStyle/>
                    <a:p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公</a:t>
                      </a: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司</a:t>
                      </a: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</a:t>
                      </a: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原材料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876369"/>
                  </a:ext>
                </a:extLst>
              </a:tr>
              <a:tr h="25722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在工品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746066"/>
                  </a:ext>
                </a:extLst>
              </a:tr>
              <a:tr h="39752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成品仓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381160"/>
                  </a:ext>
                </a:extLst>
              </a:tr>
              <a:tr h="257223">
                <a:tc grid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在途品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260155"/>
                  </a:ext>
                </a:extLst>
              </a:tr>
              <a:tr h="474251">
                <a:tc grid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客户端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97236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8BDEC80-3729-824F-BA5C-630ADB2C41ED}"/>
              </a:ext>
            </a:extLst>
          </p:cNvPr>
          <p:cNvSpPr txBox="1"/>
          <p:nvPr/>
        </p:nvSpPr>
        <p:spPr>
          <a:xfrm>
            <a:off x="3447737" y="4691921"/>
            <a:ext cx="5606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固定模版填写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增加上传附件选项（附件格式不限）</a:t>
            </a:r>
          </a:p>
        </p:txBody>
      </p:sp>
    </p:spTree>
    <p:extLst>
      <p:ext uri="{BB962C8B-B14F-4D97-AF65-F5344CB8AC3E}">
        <p14:creationId xmlns:p14="http://schemas.microsoft.com/office/powerpoint/2010/main" val="345075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25602AD-4FA1-1A4D-B1C3-1F1682A8602A}"/>
              </a:ext>
            </a:extLst>
          </p:cNvPr>
          <p:cNvSpPr txBox="1"/>
          <p:nvPr/>
        </p:nvSpPr>
        <p:spPr>
          <a:xfrm>
            <a:off x="699203" y="578780"/>
            <a:ext cx="551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8D</a:t>
            </a:r>
            <a:r>
              <a:rPr kumimoji="1" lang="zh-CN" altLang="en-US" sz="2400" dirty="0"/>
              <a:t>客诉管理系统</a:t>
            </a:r>
            <a:r>
              <a:rPr kumimoji="1" lang="en-US" altLang="zh-CN" sz="2400" dirty="0"/>
              <a:t>---D4</a:t>
            </a:r>
            <a:endParaRPr kumimoji="1"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DC46E44-5E2A-6B41-8421-D99093C58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9" b="1577"/>
          <a:stretch/>
        </p:blipFill>
        <p:spPr>
          <a:xfrm>
            <a:off x="599673" y="1253490"/>
            <a:ext cx="2507002" cy="5327904"/>
          </a:xfrm>
          <a:prstGeom prst="rect">
            <a:avLst/>
          </a:prstGeom>
        </p:spPr>
      </p:pic>
      <p:sp>
        <p:nvSpPr>
          <p:cNvPr id="21" name="圆角矩形 20">
            <a:extLst>
              <a:ext uri="{FF2B5EF4-FFF2-40B4-BE49-F238E27FC236}">
                <a16:creationId xmlns:a16="http://schemas.microsoft.com/office/drawing/2014/main" id="{84FCCED8-0D7D-3446-801C-A39123FB525B}"/>
              </a:ext>
            </a:extLst>
          </p:cNvPr>
          <p:cNvSpPr/>
          <p:nvPr/>
        </p:nvSpPr>
        <p:spPr>
          <a:xfrm>
            <a:off x="1150229" y="3235795"/>
            <a:ext cx="1405890" cy="47982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BDEC80-3729-824F-BA5C-630ADB2C41ED}"/>
              </a:ext>
            </a:extLst>
          </p:cNvPr>
          <p:cNvSpPr txBox="1"/>
          <p:nvPr/>
        </p:nvSpPr>
        <p:spPr>
          <a:xfrm>
            <a:off x="3447737" y="4882019"/>
            <a:ext cx="560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标题栏固定，分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块：产生因以及流出因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下面对应行可自行添加不限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增加上传附件选项（附件格式不限）</a:t>
            </a:r>
          </a:p>
        </p:txBody>
      </p:sp>
      <p:grpSp>
        <p:nvGrpSpPr>
          <p:cNvPr id="18" name="Occurrence root cause">
            <a:extLst>
              <a:ext uri="{FF2B5EF4-FFF2-40B4-BE49-F238E27FC236}">
                <a16:creationId xmlns:a16="http://schemas.microsoft.com/office/drawing/2014/main" id="{268440F5-50EE-314E-81E4-AA5FDFCC603E}"/>
              </a:ext>
            </a:extLst>
          </p:cNvPr>
          <p:cNvGrpSpPr/>
          <p:nvPr/>
        </p:nvGrpSpPr>
        <p:grpSpPr>
          <a:xfrm>
            <a:off x="3447737" y="1180987"/>
            <a:ext cx="2889310" cy="410369"/>
            <a:chOff x="0" y="-110301"/>
            <a:chExt cx="4893096" cy="855603"/>
          </a:xfrm>
        </p:grpSpPr>
        <p:sp>
          <p:nvSpPr>
            <p:cNvPr id="19" name="圆角矩形">
              <a:extLst>
                <a:ext uri="{FF2B5EF4-FFF2-40B4-BE49-F238E27FC236}">
                  <a16:creationId xmlns:a16="http://schemas.microsoft.com/office/drawing/2014/main" id="{984E999E-1E1C-2F48-86EC-73899B15C483}"/>
                </a:ext>
              </a:extLst>
            </p:cNvPr>
            <p:cNvSpPr/>
            <p:nvPr/>
          </p:nvSpPr>
          <p:spPr>
            <a:xfrm>
              <a:off x="0" y="15418"/>
              <a:ext cx="4893096" cy="604164"/>
            </a:xfrm>
            <a:prstGeom prst="roundRect">
              <a:avLst>
                <a:gd name="adj" fmla="val 38973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sp>
          <p:nvSpPr>
            <p:cNvPr id="20" name="发生根本原因">
              <a:extLst>
                <a:ext uri="{FF2B5EF4-FFF2-40B4-BE49-F238E27FC236}">
                  <a16:creationId xmlns:a16="http://schemas.microsoft.com/office/drawing/2014/main" id="{02406BEE-D943-134E-BBFB-23A060D6E867}"/>
                </a:ext>
              </a:extLst>
            </p:cNvPr>
            <p:cNvSpPr txBox="1"/>
            <p:nvPr/>
          </p:nvSpPr>
          <p:spPr>
            <a:xfrm>
              <a:off x="68963" y="-110301"/>
              <a:ext cx="4755167" cy="8556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产生原因</a:t>
              </a:r>
              <a:endParaRPr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2" name="Escape root cause">
            <a:extLst>
              <a:ext uri="{FF2B5EF4-FFF2-40B4-BE49-F238E27FC236}">
                <a16:creationId xmlns:a16="http://schemas.microsoft.com/office/drawing/2014/main" id="{4FB7009A-D374-D54A-814E-0288235AA0CF}"/>
              </a:ext>
            </a:extLst>
          </p:cNvPr>
          <p:cNvGrpSpPr/>
          <p:nvPr/>
        </p:nvGrpSpPr>
        <p:grpSpPr>
          <a:xfrm>
            <a:off x="3506322" y="2959703"/>
            <a:ext cx="2889311" cy="410369"/>
            <a:chOff x="0" y="-110301"/>
            <a:chExt cx="4893098" cy="855603"/>
          </a:xfrm>
        </p:grpSpPr>
        <p:sp>
          <p:nvSpPr>
            <p:cNvPr id="23" name="圆角矩形">
              <a:extLst>
                <a:ext uri="{FF2B5EF4-FFF2-40B4-BE49-F238E27FC236}">
                  <a16:creationId xmlns:a16="http://schemas.microsoft.com/office/drawing/2014/main" id="{F1517199-4691-EF4B-9E9A-7041609364A2}"/>
                </a:ext>
              </a:extLst>
            </p:cNvPr>
            <p:cNvSpPr/>
            <p:nvPr/>
          </p:nvSpPr>
          <p:spPr>
            <a:xfrm>
              <a:off x="0" y="15418"/>
              <a:ext cx="4893098" cy="604164"/>
            </a:xfrm>
            <a:prstGeom prst="roundRect">
              <a:avLst>
                <a:gd name="adj" fmla="val 38973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sp>
          <p:nvSpPr>
            <p:cNvPr id="24" name="流出根本原因">
              <a:extLst>
                <a:ext uri="{FF2B5EF4-FFF2-40B4-BE49-F238E27FC236}">
                  <a16:creationId xmlns:a16="http://schemas.microsoft.com/office/drawing/2014/main" id="{C5CB2355-4DC6-5F49-ABE3-A5BCEBD8169C}"/>
                </a:ext>
              </a:extLst>
            </p:cNvPr>
            <p:cNvSpPr txBox="1"/>
            <p:nvPr/>
          </p:nvSpPr>
          <p:spPr>
            <a:xfrm>
              <a:off x="68963" y="-110301"/>
              <a:ext cx="4755169" cy="8556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流出原因</a:t>
              </a:r>
              <a:endParaRPr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5" name="圆角矩形">
            <a:extLst>
              <a:ext uri="{FF2B5EF4-FFF2-40B4-BE49-F238E27FC236}">
                <a16:creationId xmlns:a16="http://schemas.microsoft.com/office/drawing/2014/main" id="{17DDDF1C-02BE-D947-A138-03459EE95D6F}"/>
              </a:ext>
            </a:extLst>
          </p:cNvPr>
          <p:cNvSpPr/>
          <p:nvPr/>
        </p:nvSpPr>
        <p:spPr>
          <a:xfrm>
            <a:off x="3447737" y="1795577"/>
            <a:ext cx="7182625" cy="977725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l">
              <a:buSzPct val="100000"/>
              <a:defRPr b="1">
                <a:solidFill>
                  <a:srgbClr val="424242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dirty="0"/>
          </a:p>
        </p:txBody>
      </p:sp>
      <p:sp>
        <p:nvSpPr>
          <p:cNvPr id="26" name="圆角矩形">
            <a:extLst>
              <a:ext uri="{FF2B5EF4-FFF2-40B4-BE49-F238E27FC236}">
                <a16:creationId xmlns:a16="http://schemas.microsoft.com/office/drawing/2014/main" id="{CBBCABE3-932A-B049-882E-6156B94D44C1}"/>
              </a:ext>
            </a:extLst>
          </p:cNvPr>
          <p:cNvSpPr/>
          <p:nvPr/>
        </p:nvSpPr>
        <p:spPr>
          <a:xfrm>
            <a:off x="3447737" y="3556473"/>
            <a:ext cx="7447790" cy="107514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marL="240631" indent="-240631" algn="l">
              <a:buSzPct val="100000"/>
              <a:buChar char="•"/>
              <a:defRPr b="1">
                <a:solidFill>
                  <a:srgbClr val="424242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741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25602AD-4FA1-1A4D-B1C3-1F1682A8602A}"/>
              </a:ext>
            </a:extLst>
          </p:cNvPr>
          <p:cNvSpPr txBox="1"/>
          <p:nvPr/>
        </p:nvSpPr>
        <p:spPr>
          <a:xfrm>
            <a:off x="699203" y="578780"/>
            <a:ext cx="551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8D</a:t>
            </a:r>
            <a:r>
              <a:rPr kumimoji="1" lang="zh-CN" altLang="en-US" sz="2400" dirty="0"/>
              <a:t>客诉管理系统</a:t>
            </a:r>
            <a:r>
              <a:rPr kumimoji="1" lang="en-US" altLang="zh-CN" sz="2400" dirty="0"/>
              <a:t>---D5</a:t>
            </a:r>
            <a:endParaRPr kumimoji="1"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DC46E44-5E2A-6B41-8421-D99093C58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9" b="1577"/>
          <a:stretch/>
        </p:blipFill>
        <p:spPr>
          <a:xfrm>
            <a:off x="599673" y="1253490"/>
            <a:ext cx="2507002" cy="5327904"/>
          </a:xfrm>
          <a:prstGeom prst="rect">
            <a:avLst/>
          </a:prstGeom>
        </p:spPr>
      </p:pic>
      <p:sp>
        <p:nvSpPr>
          <p:cNvPr id="21" name="圆角矩形 20">
            <a:extLst>
              <a:ext uri="{FF2B5EF4-FFF2-40B4-BE49-F238E27FC236}">
                <a16:creationId xmlns:a16="http://schemas.microsoft.com/office/drawing/2014/main" id="{84FCCED8-0D7D-3446-801C-A39123FB525B}"/>
              </a:ext>
            </a:extLst>
          </p:cNvPr>
          <p:cNvSpPr/>
          <p:nvPr/>
        </p:nvSpPr>
        <p:spPr>
          <a:xfrm>
            <a:off x="1150229" y="3854136"/>
            <a:ext cx="1405890" cy="47982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BDEC80-3729-824F-BA5C-630ADB2C41ED}"/>
              </a:ext>
            </a:extLst>
          </p:cNvPr>
          <p:cNvSpPr txBox="1"/>
          <p:nvPr/>
        </p:nvSpPr>
        <p:spPr>
          <a:xfrm>
            <a:off x="3447737" y="4882019"/>
            <a:ext cx="677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标题栏格式固定，对应原因分析的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块：产生因以及流出因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下面对应行可自行添加不限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增加上传附件选项（附件格式不限）</a:t>
            </a:r>
          </a:p>
        </p:txBody>
      </p:sp>
      <p:grpSp>
        <p:nvGrpSpPr>
          <p:cNvPr id="18" name="Occurrence root cause">
            <a:extLst>
              <a:ext uri="{FF2B5EF4-FFF2-40B4-BE49-F238E27FC236}">
                <a16:creationId xmlns:a16="http://schemas.microsoft.com/office/drawing/2014/main" id="{268440F5-50EE-314E-81E4-AA5FDFCC603E}"/>
              </a:ext>
            </a:extLst>
          </p:cNvPr>
          <p:cNvGrpSpPr/>
          <p:nvPr/>
        </p:nvGrpSpPr>
        <p:grpSpPr>
          <a:xfrm>
            <a:off x="3447737" y="1180987"/>
            <a:ext cx="2889310" cy="410369"/>
            <a:chOff x="0" y="-110301"/>
            <a:chExt cx="4893096" cy="855603"/>
          </a:xfrm>
        </p:grpSpPr>
        <p:sp>
          <p:nvSpPr>
            <p:cNvPr id="19" name="圆角矩形">
              <a:extLst>
                <a:ext uri="{FF2B5EF4-FFF2-40B4-BE49-F238E27FC236}">
                  <a16:creationId xmlns:a16="http://schemas.microsoft.com/office/drawing/2014/main" id="{984E999E-1E1C-2F48-86EC-73899B15C483}"/>
                </a:ext>
              </a:extLst>
            </p:cNvPr>
            <p:cNvSpPr/>
            <p:nvPr/>
          </p:nvSpPr>
          <p:spPr>
            <a:xfrm>
              <a:off x="0" y="15418"/>
              <a:ext cx="4893096" cy="604164"/>
            </a:xfrm>
            <a:prstGeom prst="roundRect">
              <a:avLst>
                <a:gd name="adj" fmla="val 38973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sp>
          <p:nvSpPr>
            <p:cNvPr id="20" name="发生根本原因">
              <a:extLst>
                <a:ext uri="{FF2B5EF4-FFF2-40B4-BE49-F238E27FC236}">
                  <a16:creationId xmlns:a16="http://schemas.microsoft.com/office/drawing/2014/main" id="{02406BEE-D943-134E-BBFB-23A060D6E867}"/>
                </a:ext>
              </a:extLst>
            </p:cNvPr>
            <p:cNvSpPr txBox="1"/>
            <p:nvPr/>
          </p:nvSpPr>
          <p:spPr>
            <a:xfrm>
              <a:off x="68963" y="-110301"/>
              <a:ext cx="4755167" cy="8556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产生因改善</a:t>
              </a:r>
              <a:endParaRPr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2" name="Escape root cause">
            <a:extLst>
              <a:ext uri="{FF2B5EF4-FFF2-40B4-BE49-F238E27FC236}">
                <a16:creationId xmlns:a16="http://schemas.microsoft.com/office/drawing/2014/main" id="{4FB7009A-D374-D54A-814E-0288235AA0CF}"/>
              </a:ext>
            </a:extLst>
          </p:cNvPr>
          <p:cNvGrpSpPr/>
          <p:nvPr/>
        </p:nvGrpSpPr>
        <p:grpSpPr>
          <a:xfrm>
            <a:off x="3506322" y="2959703"/>
            <a:ext cx="2889311" cy="410369"/>
            <a:chOff x="0" y="-110301"/>
            <a:chExt cx="4893098" cy="855603"/>
          </a:xfrm>
        </p:grpSpPr>
        <p:sp>
          <p:nvSpPr>
            <p:cNvPr id="23" name="圆角矩形">
              <a:extLst>
                <a:ext uri="{FF2B5EF4-FFF2-40B4-BE49-F238E27FC236}">
                  <a16:creationId xmlns:a16="http://schemas.microsoft.com/office/drawing/2014/main" id="{F1517199-4691-EF4B-9E9A-7041609364A2}"/>
                </a:ext>
              </a:extLst>
            </p:cNvPr>
            <p:cNvSpPr/>
            <p:nvPr/>
          </p:nvSpPr>
          <p:spPr>
            <a:xfrm>
              <a:off x="0" y="15418"/>
              <a:ext cx="4893098" cy="604164"/>
            </a:xfrm>
            <a:prstGeom prst="roundRect">
              <a:avLst>
                <a:gd name="adj" fmla="val 38973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</p:txBody>
        </p:sp>
        <p:sp>
          <p:nvSpPr>
            <p:cNvPr id="24" name="流出根本原因">
              <a:extLst>
                <a:ext uri="{FF2B5EF4-FFF2-40B4-BE49-F238E27FC236}">
                  <a16:creationId xmlns:a16="http://schemas.microsoft.com/office/drawing/2014/main" id="{C5CB2355-4DC6-5F49-ABE3-A5BCEBD8169C}"/>
                </a:ext>
              </a:extLst>
            </p:cNvPr>
            <p:cNvSpPr txBox="1"/>
            <p:nvPr/>
          </p:nvSpPr>
          <p:spPr>
            <a:xfrm>
              <a:off x="68963" y="-110301"/>
              <a:ext cx="4755169" cy="8556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流出因改善</a:t>
              </a:r>
              <a:endParaRPr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aphicFrame>
        <p:nvGraphicFramePr>
          <p:cNvPr id="16" name="表格">
            <a:extLst>
              <a:ext uri="{FF2B5EF4-FFF2-40B4-BE49-F238E27FC236}">
                <a16:creationId xmlns:a16="http://schemas.microsoft.com/office/drawing/2014/main" id="{0DBF9D15-7C59-3540-AC3A-B15B797DD7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5915385"/>
              </p:ext>
            </p:extLst>
          </p:nvPr>
        </p:nvGraphicFramePr>
        <p:xfrm>
          <a:off x="3547043" y="3332396"/>
          <a:ext cx="8031063" cy="1239604"/>
        </p:xfrm>
        <a:graphic>
          <a:graphicData uri="http://schemas.openxmlformats.org/drawingml/2006/table">
            <a:tbl>
              <a:tblPr bandRow="1"/>
              <a:tblGrid>
                <a:gridCol w="590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0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4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sz="1200" b="0" dirty="0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No.</a:t>
                      </a:r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>
                        <a:lumOff val="125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sz="1200" b="0" dirty="0" err="1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措施</a:t>
                      </a:r>
                      <a:endParaRPr sz="12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>
                        <a:lumOff val="125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sz="1200" b="0" dirty="0" err="1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责任人</a:t>
                      </a:r>
                      <a:endParaRPr sz="12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>
                        <a:lumOff val="125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lang="zh-CN" altLang="en-US" sz="1200" b="0" dirty="0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预计</a:t>
                      </a:r>
                      <a:r>
                        <a:rPr sz="1200" b="0" dirty="0" err="1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完成日期</a:t>
                      </a:r>
                      <a:endParaRPr sz="12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>
                        <a:lumOff val="125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sz="1200" b="0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defTabSz="2438337"/>
                      <a:endParaRPr sz="1200" b="0" dirty="0">
                        <a:solidFill>
                          <a:srgbClr val="21212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solidFill>
                          <a:srgbClr val="21212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sz="1200" b="0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defTabSz="2438337"/>
                      <a:endParaRPr sz="1200" b="0" dirty="0">
                        <a:solidFill>
                          <a:srgbClr val="21212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solidFill>
                          <a:srgbClr val="21212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>
                        <a:defRPr sz="2400" b="1"/>
                      </a:pPr>
                      <a:endParaRPr sz="12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defTabSz="2438337">
                        <a:defRPr sz="2400" b="1">
                          <a:solidFill>
                            <a:srgbClr val="212121"/>
                          </a:solidFill>
                        </a:defRPr>
                      </a:pPr>
                      <a:endParaRPr sz="12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>
                        <a:defRPr sz="2400" b="1"/>
                      </a:pPr>
                      <a:endParaRPr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>
                        <a:defRPr sz="2400" b="1">
                          <a:solidFill>
                            <a:srgbClr val="212121"/>
                          </a:solidFill>
                        </a:defRPr>
                      </a:pPr>
                      <a:endParaRPr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表格">
            <a:extLst>
              <a:ext uri="{FF2B5EF4-FFF2-40B4-BE49-F238E27FC236}">
                <a16:creationId xmlns:a16="http://schemas.microsoft.com/office/drawing/2014/main" id="{E711170E-29CE-7641-93D9-FE3A47755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995444"/>
              </p:ext>
            </p:extLst>
          </p:nvPr>
        </p:nvGraphicFramePr>
        <p:xfrm>
          <a:off x="3458168" y="1615007"/>
          <a:ext cx="8031063" cy="1239604"/>
        </p:xfrm>
        <a:graphic>
          <a:graphicData uri="http://schemas.openxmlformats.org/drawingml/2006/table">
            <a:tbl>
              <a:tblPr bandRow="1"/>
              <a:tblGrid>
                <a:gridCol w="590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0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4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sz="1200" b="0" dirty="0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No.</a:t>
                      </a:r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>
                        <a:lumOff val="125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sz="1200" b="0" dirty="0" err="1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措施</a:t>
                      </a:r>
                      <a:endParaRPr sz="12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>
                        <a:lumOff val="125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sz="1200" b="0" dirty="0" err="1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责任人</a:t>
                      </a:r>
                      <a:endParaRPr sz="12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>
                        <a:lumOff val="125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lang="zh-CN" altLang="en-US" sz="1200" b="0" dirty="0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预计</a:t>
                      </a:r>
                      <a:r>
                        <a:rPr sz="1200" b="0" dirty="0" err="1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完成日期</a:t>
                      </a:r>
                      <a:endParaRPr sz="12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>
                        <a:lumOff val="125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sz="1200" b="0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defTabSz="2438337"/>
                      <a:endParaRPr sz="1200" b="0" dirty="0">
                        <a:solidFill>
                          <a:srgbClr val="21212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>
                        <a:solidFill>
                          <a:srgbClr val="21212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sz="1200" b="0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defTabSz="2438337"/>
                      <a:endParaRPr sz="1200" b="0" dirty="0">
                        <a:solidFill>
                          <a:srgbClr val="21212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solidFill>
                          <a:srgbClr val="21212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>
                        <a:defRPr sz="2400" b="1"/>
                      </a:pPr>
                      <a:endParaRPr sz="12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defTabSz="2438337">
                        <a:defRPr sz="2400" b="1">
                          <a:solidFill>
                            <a:srgbClr val="212121"/>
                          </a:solidFill>
                        </a:defRPr>
                      </a:pPr>
                      <a:endParaRPr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>
                        <a:defRPr sz="2400" b="1"/>
                      </a:pPr>
                      <a:endParaRPr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>
                        <a:defRPr sz="2400" b="1">
                          <a:solidFill>
                            <a:srgbClr val="212121"/>
                          </a:solidFill>
                        </a:defRPr>
                      </a:pPr>
                      <a:endParaRPr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00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25602AD-4FA1-1A4D-B1C3-1F1682A8602A}"/>
              </a:ext>
            </a:extLst>
          </p:cNvPr>
          <p:cNvSpPr txBox="1"/>
          <p:nvPr/>
        </p:nvSpPr>
        <p:spPr>
          <a:xfrm>
            <a:off x="699203" y="578780"/>
            <a:ext cx="551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8D</a:t>
            </a:r>
            <a:r>
              <a:rPr kumimoji="1" lang="zh-CN" altLang="en-US" sz="2400" dirty="0"/>
              <a:t>客诉管理系统</a:t>
            </a:r>
            <a:r>
              <a:rPr kumimoji="1" lang="en-US" altLang="zh-CN" sz="2400" dirty="0"/>
              <a:t>---D6</a:t>
            </a:r>
            <a:endParaRPr kumimoji="1"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DC46E44-5E2A-6B41-8421-D99093C58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9" b="1577"/>
          <a:stretch/>
        </p:blipFill>
        <p:spPr>
          <a:xfrm>
            <a:off x="599673" y="1253490"/>
            <a:ext cx="2507002" cy="5327904"/>
          </a:xfrm>
          <a:prstGeom prst="rect">
            <a:avLst/>
          </a:prstGeom>
        </p:spPr>
      </p:pic>
      <p:sp>
        <p:nvSpPr>
          <p:cNvPr id="21" name="圆角矩形 20">
            <a:extLst>
              <a:ext uri="{FF2B5EF4-FFF2-40B4-BE49-F238E27FC236}">
                <a16:creationId xmlns:a16="http://schemas.microsoft.com/office/drawing/2014/main" id="{84FCCED8-0D7D-3446-801C-A39123FB525B}"/>
              </a:ext>
            </a:extLst>
          </p:cNvPr>
          <p:cNvSpPr/>
          <p:nvPr/>
        </p:nvSpPr>
        <p:spPr>
          <a:xfrm>
            <a:off x="1118718" y="4572000"/>
            <a:ext cx="1405890" cy="47982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BDEC80-3729-824F-BA5C-630ADB2C41ED}"/>
              </a:ext>
            </a:extLst>
          </p:cNvPr>
          <p:cNvSpPr txBox="1"/>
          <p:nvPr/>
        </p:nvSpPr>
        <p:spPr>
          <a:xfrm>
            <a:off x="3458168" y="3917442"/>
            <a:ext cx="6778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格式固定，措施链接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D5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，不可更改变蓝区域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增加上传附件选项（附件格式不限）</a:t>
            </a:r>
          </a:p>
        </p:txBody>
      </p:sp>
      <p:graphicFrame>
        <p:nvGraphicFramePr>
          <p:cNvPr id="25" name="表格">
            <a:extLst>
              <a:ext uri="{FF2B5EF4-FFF2-40B4-BE49-F238E27FC236}">
                <a16:creationId xmlns:a16="http://schemas.microsoft.com/office/drawing/2014/main" id="{5FEDB196-FD82-B342-8391-D2B332309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9375300"/>
              </p:ext>
            </p:extLst>
          </p:nvPr>
        </p:nvGraphicFramePr>
        <p:xfrm>
          <a:off x="3447737" y="1353391"/>
          <a:ext cx="7763603" cy="2125307"/>
        </p:xfrm>
        <a:graphic>
          <a:graphicData uri="http://schemas.openxmlformats.org/drawingml/2006/table">
            <a:tbl>
              <a:tblPr bandRow="1"/>
              <a:tblGrid>
                <a:gridCol w="292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9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45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40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sz="1200" b="0" dirty="0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No.</a:t>
                      </a:r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>
                        <a:lumOff val="125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sz="1200" b="0" dirty="0" err="1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措施</a:t>
                      </a:r>
                      <a:endParaRPr sz="12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>
                        <a:lumOff val="125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sz="1200" b="0" dirty="0" err="1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验证方法</a:t>
                      </a:r>
                      <a:endParaRPr sz="12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>
                        <a:lumOff val="125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sz="1200" b="0" dirty="0" err="1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责任人</a:t>
                      </a:r>
                      <a:endParaRPr sz="12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>
                        <a:lumOff val="125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sz="1200" b="0" dirty="0" err="1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完成日期</a:t>
                      </a:r>
                      <a:endParaRPr sz="12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>
                        <a:lumOff val="125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sz="1200" b="0" dirty="0" err="1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完成状态</a:t>
                      </a:r>
                      <a:endParaRPr sz="12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>
                        <a:lumOff val="125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lang="zh-CN" altLang="en-US" sz="1200" b="0" dirty="0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效果</a:t>
                      </a:r>
                      <a:r>
                        <a:rPr sz="1200" b="0" dirty="0" err="1">
                          <a:solidFill>
                            <a:srgbClr val="42424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确认</a:t>
                      </a:r>
                      <a:endParaRPr sz="12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>
                        <a:lumOff val="125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9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solidFill>
                          <a:srgbClr val="0070C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solidFill>
                          <a:srgbClr val="0070C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>
                        <a:solidFill>
                          <a:srgbClr val="0070C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>
                        <a:solidFill>
                          <a:srgbClr val="0070C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9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solidFill>
                          <a:srgbClr val="0070C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solidFill>
                          <a:srgbClr val="0070C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solidFill>
                          <a:srgbClr val="0070C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solidFill>
                          <a:srgbClr val="0070C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6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defTabSz="2438337"/>
                      <a:endParaRPr sz="1200" b="0" dirty="0">
                        <a:solidFill>
                          <a:srgbClr val="0070C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solidFill>
                          <a:srgbClr val="0070C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solidFill>
                          <a:srgbClr val="0070C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solidFill>
                          <a:srgbClr val="0070C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>
                        <a:solidFill>
                          <a:srgbClr val="424242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defTabSz="2438337"/>
                      <a:endParaRPr sz="1200" b="0">
                        <a:solidFill>
                          <a:srgbClr val="0070C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solidFill>
                          <a:srgbClr val="0070C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solidFill>
                          <a:srgbClr val="0070C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solidFill>
                          <a:srgbClr val="0070C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endParaRPr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>
                      <a:miter lim="400000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34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25602AD-4FA1-1A4D-B1C3-1F1682A8602A}"/>
              </a:ext>
            </a:extLst>
          </p:cNvPr>
          <p:cNvSpPr txBox="1"/>
          <p:nvPr/>
        </p:nvSpPr>
        <p:spPr>
          <a:xfrm>
            <a:off x="699203" y="578780"/>
            <a:ext cx="551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8D</a:t>
            </a:r>
            <a:r>
              <a:rPr kumimoji="1" lang="zh-CN" altLang="en-US" sz="2400" dirty="0"/>
              <a:t>客诉管理系统</a:t>
            </a:r>
            <a:r>
              <a:rPr kumimoji="1" lang="en-US" altLang="zh-CN" sz="2400" dirty="0"/>
              <a:t>---D7</a:t>
            </a:r>
            <a:endParaRPr kumimoji="1"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DC46E44-5E2A-6B41-8421-D99093C58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9" b="1577"/>
          <a:stretch/>
        </p:blipFill>
        <p:spPr>
          <a:xfrm>
            <a:off x="599673" y="1253490"/>
            <a:ext cx="2507002" cy="5327904"/>
          </a:xfrm>
          <a:prstGeom prst="rect">
            <a:avLst/>
          </a:prstGeom>
        </p:spPr>
      </p:pic>
      <p:sp>
        <p:nvSpPr>
          <p:cNvPr id="21" name="圆角矩形 20">
            <a:extLst>
              <a:ext uri="{FF2B5EF4-FFF2-40B4-BE49-F238E27FC236}">
                <a16:creationId xmlns:a16="http://schemas.microsoft.com/office/drawing/2014/main" id="{84FCCED8-0D7D-3446-801C-A39123FB525B}"/>
              </a:ext>
            </a:extLst>
          </p:cNvPr>
          <p:cNvSpPr/>
          <p:nvPr/>
        </p:nvSpPr>
        <p:spPr>
          <a:xfrm>
            <a:off x="1150229" y="5217459"/>
            <a:ext cx="1405890" cy="47982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8" name="表格">
            <a:extLst>
              <a:ext uri="{FF2B5EF4-FFF2-40B4-BE49-F238E27FC236}">
                <a16:creationId xmlns:a16="http://schemas.microsoft.com/office/drawing/2014/main" id="{D1227C39-715F-854E-8F85-0BC1FE339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658148"/>
              </p:ext>
            </p:extLst>
          </p:nvPr>
        </p:nvGraphicFramePr>
        <p:xfrm>
          <a:off x="3173507" y="1353673"/>
          <a:ext cx="8358093" cy="2684927"/>
        </p:xfrm>
        <a:graphic>
          <a:graphicData uri="http://schemas.openxmlformats.org/drawingml/2006/table">
            <a:tbl>
              <a:tblPr bandRow="1"/>
              <a:tblGrid>
                <a:gridCol w="609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4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41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91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solidFill>
                            <a:srgbClr val="424242"/>
                          </a:solidFill>
                        </a:rPr>
                        <a:t>No.</a:t>
                      </a:r>
                      <a:endParaRPr sz="1200" b="1" dirty="0">
                        <a:solidFill>
                          <a:srgbClr val="424242"/>
                        </a:solidFill>
                      </a:endParaRPr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>
                        <a:lumOff val="125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sz="1200" b="1" dirty="0" err="1">
                          <a:solidFill>
                            <a:srgbClr val="424242"/>
                          </a:solidFill>
                        </a:rPr>
                        <a:t>预防措施</a:t>
                      </a:r>
                      <a:endParaRPr sz="1200" b="1" dirty="0">
                        <a:solidFill>
                          <a:srgbClr val="424242"/>
                        </a:solidFill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>
                        <a:lumOff val="125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sz="1200" b="1" dirty="0" err="1">
                          <a:solidFill>
                            <a:srgbClr val="424242"/>
                          </a:solidFill>
                        </a:rPr>
                        <a:t>责任人</a:t>
                      </a:r>
                      <a:endParaRPr sz="1200" b="1" dirty="0">
                        <a:solidFill>
                          <a:srgbClr val="424242"/>
                        </a:solidFill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>
                        <a:lumOff val="125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sz="1200" b="1">
                          <a:solidFill>
                            <a:srgbClr val="424242"/>
                          </a:solidFill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>
                        <a:lumOff val="125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sz="1200" b="1">
                          <a:solidFill>
                            <a:srgbClr val="424242"/>
                          </a:solidFill>
                        </a:rPr>
                        <a:t>完成状态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>
                        <a:lumOff val="125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/>
                      <a:r>
                        <a:rPr sz="1200" b="1" dirty="0" err="1">
                          <a:solidFill>
                            <a:srgbClr val="424242"/>
                          </a:solidFill>
                        </a:rPr>
                        <a:t>确认</a:t>
                      </a:r>
                      <a:endParaRPr sz="1200" b="1" dirty="0">
                        <a:solidFill>
                          <a:srgbClr val="424242"/>
                        </a:solidFill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>
                        <a:lumOff val="125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defTabSz="2438337"/>
                      <a:endParaRPr sz="1200" b="1" dirty="0"/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/>
                      <a:endParaRPr sz="1200" b="1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4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defTabSz="2438337">
                        <a:defRPr sz="2400" b="1"/>
                      </a:pPr>
                      <a:endParaRPr sz="1200"/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/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1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defTabSz="2438337">
                        <a:defRPr sz="2400" b="1"/>
                      </a:pPr>
                      <a:endParaRPr sz="1200"/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/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defTabSz="2438337">
                        <a:defRPr sz="2400" b="1"/>
                      </a:pPr>
                      <a:endParaRPr sz="1200"/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/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defTabSz="2438337"/>
                      <a:endParaRPr sz="1200" b="1"/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1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defTabSz="2438337"/>
                      <a:endParaRPr sz="1200" b="1"/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/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defTabSz="2438337"/>
                      <a:endParaRPr sz="1200" b="1"/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/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3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defTabSz="2438337">
                        <a:defRPr sz="2400" b="1"/>
                      </a:pPr>
                      <a:endParaRPr sz="1200"/>
                    </a:p>
                  </a:txBody>
                  <a:tcPr marL="0" marR="0" marT="0" marB="0" anchor="ctr" horzOverflow="overflow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/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endParaRPr sz="1200" b="1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>
                      <a:miter lim="400000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BA24EF4-B6E9-A44A-9AB7-74FBD21BE3A3}"/>
              </a:ext>
            </a:extLst>
          </p:cNvPr>
          <p:cNvSpPr txBox="1"/>
          <p:nvPr/>
        </p:nvSpPr>
        <p:spPr>
          <a:xfrm>
            <a:off x="3447737" y="4882019"/>
            <a:ext cx="677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标题栏格式固定，下面对应行可自行添加不限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增加上传附件选项（附件格式不限）</a:t>
            </a:r>
          </a:p>
        </p:txBody>
      </p:sp>
    </p:spTree>
    <p:extLst>
      <p:ext uri="{BB962C8B-B14F-4D97-AF65-F5344CB8AC3E}">
        <p14:creationId xmlns:p14="http://schemas.microsoft.com/office/powerpoint/2010/main" val="52738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753</Words>
  <Application>Microsoft Macintosh PowerPoint</Application>
  <PresentationFormat>宽屏</PresentationFormat>
  <Paragraphs>212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宋体</vt:lpstr>
      <vt:lpstr>Microsoft YaHei</vt:lpstr>
      <vt:lpstr>Arial</vt:lpstr>
      <vt:lpstr>Calibri</vt:lpstr>
      <vt:lpstr>Helvetica</vt:lpstr>
      <vt:lpstr>Helvetica Neue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100</cp:revision>
  <dcterms:created xsi:type="dcterms:W3CDTF">2024-07-03T03:40:45Z</dcterms:created>
  <dcterms:modified xsi:type="dcterms:W3CDTF">2024-07-04T01:49:01Z</dcterms:modified>
</cp:coreProperties>
</file>