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2"/>
  </p:sldMasterIdLst>
  <p:notesMasterIdLst>
    <p:notesMasterId r:id="rId20"/>
  </p:notesMasterIdLst>
  <p:handoutMasterIdLst>
    <p:handoutMasterId r:id="rId21"/>
  </p:handoutMasterIdLst>
  <p:sldIdLst>
    <p:sldId id="256" r:id="rId3"/>
    <p:sldId id="279" r:id="rId4"/>
    <p:sldId id="269" r:id="rId5"/>
    <p:sldId id="268" r:id="rId6"/>
    <p:sldId id="267" r:id="rId7"/>
    <p:sldId id="271" r:id="rId8"/>
    <p:sldId id="273" r:id="rId9"/>
    <p:sldId id="275" r:id="rId10"/>
    <p:sldId id="274" r:id="rId11"/>
    <p:sldId id="280" r:id="rId12"/>
    <p:sldId id="281" r:id="rId13"/>
    <p:sldId id="282" r:id="rId14"/>
    <p:sldId id="277" r:id="rId15"/>
    <p:sldId id="278" r:id="rId16"/>
    <p:sldId id="257" r:id="rId17"/>
    <p:sldId id="27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92" y="22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5/26/2019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5/26/2019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73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902D-A5F5-4D7D-AAA7-32469BA0BC4D}"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pPr/>
              <a:t>‹#›</a:t>
            </a:fld>
            <a:endParaRPr lang="en-US"/>
          </a:p>
        </p:txBody>
      </p:sp>
    </p:spTree>
    <p:extLst>
      <p:ext uri="{BB962C8B-B14F-4D97-AF65-F5344CB8AC3E}">
        <p14:creationId xmlns:p14="http://schemas.microsoft.com/office/powerpoint/2010/main" val="70979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902D-A5F5-4D7D-AAA7-32469BA0BC4D}"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200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902D-A5F5-4D7D-AAA7-32469BA0BC4D}"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pPr/>
              <a:t>‹#›</a:t>
            </a:fld>
            <a:endParaRPr lang="en-US"/>
          </a:p>
        </p:txBody>
      </p:sp>
    </p:spTree>
    <p:extLst>
      <p:ext uri="{BB962C8B-B14F-4D97-AF65-F5344CB8AC3E}">
        <p14:creationId xmlns:p14="http://schemas.microsoft.com/office/powerpoint/2010/main" val="195677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902D-A5F5-4D7D-AAA7-32469BA0BC4D}"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2970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902D-A5F5-4D7D-AAA7-32469BA0BC4D}"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pPr/>
              <a:t>‹#›</a:t>
            </a:fld>
            <a:endParaRPr lang="en-US"/>
          </a:p>
        </p:txBody>
      </p:sp>
    </p:spTree>
    <p:extLst>
      <p:ext uri="{BB962C8B-B14F-4D97-AF65-F5344CB8AC3E}">
        <p14:creationId xmlns:p14="http://schemas.microsoft.com/office/powerpoint/2010/main" val="181204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2902D-A5F5-4D7D-AAA7-32469BA0BC4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134411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2902D-A5F5-4D7D-AAA7-32469BA0BC4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174391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2902D-A5F5-4D7D-AAA7-32469BA0BC4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15686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78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2902D-A5F5-4D7D-AAA7-32469BA0BC4D}"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358821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2902D-A5F5-4D7D-AAA7-32469BA0BC4D}"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147502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2902D-A5F5-4D7D-AAA7-32469BA0BC4D}"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135851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2902D-A5F5-4D7D-AAA7-32469BA0BC4D}"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C9F40-B079-4B71-A627-7266DFEA7F03}" type="slidenum">
              <a:rPr lang="en-US" smtClean="0"/>
              <a:t>‹#›</a:t>
            </a:fld>
            <a:endParaRPr lang="en-US"/>
          </a:p>
        </p:txBody>
      </p:sp>
    </p:spTree>
    <p:extLst>
      <p:ext uri="{BB962C8B-B14F-4D97-AF65-F5344CB8AC3E}">
        <p14:creationId xmlns:p14="http://schemas.microsoft.com/office/powerpoint/2010/main" val="215496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875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85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2902D-A5F5-4D7D-AAA7-32469BA0BC4D}" type="datetimeFigureOut">
              <a:rPr lang="en-US" smtClean="0"/>
              <a:pPr/>
              <a:t>5/26/2019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4C9F40-B079-4B71-A627-7266DFEA7F03}" type="slidenum">
              <a:rPr lang="en-US" smtClean="0"/>
              <a:pPr/>
              <a:t>‹#›</a:t>
            </a:fld>
            <a:endParaRPr lang="en-US"/>
          </a:p>
        </p:txBody>
      </p:sp>
    </p:spTree>
    <p:extLst>
      <p:ext uri="{BB962C8B-B14F-4D97-AF65-F5344CB8AC3E}">
        <p14:creationId xmlns:p14="http://schemas.microsoft.com/office/powerpoint/2010/main" val="132209341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knarf.english.upenn.edu/Articles/berman.html#12" TargetMode="External"/><Relationship Id="rId3" Type="http://schemas.openxmlformats.org/officeDocument/2006/relationships/hyperlink" Target="http://knarf.english.upenn.edu/Articles/berman.html#7" TargetMode="External"/><Relationship Id="rId7" Type="http://schemas.openxmlformats.org/officeDocument/2006/relationships/hyperlink" Target="http://knarf.english.upenn.edu/Articles/berman.html#11" TargetMode="External"/><Relationship Id="rId12" Type="http://schemas.openxmlformats.org/officeDocument/2006/relationships/hyperlink" Target="http://knarf.english.upenn.edu/Articles/berman.html#16" TargetMode="External"/><Relationship Id="rId2" Type="http://schemas.openxmlformats.org/officeDocument/2006/relationships/hyperlink" Target="http://knarf.english.upenn.edu/Articles/hill.html" TargetMode="External"/><Relationship Id="rId1" Type="http://schemas.openxmlformats.org/officeDocument/2006/relationships/slideLayout" Target="../slideLayouts/slideLayout2.xml"/><Relationship Id="rId6" Type="http://schemas.openxmlformats.org/officeDocument/2006/relationships/hyperlink" Target="http://knarf.english.upenn.edu/Articles/berman.html#10" TargetMode="External"/><Relationship Id="rId11" Type="http://schemas.openxmlformats.org/officeDocument/2006/relationships/hyperlink" Target="http://knarf.english.upenn.edu/Articles/berman.html#15" TargetMode="External"/><Relationship Id="rId5" Type="http://schemas.openxmlformats.org/officeDocument/2006/relationships/hyperlink" Target="http://knarf.english.upenn.edu/Articles/berman.html#9" TargetMode="External"/><Relationship Id="rId10" Type="http://schemas.openxmlformats.org/officeDocument/2006/relationships/hyperlink" Target="http://knarf.english.upenn.edu/Articles/berman.html#14" TargetMode="External"/><Relationship Id="rId4" Type="http://schemas.openxmlformats.org/officeDocument/2006/relationships/hyperlink" Target="http://knarf.english.upenn.edu/Articles/berman.html#8" TargetMode="External"/><Relationship Id="rId9" Type="http://schemas.openxmlformats.org/officeDocument/2006/relationships/hyperlink" Target="http://knarf.english.upenn.edu/Articles/berman.html#13"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britannica.com/topic/The-Mysteries-of-Udolpho" TargetMode="External"/><Relationship Id="rId13" Type="http://schemas.openxmlformats.org/officeDocument/2006/relationships/hyperlink" Target="https://www.britannica.com/topic/The-Monk" TargetMode="External"/><Relationship Id="rId18" Type="http://schemas.openxmlformats.org/officeDocument/2006/relationships/hyperlink" Target="https://www.britannica.com/topic/Frankenstein-or-The-Modern-Prometheus" TargetMode="External"/><Relationship Id="rId3" Type="http://schemas.openxmlformats.org/officeDocument/2006/relationships/hyperlink" Target="https://www.britannica.com/art/fiction-literature" TargetMode="External"/><Relationship Id="rId21" Type="http://schemas.openxmlformats.org/officeDocument/2006/relationships/hyperlink" Target="https://www.britannica.com/biography/Bram-Stoker" TargetMode="External"/><Relationship Id="rId7" Type="http://schemas.openxmlformats.org/officeDocument/2006/relationships/hyperlink" Target="https://www.britannica.com/biography/Ann-Radcliffe-English-author" TargetMode="External"/><Relationship Id="rId12" Type="http://schemas.openxmlformats.org/officeDocument/2006/relationships/hyperlink" Target="https://www.britannica.com/biography/Matthew-Gregory-Lewis" TargetMode="External"/><Relationship Id="rId17" Type="http://schemas.openxmlformats.org/officeDocument/2006/relationships/hyperlink" Target="https://www.britannica.com/topic/Melmoth-the-Wanderer" TargetMode="External"/><Relationship Id="rId2" Type="http://schemas.openxmlformats.org/officeDocument/2006/relationships/hyperlink" Target="https://www.merriam-webster.com/dictionary/Romantic" TargetMode="External"/><Relationship Id="rId16" Type="http://schemas.openxmlformats.org/officeDocument/2006/relationships/hyperlink" Target="https://www.britannica.com/biography/Charles-Robert-Maturin" TargetMode="External"/><Relationship Id="rId20" Type="http://schemas.openxmlformats.org/officeDocument/2006/relationships/hyperlink" Target="https://www.britannica.com/topic/Dracula-novel" TargetMode="External"/><Relationship Id="rId1" Type="http://schemas.openxmlformats.org/officeDocument/2006/relationships/slideLayout" Target="../slideLayouts/slideLayout2.xml"/><Relationship Id="rId6" Type="http://schemas.openxmlformats.org/officeDocument/2006/relationships/hyperlink" Target="https://www.britannica.com/topic/The-Castle-of-Otranto" TargetMode="External"/><Relationship Id="rId11" Type="http://schemas.openxmlformats.org/officeDocument/2006/relationships/hyperlink" Target="https://www.britannica.com/art/romance-literature-and-performance" TargetMode="External"/><Relationship Id="rId5" Type="http://schemas.openxmlformats.org/officeDocument/2006/relationships/hyperlink" Target="https://www.britannica.com/biography/Horace-Walpole-4th-earl-of-Orford" TargetMode="External"/><Relationship Id="rId15" Type="http://schemas.openxmlformats.org/officeDocument/2006/relationships/hyperlink" Target="https://www.britannica.com/topic/Vathek" TargetMode="External"/><Relationship Id="rId10" Type="http://schemas.openxmlformats.org/officeDocument/2006/relationships/hyperlink" Target="https://www.britannica.com/art/genre-literature" TargetMode="External"/><Relationship Id="rId19" Type="http://schemas.openxmlformats.org/officeDocument/2006/relationships/hyperlink" Target="https://www.britannica.com/biography/Mary-Wollstonecraft-Shelley" TargetMode="External"/><Relationship Id="rId4" Type="http://schemas.openxmlformats.org/officeDocument/2006/relationships/hyperlink" Target="https://www.merriam-webster.com/dictionary/medieval" TargetMode="External"/><Relationship Id="rId9" Type="http://schemas.openxmlformats.org/officeDocument/2006/relationships/hyperlink" Target="https://www.britannica.com/topic/The-Italian" TargetMode="External"/><Relationship Id="rId14" Type="http://schemas.openxmlformats.org/officeDocument/2006/relationships/hyperlink" Target="https://www.britannica.com/biography/William-Beckford-British-writer" TargetMode="External"/><Relationship Id="rId22" Type="http://schemas.openxmlformats.org/officeDocument/2006/relationships/hyperlink" Target="https://www.merriam-webster.com/dictionary/existenti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black and white photo of a person&#10;&#10;Description automatically generated">
            <a:extLst>
              <a:ext uri="{FF2B5EF4-FFF2-40B4-BE49-F238E27FC236}">
                <a16:creationId xmlns:a16="http://schemas.microsoft.com/office/drawing/2014/main" id="{ACB5F9DB-65FE-47CA-9E62-2BF02FD64F36}"/>
              </a:ext>
            </a:extLst>
          </p:cNvPr>
          <p:cNvPicPr>
            <a:picLocks noChangeAspect="1"/>
          </p:cNvPicPr>
          <p:nvPr/>
        </p:nvPicPr>
        <p:blipFill rotWithShape="1">
          <a:blip r:embed="rId2">
            <a:extLst>
              <a:ext uri="{28A0092B-C50C-407E-A947-70E740481C1C}">
                <a14:useLocalDpi xmlns:a14="http://schemas.microsoft.com/office/drawing/2010/main" val="0"/>
              </a:ext>
            </a:extLst>
          </a:blip>
          <a:srcRect r="4532" b="25000"/>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7" y="1678666"/>
            <a:ext cx="4088190" cy="2369093"/>
          </a:xfrm>
        </p:spPr>
        <p:txBody>
          <a:bodyPr>
            <a:normAutofit/>
          </a:bodyPr>
          <a:lstStyle/>
          <a:p>
            <a:r>
              <a:rPr lang="en-US" sz="4800"/>
              <a:t>Frankenstein</a:t>
            </a:r>
          </a:p>
        </p:txBody>
      </p:sp>
      <p:sp>
        <p:nvSpPr>
          <p:cNvPr id="3" name="Subtitle 2"/>
          <p:cNvSpPr>
            <a:spLocks noGrp="1"/>
          </p:cNvSpPr>
          <p:nvPr>
            <p:ph type="subTitle" idx="1"/>
          </p:nvPr>
        </p:nvSpPr>
        <p:spPr>
          <a:xfrm>
            <a:off x="677335" y="4050831"/>
            <a:ext cx="4079721" cy="1096901"/>
          </a:xfrm>
        </p:spPr>
        <p:txBody>
          <a:bodyPr>
            <a:normAutofit/>
          </a:bodyPr>
          <a:lstStyle/>
          <a:p>
            <a:r>
              <a:rPr lang="en-US" sz="1600"/>
              <a:t>Volume Three </a:t>
            </a: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B93B447-BF69-4AD4-8AA1-8AE61BB15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0DBF4B3F-4F55-4164-9CC2-B48FC9CFFE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862413E-3411-42B2-A846-F63E0FE6F6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CB90170C-173C-4A9D-A1D1-7A118465D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E38A2E8F-C873-4F22-836F-FF6F510A3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1022638-58DB-4E08-B00D-B569FDA7C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4A02CE53-F667-4D15-B393-E3FEE23D5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3F1CE1A-226B-4287-B8DA-D6068E898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0FC8CE0E-2BE6-41AA-ADC3-D487E098A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E322F3A-1560-42BF-90EE-D97210E626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7430508-0EFC-4B92-BB8C-175A97AD5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picture containing table, indoor, tree&#10;&#10;Description automatically generated">
            <a:extLst>
              <a:ext uri="{FF2B5EF4-FFF2-40B4-BE49-F238E27FC236}">
                <a16:creationId xmlns:a16="http://schemas.microsoft.com/office/drawing/2014/main" id="{F74A6E43-2638-41AC-ABB1-D8DDF8274C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43" r="-2" b="-2"/>
          <a:stretch/>
        </p:blipFill>
        <p:spPr>
          <a:xfrm>
            <a:off x="3078396" y="10"/>
            <a:ext cx="3030396" cy="2618824"/>
          </a:xfrm>
          <a:custGeom>
            <a:avLst/>
            <a:gdLst>
              <a:gd name="connsiteX0" fmla="*/ 398252 w 3030396"/>
              <a:gd name="connsiteY0" fmla="*/ 0 h 2618834"/>
              <a:gd name="connsiteX1" fmla="*/ 1887012 w 3030396"/>
              <a:gd name="connsiteY1" fmla="*/ 0 h 2618834"/>
              <a:gd name="connsiteX2" fmla="*/ 1887012 w 3030396"/>
              <a:gd name="connsiteY2" fmla="*/ 1 h 2618834"/>
              <a:gd name="connsiteX3" fmla="*/ 3030396 w 3030396"/>
              <a:gd name="connsiteY3" fmla="*/ 1 h 2618834"/>
              <a:gd name="connsiteX4" fmla="*/ 2639222 w 3030396"/>
              <a:gd name="connsiteY4" fmla="*/ 2618834 h 2618834"/>
              <a:gd name="connsiteX5" fmla="*/ 0 w 3030396"/>
              <a:gd name="connsiteY5" fmla="*/ 2618834 h 261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396" h="2618834">
                <a:moveTo>
                  <a:pt x="398252" y="0"/>
                </a:moveTo>
                <a:lnTo>
                  <a:pt x="1887012" y="0"/>
                </a:lnTo>
                <a:lnTo>
                  <a:pt x="1887012" y="1"/>
                </a:lnTo>
                <a:lnTo>
                  <a:pt x="3030396" y="1"/>
                </a:lnTo>
                <a:lnTo>
                  <a:pt x="2639222" y="2618834"/>
                </a:lnTo>
                <a:lnTo>
                  <a:pt x="0" y="2618834"/>
                </a:lnTo>
                <a:close/>
              </a:path>
            </a:pathLst>
          </a:custGeom>
        </p:spPr>
      </p:pic>
      <p:sp>
        <p:nvSpPr>
          <p:cNvPr id="2" name="Title 1">
            <a:extLst>
              <a:ext uri="{FF2B5EF4-FFF2-40B4-BE49-F238E27FC236}">
                <a16:creationId xmlns:a16="http://schemas.microsoft.com/office/drawing/2014/main" id="{8A44083D-AC20-4BC8-9A5B-4C61490BE197}"/>
              </a:ext>
            </a:extLst>
          </p:cNvPr>
          <p:cNvSpPr>
            <a:spLocks noGrp="1"/>
          </p:cNvSpPr>
          <p:nvPr>
            <p:ph type="title"/>
          </p:nvPr>
        </p:nvSpPr>
        <p:spPr>
          <a:xfrm>
            <a:off x="6108790" y="2232539"/>
            <a:ext cx="3165212" cy="2339460"/>
          </a:xfrm>
        </p:spPr>
        <p:txBody>
          <a:bodyPr vert="horz" lIns="91440" tIns="45720" rIns="91440" bIns="45720" rtlCol="0" anchor="b">
            <a:normAutofit/>
          </a:bodyPr>
          <a:lstStyle/>
          <a:p>
            <a:pPr algn="r"/>
            <a:r>
              <a:rPr lang="en-US" sz="4400"/>
              <a:t>Mad Scientist </a:t>
            </a:r>
          </a:p>
        </p:txBody>
      </p:sp>
      <p:pic>
        <p:nvPicPr>
          <p:cNvPr id="9" name="Picture 8" descr="A person wearing glasses&#10;&#10;Description automatically generated">
            <a:extLst>
              <a:ext uri="{FF2B5EF4-FFF2-40B4-BE49-F238E27FC236}">
                <a16:creationId xmlns:a16="http://schemas.microsoft.com/office/drawing/2014/main" id="{3421F195-B562-4677-AF35-C5BD8D82ECDE}"/>
              </a:ext>
            </a:extLst>
          </p:cNvPr>
          <p:cNvPicPr>
            <a:picLocks noChangeAspect="1"/>
          </p:cNvPicPr>
          <p:nvPr/>
        </p:nvPicPr>
        <p:blipFill rotWithShape="1">
          <a:blip r:embed="rId3">
            <a:extLst>
              <a:ext uri="{28A0092B-C50C-407E-A947-70E740481C1C}">
                <a14:useLocalDpi xmlns:a14="http://schemas.microsoft.com/office/drawing/2010/main" val="0"/>
              </a:ext>
            </a:extLst>
          </a:blip>
          <a:srcRect l="32556" r="13492" b="-3"/>
          <a:stretch/>
        </p:blipFill>
        <p:spPr>
          <a:xfrm>
            <a:off x="440943" y="10"/>
            <a:ext cx="3038117" cy="2618824"/>
          </a:xfrm>
          <a:custGeom>
            <a:avLst/>
            <a:gdLst>
              <a:gd name="connsiteX0" fmla="*/ 389438 w 3038117"/>
              <a:gd name="connsiteY0" fmla="*/ 0 h 2618834"/>
              <a:gd name="connsiteX1" fmla="*/ 3038117 w 3038117"/>
              <a:gd name="connsiteY1" fmla="*/ 0 h 2618834"/>
              <a:gd name="connsiteX2" fmla="*/ 2639865 w 3038117"/>
              <a:gd name="connsiteY2" fmla="*/ 2618834 h 2618834"/>
              <a:gd name="connsiteX3" fmla="*/ 0 w 3038117"/>
              <a:gd name="connsiteY3" fmla="*/ 2618834 h 2618834"/>
            </a:gdLst>
            <a:ahLst/>
            <a:cxnLst>
              <a:cxn ang="0">
                <a:pos x="connsiteX0" y="connsiteY0"/>
              </a:cxn>
              <a:cxn ang="0">
                <a:pos x="connsiteX1" y="connsiteY1"/>
              </a:cxn>
              <a:cxn ang="0">
                <a:pos x="connsiteX2" y="connsiteY2"/>
              </a:cxn>
              <a:cxn ang="0">
                <a:pos x="connsiteX3" y="connsiteY3"/>
              </a:cxn>
            </a:cxnLst>
            <a:rect l="l" t="t" r="r" b="b"/>
            <a:pathLst>
              <a:path w="3038117" h="2618834">
                <a:moveTo>
                  <a:pt x="389438" y="0"/>
                </a:moveTo>
                <a:lnTo>
                  <a:pt x="3038117" y="0"/>
                </a:lnTo>
                <a:lnTo>
                  <a:pt x="2639865" y="2618834"/>
                </a:lnTo>
                <a:lnTo>
                  <a:pt x="0" y="2618834"/>
                </a:lnTo>
                <a:close/>
              </a:path>
            </a:pathLst>
          </a:custGeom>
        </p:spPr>
      </p:pic>
      <p:pic>
        <p:nvPicPr>
          <p:cNvPr id="7" name="Picture 6" descr="A picture containing tree, text, book&#10;&#10;Description automatically generated">
            <a:extLst>
              <a:ext uri="{FF2B5EF4-FFF2-40B4-BE49-F238E27FC236}">
                <a16:creationId xmlns:a16="http://schemas.microsoft.com/office/drawing/2014/main" id="{DD9AA69D-5339-4BE7-9A00-E70B3B21392A}"/>
              </a:ext>
            </a:extLst>
          </p:cNvPr>
          <p:cNvPicPr>
            <a:picLocks noChangeAspect="1"/>
          </p:cNvPicPr>
          <p:nvPr/>
        </p:nvPicPr>
        <p:blipFill rotWithShape="1">
          <a:blip r:embed="rId4">
            <a:extLst>
              <a:ext uri="{28A0092B-C50C-407E-A947-70E740481C1C}">
                <a14:useLocalDpi xmlns:a14="http://schemas.microsoft.com/office/drawing/2010/main" val="0"/>
              </a:ext>
            </a:extLst>
          </a:blip>
          <a:srcRect l="11122" r="14046" b="-1"/>
          <a:stretch/>
        </p:blipFill>
        <p:spPr>
          <a:xfrm>
            <a:off x="1" y="2618834"/>
            <a:ext cx="5717617" cy="4239166"/>
          </a:xfrm>
          <a:custGeom>
            <a:avLst/>
            <a:gdLst>
              <a:gd name="connsiteX0" fmla="*/ 440944 w 5717617"/>
              <a:gd name="connsiteY0" fmla="*/ 0 h 4239166"/>
              <a:gd name="connsiteX1" fmla="*/ 5717617 w 5717617"/>
              <a:gd name="connsiteY1" fmla="*/ 0 h 4239166"/>
              <a:gd name="connsiteX2" fmla="*/ 5084413 w 5717617"/>
              <a:gd name="connsiteY2" fmla="*/ 4239166 h 4239166"/>
              <a:gd name="connsiteX3" fmla="*/ 0 w 5717617"/>
              <a:gd name="connsiteY3" fmla="*/ 4239166 h 4239166"/>
              <a:gd name="connsiteX4" fmla="*/ 0 w 5717617"/>
              <a:gd name="connsiteY4" fmla="*/ 2965186 h 4239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617" h="4239166">
                <a:moveTo>
                  <a:pt x="440944" y="0"/>
                </a:moveTo>
                <a:lnTo>
                  <a:pt x="5717617" y="0"/>
                </a:lnTo>
                <a:lnTo>
                  <a:pt x="5084413" y="4239166"/>
                </a:lnTo>
                <a:lnTo>
                  <a:pt x="0" y="4239166"/>
                </a:lnTo>
                <a:lnTo>
                  <a:pt x="0" y="2965186"/>
                </a:lnTo>
                <a:close/>
              </a:path>
            </a:pathLst>
          </a:custGeom>
        </p:spPr>
      </p:pic>
      <p:cxnSp>
        <p:nvCxnSpPr>
          <p:cNvPr id="26" name="Straight Connector 25">
            <a:extLst>
              <a:ext uri="{FF2B5EF4-FFF2-40B4-BE49-F238E27FC236}">
                <a16:creationId xmlns:a16="http://schemas.microsoft.com/office/drawing/2014/main" id="{C89A7F41-4804-415C-81E0-721D14993C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0943" y="2618834"/>
            <a:ext cx="52838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CFE6DE-EC9F-4A7C-AD9F-699F3C639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78396" y="0"/>
            <a:ext cx="400664" cy="26188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97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63DD65D-ADAF-4249-A5CE-C88F9965BD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A01057FB-D55D-4B29-8190-A0A2227DD7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81F6F4C-BC54-423F-B42E-140C192B85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A5C8F7E2-E1B7-48D7-9F87-782EAB812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C3504BB-8690-492F-B0C8-457EF09B0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66000D3-DB1D-432D-89CC-822DA0C1D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64580E1-CC37-4466-B7DE-524618679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7F36B19-F654-44D4-9F9F-B262045E3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E3D6CAF0-A7C2-4A40-9713-A036F4EB4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87C0701-803C-4298-A509-C0B77C494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C31C634-C4CC-4F41-812B-46FD7D09C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26E7D7-BE91-4808-B6D5-5D45EE1FB2B6}"/>
              </a:ext>
            </a:extLst>
          </p:cNvPr>
          <p:cNvSpPr>
            <a:spLocks noGrp="1"/>
          </p:cNvSpPr>
          <p:nvPr>
            <p:ph type="title"/>
          </p:nvPr>
        </p:nvSpPr>
        <p:spPr>
          <a:xfrm>
            <a:off x="4159225" y="609600"/>
            <a:ext cx="5114776" cy="1320800"/>
          </a:xfrm>
        </p:spPr>
        <p:txBody>
          <a:bodyPr vert="horz" lIns="91440" tIns="45720" rIns="91440" bIns="45720" rtlCol="0" anchor="t">
            <a:normAutofit/>
          </a:bodyPr>
          <a:lstStyle/>
          <a:p>
            <a:pPr>
              <a:lnSpc>
                <a:spcPct val="90000"/>
              </a:lnSpc>
            </a:pPr>
            <a:r>
              <a:rPr lang="en-US" sz="2800" dirty="0"/>
              <a:t>Damsel in Distress Archetype </a:t>
            </a:r>
            <a:br>
              <a:rPr lang="en-US" sz="2800" dirty="0"/>
            </a:br>
            <a:endParaRPr lang="en-US" sz="2800" dirty="0"/>
          </a:p>
        </p:txBody>
      </p:sp>
      <p:pic>
        <p:nvPicPr>
          <p:cNvPr id="10" name="Picture 9">
            <a:extLst>
              <a:ext uri="{FF2B5EF4-FFF2-40B4-BE49-F238E27FC236}">
                <a16:creationId xmlns:a16="http://schemas.microsoft.com/office/drawing/2014/main" id="{E1848DC6-C17C-4EA4-BFE5-399CB009650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3032" r="-2" b="-2"/>
          <a:stretch/>
        </p:blipFill>
        <p:spPr>
          <a:xfrm>
            <a:off x="509136" y="10"/>
            <a:ext cx="3517876" cy="2282808"/>
          </a:xfrm>
          <a:custGeom>
            <a:avLst/>
            <a:gdLst>
              <a:gd name="connsiteX0" fmla="*/ 339471 w 3517876"/>
              <a:gd name="connsiteY0" fmla="*/ 0 h 2282818"/>
              <a:gd name="connsiteX1" fmla="*/ 3517876 w 3517876"/>
              <a:gd name="connsiteY1" fmla="*/ 0 h 2282818"/>
              <a:gd name="connsiteX2" fmla="*/ 3471247 w 3517876"/>
              <a:gd name="connsiteY2" fmla="*/ 312174 h 2282818"/>
              <a:gd name="connsiteX3" fmla="*/ 3471133 w 3517876"/>
              <a:gd name="connsiteY3" fmla="*/ 312174 h 2282818"/>
              <a:gd name="connsiteX4" fmla="*/ 3176778 w 3517876"/>
              <a:gd name="connsiteY4" fmla="*/ 2282818 h 2282818"/>
              <a:gd name="connsiteX5" fmla="*/ 0 w 3517876"/>
              <a:gd name="connsiteY5" fmla="*/ 2282818 h 228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7876" h="2282818">
                <a:moveTo>
                  <a:pt x="339471" y="0"/>
                </a:moveTo>
                <a:lnTo>
                  <a:pt x="3517876" y="0"/>
                </a:lnTo>
                <a:lnTo>
                  <a:pt x="3471247" y="312174"/>
                </a:lnTo>
                <a:lnTo>
                  <a:pt x="3471133" y="312174"/>
                </a:lnTo>
                <a:lnTo>
                  <a:pt x="3176778" y="2282818"/>
                </a:lnTo>
                <a:lnTo>
                  <a:pt x="0" y="2282818"/>
                </a:lnTo>
                <a:close/>
              </a:path>
            </a:pathLst>
          </a:custGeom>
        </p:spPr>
      </p:pic>
      <p:pic>
        <p:nvPicPr>
          <p:cNvPr id="5" name="Content Placeholder 4">
            <a:extLst>
              <a:ext uri="{FF2B5EF4-FFF2-40B4-BE49-F238E27FC236}">
                <a16:creationId xmlns:a16="http://schemas.microsoft.com/office/drawing/2014/main" id="{6EBA54AB-BA12-49E1-805B-66113F91BCF7}"/>
              </a:ext>
            </a:extLst>
          </p:cNvPr>
          <p:cNvPicPr>
            <a:picLocks noGrp="1" noChangeAspect="1"/>
          </p:cNvPicPr>
          <p:nvPr>
            <p:ph sz="half" idx="1"/>
          </p:nvPr>
        </p:nvPicPr>
        <p:blipFill rotWithShape="1">
          <a:blip r:embed="rId3">
            <a:alphaModFix/>
            <a:extLst>
              <a:ext uri="{28A0092B-C50C-407E-A947-70E740481C1C}">
                <a14:useLocalDpi xmlns:a14="http://schemas.microsoft.com/office/drawing/2010/main" val="0"/>
              </a:ext>
            </a:extLst>
          </a:blip>
          <a:srcRect l="14340" r="4486" b="-1"/>
          <a:stretch/>
        </p:blipFill>
        <p:spPr>
          <a:xfrm>
            <a:off x="169666" y="2289183"/>
            <a:ext cx="3514822" cy="2273270"/>
          </a:xfrm>
          <a:custGeom>
            <a:avLst/>
            <a:gdLst>
              <a:gd name="connsiteX0" fmla="*/ 338051 w 3514822"/>
              <a:gd name="connsiteY0" fmla="*/ 0 h 2273270"/>
              <a:gd name="connsiteX1" fmla="*/ 3514822 w 3514822"/>
              <a:gd name="connsiteY1" fmla="*/ 0 h 2273270"/>
              <a:gd name="connsiteX2" fmla="*/ 3175264 w 3514822"/>
              <a:gd name="connsiteY2" fmla="*/ 2273270 h 2273270"/>
              <a:gd name="connsiteX3" fmla="*/ 0 w 3514822"/>
              <a:gd name="connsiteY3" fmla="*/ 2273270 h 2273270"/>
            </a:gdLst>
            <a:ahLst/>
            <a:cxnLst>
              <a:cxn ang="0">
                <a:pos x="connsiteX0" y="connsiteY0"/>
              </a:cxn>
              <a:cxn ang="0">
                <a:pos x="connsiteX1" y="connsiteY1"/>
              </a:cxn>
              <a:cxn ang="0">
                <a:pos x="connsiteX2" y="connsiteY2"/>
              </a:cxn>
              <a:cxn ang="0">
                <a:pos x="connsiteX3" y="connsiteY3"/>
              </a:cxn>
            </a:cxnLst>
            <a:rect l="l" t="t" r="r" b="b"/>
            <a:pathLst>
              <a:path w="3514822" h="2273270">
                <a:moveTo>
                  <a:pt x="338051" y="0"/>
                </a:moveTo>
                <a:lnTo>
                  <a:pt x="3514822" y="0"/>
                </a:lnTo>
                <a:lnTo>
                  <a:pt x="3175264" y="2273270"/>
                </a:lnTo>
                <a:lnTo>
                  <a:pt x="0" y="2273270"/>
                </a:lnTo>
                <a:close/>
              </a:path>
            </a:pathLst>
          </a:custGeom>
        </p:spPr>
      </p:pic>
      <p:pic>
        <p:nvPicPr>
          <p:cNvPr id="8" name="Picture 7" descr="A picture containing indoor&#10;&#10;Description automatically generated">
            <a:extLst>
              <a:ext uri="{FF2B5EF4-FFF2-40B4-BE49-F238E27FC236}">
                <a16:creationId xmlns:a16="http://schemas.microsoft.com/office/drawing/2014/main" id="{4C653786-D8AB-42F5-9687-B7A992F1756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t="7119" b="16188"/>
          <a:stretch/>
        </p:blipFill>
        <p:spPr>
          <a:xfrm>
            <a:off x="-10633" y="4565636"/>
            <a:ext cx="3355563" cy="2292364"/>
          </a:xfrm>
          <a:custGeom>
            <a:avLst/>
            <a:gdLst>
              <a:gd name="connsiteX0" fmla="*/ 180299 w 3355563"/>
              <a:gd name="connsiteY0" fmla="*/ 0 h 2292364"/>
              <a:gd name="connsiteX1" fmla="*/ 3355563 w 3355563"/>
              <a:gd name="connsiteY1" fmla="*/ 0 h 2292364"/>
              <a:gd name="connsiteX2" fmla="*/ 3013153 w 3355563"/>
              <a:gd name="connsiteY2" fmla="*/ 2292364 h 2292364"/>
              <a:gd name="connsiteX3" fmla="*/ 0 w 3355563"/>
              <a:gd name="connsiteY3" fmla="*/ 2292364 h 2292364"/>
              <a:gd name="connsiteX4" fmla="*/ 0 w 3355563"/>
              <a:gd name="connsiteY4" fmla="*/ 1212444 h 2292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563" h="2292364">
                <a:moveTo>
                  <a:pt x="180299" y="0"/>
                </a:moveTo>
                <a:lnTo>
                  <a:pt x="3355563" y="0"/>
                </a:lnTo>
                <a:lnTo>
                  <a:pt x="3013153" y="2292364"/>
                </a:lnTo>
                <a:lnTo>
                  <a:pt x="0" y="2292364"/>
                </a:lnTo>
                <a:lnTo>
                  <a:pt x="0" y="1212444"/>
                </a:lnTo>
                <a:close/>
              </a:path>
            </a:pathLst>
          </a:custGeom>
        </p:spPr>
      </p:pic>
      <p:sp>
        <p:nvSpPr>
          <p:cNvPr id="30" name="Isosceles Triangle 30">
            <a:extLst>
              <a:ext uri="{FF2B5EF4-FFF2-40B4-BE49-F238E27FC236}">
                <a16:creationId xmlns:a16="http://schemas.microsoft.com/office/drawing/2014/main" id="{FFF7DB44-8840-4C66-8E2D-71CDAFADF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63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A30C6B2-E6E8-49D2-A71E-6C1F36CAC0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232" y="2282818"/>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FEF680-875F-49CE-A70B-BDA0183955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696" y="4565636"/>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Isosceles Triangle 30">
            <a:extLst>
              <a:ext uri="{FF2B5EF4-FFF2-40B4-BE49-F238E27FC236}">
                <a16:creationId xmlns:a16="http://schemas.microsoft.com/office/drawing/2014/main" id="{259E2648-285A-426B-BD9D-CC03390F5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829DD1CA-5341-4494-962A-0EC505985DA3}"/>
              </a:ext>
            </a:extLst>
          </p:cNvPr>
          <p:cNvSpPr>
            <a:spLocks noGrp="1"/>
          </p:cNvSpPr>
          <p:nvPr>
            <p:ph sz="half" idx="2"/>
          </p:nvPr>
        </p:nvSpPr>
        <p:spPr>
          <a:xfrm>
            <a:off x="4159225" y="2160589"/>
            <a:ext cx="5114776" cy="3880773"/>
          </a:xfrm>
        </p:spPr>
        <p:txBody>
          <a:bodyPr vert="horz" lIns="91440" tIns="45720" rIns="91440" bIns="45720" rtlCol="0">
            <a:normAutofit/>
          </a:bodyPr>
          <a:lstStyle/>
          <a:p>
            <a:r>
              <a:rPr lang="en-US" dirty="0">
                <a:highlight>
                  <a:srgbClr val="00FF00"/>
                </a:highlight>
              </a:rPr>
              <a:t>Female character needs a hero (male) to rescue her </a:t>
            </a:r>
            <a:r>
              <a:rPr lang="en-US" dirty="0"/>
              <a:t>and is ultimately defined by her </a:t>
            </a:r>
            <a:r>
              <a:rPr lang="en-US" dirty="0">
                <a:highlight>
                  <a:srgbClr val="00FF00"/>
                </a:highlight>
              </a:rPr>
              <a:t>passivity</a:t>
            </a:r>
            <a:r>
              <a:rPr lang="en-US" dirty="0"/>
              <a:t> </a:t>
            </a:r>
          </a:p>
          <a:p>
            <a:r>
              <a:rPr lang="en-US" dirty="0"/>
              <a:t>Examples include: the princess figures in fairy tales (Sleeping Beauty and Snow White), Peach from Mario Bros. Universe, and Elizabeth from our novel </a:t>
            </a:r>
          </a:p>
        </p:txBody>
      </p:sp>
    </p:spTree>
    <p:extLst>
      <p:ext uri="{BB962C8B-B14F-4D97-AF65-F5344CB8AC3E}">
        <p14:creationId xmlns:p14="http://schemas.microsoft.com/office/powerpoint/2010/main" val="319692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565C35A-C6FA-4269-822E-6DB5B9C488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F8BBEF76-F066-4551-8A87-AAFD9969E5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7E701E2-9884-4313-A922-224D075A7C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32C9DF5B-371A-4170-9F46-B6EE7EF02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00EAEF78-4C36-4EC9-855A-C27427C36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5E397A22-38A0-4816-926B-740F8E189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A4756C8A-87DB-494D-999F-E6C0EB0BD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FB60A164-1613-43A9-A23E-870E89DD9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CA0CF5DE-8A99-4138-A0F0-C84DA0C7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41D911B-1F2A-43C3-BDE4-77A1F3D85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429A86E-CFC2-4521-9A58-DF4BF96D9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 name="Content Placeholder 7" descr="A picture containing person, outdoor, dancer, sport&#10;&#10;Description automatically generated">
            <a:extLst>
              <a:ext uri="{FF2B5EF4-FFF2-40B4-BE49-F238E27FC236}">
                <a16:creationId xmlns:a16="http://schemas.microsoft.com/office/drawing/2014/main" id="{92168469-415B-4F12-8BD5-10AE7E1BCE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6471"/>
          <a:stretch/>
        </p:blipFill>
        <p:spPr>
          <a:xfrm>
            <a:off x="20" y="10"/>
            <a:ext cx="12191980" cy="6857990"/>
          </a:xfrm>
          <a:prstGeom prst="rect">
            <a:avLst/>
          </a:prstGeom>
        </p:spPr>
      </p:pic>
    </p:spTree>
    <p:extLst>
      <p:ext uri="{BB962C8B-B14F-4D97-AF65-F5344CB8AC3E}">
        <p14:creationId xmlns:p14="http://schemas.microsoft.com/office/powerpoint/2010/main" val="291512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B4B1-FE36-41F3-B9D5-1465911A02E7}"/>
              </a:ext>
            </a:extLst>
          </p:cNvPr>
          <p:cNvSpPr>
            <a:spLocks noGrp="1"/>
          </p:cNvSpPr>
          <p:nvPr>
            <p:ph type="title"/>
          </p:nvPr>
        </p:nvSpPr>
        <p:spPr/>
        <p:txBody>
          <a:bodyPr/>
          <a:lstStyle/>
          <a:p>
            <a:r>
              <a:rPr lang="en-US" dirty="0"/>
              <a:t>Narcissism </a:t>
            </a:r>
          </a:p>
        </p:txBody>
      </p:sp>
      <p:sp>
        <p:nvSpPr>
          <p:cNvPr id="3" name="Content Placeholder 2">
            <a:extLst>
              <a:ext uri="{FF2B5EF4-FFF2-40B4-BE49-F238E27FC236}">
                <a16:creationId xmlns:a16="http://schemas.microsoft.com/office/drawing/2014/main" id="{61F49742-D2D4-4DC9-A597-4D8724C70DF2}"/>
              </a:ext>
            </a:extLst>
          </p:cNvPr>
          <p:cNvSpPr>
            <a:spLocks noGrp="1"/>
          </p:cNvSpPr>
          <p:nvPr>
            <p:ph idx="1"/>
          </p:nvPr>
        </p:nvSpPr>
        <p:spPr/>
        <p:txBody>
          <a:bodyPr>
            <a:normAutofit fontScale="55000" lnSpcReduction="20000"/>
          </a:bodyPr>
          <a:lstStyle/>
          <a:p>
            <a:r>
              <a:rPr lang="en-US" dirty="0">
                <a:hlinkClick r:id="rId2"/>
              </a:rPr>
              <a:t>J. M. Hill</a:t>
            </a:r>
            <a:r>
              <a:rPr lang="en-US" dirty="0"/>
              <a:t> argues in "</a:t>
            </a:r>
            <a:r>
              <a:rPr lang="en-US" i="1" dirty="0"/>
              <a:t>Frankenstein</a:t>
            </a:r>
            <a:r>
              <a:rPr lang="en-US" dirty="0"/>
              <a:t> and the Physiognomy of Desire" (1975) that Victor's "dominant incestuous root for Promethean sin seems to take hold in uncompromising psychic wishes for exclusive love, and in possession of the mother -- the source of first love."</a:t>
            </a:r>
            <a:r>
              <a:rPr lang="en-US" baseline="30000" dirty="0">
                <a:hlinkClick r:id="rId3"/>
              </a:rPr>
              <a:t>7</a:t>
            </a:r>
            <a:r>
              <a:rPr lang="en-US" dirty="0"/>
              <a:t> In articles appearing in the 1975 issue of </a:t>
            </a:r>
            <a:r>
              <a:rPr lang="en-US" i="1" dirty="0"/>
              <a:t>Hartford Studies in Literature</a:t>
            </a:r>
            <a:r>
              <a:rPr lang="en-US" dirty="0"/>
              <a:t>, Gerhard Joseph suggests that Victor's terror of incest is the veiled cause of his disintegration,</a:t>
            </a:r>
            <a:r>
              <a:rPr lang="en-US" baseline="30000" dirty="0">
                <a:hlinkClick r:id="rId4"/>
              </a:rPr>
              <a:t>8</a:t>
            </a:r>
            <a:r>
              <a:rPr lang="en-US" dirty="0"/>
              <a:t> while Gordon D. Hirsch concludes that the "monster is psychologically a lady, or perhaps one should say, a little girl."</a:t>
            </a:r>
            <a:r>
              <a:rPr lang="en-US" baseline="30000" dirty="0">
                <a:hlinkClick r:id="rId5"/>
              </a:rPr>
              <a:t>9</a:t>
            </a:r>
            <a:r>
              <a:rPr lang="en-US" dirty="0"/>
              <a:t> Mark A. Rubenstein (1976) discusses the primal scene imagery in </a:t>
            </a:r>
            <a:r>
              <a:rPr lang="en-US" i="1" dirty="0"/>
              <a:t>Frankenstein</a:t>
            </a:r>
            <a:r>
              <a:rPr lang="en-US" dirty="0"/>
              <a:t>, ingeniously showing how it "penetrates into the very structure of the novel and becomes part of a more deeply hidden search for the mother."</a:t>
            </a:r>
            <a:r>
              <a:rPr lang="en-US" baseline="30000" dirty="0">
                <a:hlinkClick r:id="rId6"/>
              </a:rPr>
              <a:t>10</a:t>
            </a:r>
            <a:r>
              <a:rPr lang="en-US" dirty="0"/>
              <a:t> Martin </a:t>
            </a:r>
            <a:r>
              <a:rPr lang="en-US" dirty="0" err="1"/>
              <a:t>Trop's</a:t>
            </a:r>
            <a:r>
              <a:rPr lang="en-US" dirty="0"/>
              <a:t> </a:t>
            </a:r>
            <a:r>
              <a:rPr lang="en-US" i="1" dirty="0"/>
              <a:t>Mary Shelley's Monster</a:t>
            </a:r>
            <a:r>
              <a:rPr lang="en-US" dirty="0"/>
              <a:t> (1976) and David </a:t>
            </a:r>
            <a:r>
              <a:rPr lang="en-US" dirty="0" err="1"/>
              <a:t>Ketterer's</a:t>
            </a:r>
            <a:r>
              <a:rPr lang="en-US" dirty="0"/>
              <a:t> </a:t>
            </a:r>
            <a:r>
              <a:rPr lang="en-US" i="1" dirty="0"/>
              <a:t>Frankenstein's Creation: The Book, the Monster, and Human Reality</a:t>
            </a:r>
            <a:r>
              <a:rPr lang="en-US" dirty="0"/>
              <a:t> (1979) offer additional psychological interpretations.</a:t>
            </a:r>
            <a:r>
              <a:rPr lang="en-US" baseline="30000" dirty="0">
                <a:hlinkClick r:id="rId7"/>
              </a:rPr>
              <a:t>11</a:t>
            </a:r>
            <a:r>
              <a:rPr lang="en-US" dirty="0"/>
              <a:t> </a:t>
            </a:r>
            <a:r>
              <a:rPr lang="en-US" i="1" dirty="0"/>
              <a:t>The Endurance of Frankenstein</a:t>
            </a:r>
            <a:r>
              <a:rPr lang="en-US" dirty="0"/>
              <a:t> (1979) contains several excellent essays, including U. C. </a:t>
            </a:r>
            <a:r>
              <a:rPr lang="en-US" dirty="0" err="1"/>
              <a:t>Knoepflmacher's</a:t>
            </a:r>
            <a:r>
              <a:rPr lang="en-US" dirty="0"/>
              <a:t> "Thoughts on the Aggression of Daughters," which demonstrates that </a:t>
            </a:r>
            <a:r>
              <a:rPr lang="en-US" i="1" dirty="0"/>
              <a:t>Frankenstein</a:t>
            </a:r>
            <a:r>
              <a:rPr lang="en-US" dirty="0"/>
              <a:t> is a novel of emotionally distant fathers and absent mothers.</a:t>
            </a:r>
            <a:r>
              <a:rPr lang="en-US" baseline="30000" dirty="0">
                <a:hlinkClick r:id="rId8"/>
              </a:rPr>
              <a:t>12</a:t>
            </a:r>
            <a:r>
              <a:rPr lang="en-US" dirty="0"/>
              <a:t> A psychiatrist argues in a 1982 essay that Mary Shelley conceived of herself as an "exception to the rules," an individual who sensed that she had suffered unjustly because of her mother's death.</a:t>
            </a:r>
            <a:r>
              <a:rPr lang="en-US" baseline="30000" dirty="0">
                <a:hlinkClick r:id="rId9"/>
              </a:rPr>
              <a:t>13</a:t>
            </a:r>
            <a:r>
              <a:rPr lang="en-US" dirty="0"/>
              <a:t> More recently, Mary </a:t>
            </a:r>
            <a:r>
              <a:rPr lang="en-US" dirty="0" err="1"/>
              <a:t>Poovey</a:t>
            </a:r>
            <a:r>
              <a:rPr lang="en-US" dirty="0"/>
              <a:t> fuses feminist and psychoanalytic criticism in </a:t>
            </a:r>
            <a:r>
              <a:rPr lang="en-US" i="1" dirty="0"/>
              <a:t>The Proper Lady and the Woman Writer</a:t>
            </a:r>
            <a:r>
              <a:rPr lang="en-US" dirty="0"/>
              <a:t> (1984),</a:t>
            </a:r>
            <a:r>
              <a:rPr lang="en-US" baseline="30000" dirty="0">
                <a:hlinkClick r:id="rId10"/>
              </a:rPr>
              <a:t>14</a:t>
            </a:r>
            <a:r>
              <a:rPr lang="en-US" dirty="0"/>
              <a:t> while William Veeder suggests in </a:t>
            </a:r>
            <a:r>
              <a:rPr lang="en-US" i="1" dirty="0"/>
              <a:t>Mary Shelley &amp; Frankenstein</a:t>
            </a:r>
            <a:r>
              <a:rPr lang="en-US" dirty="0"/>
              <a:t> (1986) that the novel reflects the author's lifelong concern with the psychological ideal of androgyny and its opposite, bifurcation.</a:t>
            </a:r>
            <a:r>
              <a:rPr lang="en-US" baseline="30000" dirty="0">
                <a:hlinkClick r:id="rId11"/>
              </a:rPr>
              <a:t>15</a:t>
            </a:r>
            <a:r>
              <a:rPr lang="en-US" dirty="0"/>
              <a:t> The brief history of psychoanalytic criticism on </a:t>
            </a:r>
            <a:r>
              <a:rPr lang="en-US" i="1" dirty="0"/>
              <a:t>Frankenstein</a:t>
            </a:r>
            <a:r>
              <a:rPr lang="en-US" dirty="0"/>
              <a:t> thus reveals a movement from Oedipal to pre-Oedipal approaches.</a:t>
            </a:r>
          </a:p>
          <a:p>
            <a:r>
              <a:rPr lang="en-US" dirty="0"/>
              <a:t>Surprisingly, the narcissistic implications of the story have not yet been directly confronted.</a:t>
            </a:r>
            <a:r>
              <a:rPr lang="en-US" baseline="30000" dirty="0">
                <a:hlinkClick r:id="rId12"/>
              </a:rPr>
              <a:t>16</a:t>
            </a:r>
            <a:r>
              <a:rPr lang="en-US" dirty="0"/>
              <a:t> Mary Shelley subtitled </a:t>
            </a:r>
            <a:r>
              <a:rPr lang="en-US" i="1" dirty="0"/>
              <a:t>Frankenstein</a:t>
            </a:r>
            <a:r>
              <a:rPr lang="en-US" dirty="0"/>
              <a:t> the "Modern Prometheus," but she could have also referred to it as the "Modern Narcissus." Victor exhibits, in fact, all the characteristics of the narcissistic personality disorder as defined in </a:t>
            </a:r>
            <a:r>
              <a:rPr lang="en-US" i="1" dirty="0"/>
              <a:t>DSM-III</a:t>
            </a:r>
            <a:r>
              <a:rPr lang="en-US" dirty="0"/>
              <a:t>: a </a:t>
            </a:r>
            <a:r>
              <a:rPr lang="en-US" dirty="0" err="1"/>
              <a:t>grandi</a:t>
            </a:r>
            <a:r>
              <a:rPr lang="en-US" dirty="0"/>
              <a:t>- {59} </a:t>
            </a:r>
            <a:r>
              <a:rPr lang="en-US" dirty="0" err="1"/>
              <a:t>ose</a:t>
            </a:r>
            <a:r>
              <a:rPr lang="en-US" dirty="0"/>
              <a:t> sense of self-importance; preoccupation with fantasies of unlimited success; exhibitionism; cool indifference or feelings of rage in response to criticism; and interpersonal disturbances, including </a:t>
            </a:r>
            <a:r>
              <a:rPr lang="en-US" dirty="0" err="1"/>
              <a:t>exploitativeness</a:t>
            </a:r>
            <a:r>
              <a:rPr lang="en-US" dirty="0"/>
              <a:t>, alternation between </a:t>
            </a:r>
            <a:r>
              <a:rPr lang="en-US" dirty="0" err="1"/>
              <a:t>overidealization</a:t>
            </a:r>
            <a:r>
              <a:rPr lang="en-US" dirty="0"/>
              <a:t> and devaluation, and lack of empathy. Moreover, Victor demonstrates the paradoxical nature of narcissism, where self-love exists with self-hate, and fragile self-esteem results in a sense of entitlement, the expectation of receiving special favors from others without assuming reciprocal responsibilities. In addition, Victor pursues fantasies of unlimited power and glory with a </a:t>
            </a:r>
            <a:r>
              <a:rPr lang="en-US" dirty="0" err="1"/>
              <a:t>pleasureless</a:t>
            </a:r>
            <a:r>
              <a:rPr lang="en-US" dirty="0"/>
              <a:t>, monomaniacal intensity. He experiences the profound depression often accompanying a narcissistic disorder: dejection, loss of interest in the external world, inability to love, and a lowering of self-esteem, culminating in an expectation of punishment. It is as if he has internalized a poisonous object, the Creature, who is now consuming his heart.</a:t>
            </a:r>
          </a:p>
          <a:p>
            <a:r>
              <a:rPr lang="en-US" dirty="0"/>
              <a:t>Jeffrey Berman’s </a:t>
            </a:r>
            <a:r>
              <a:rPr lang="en-US" b="1" i="1" dirty="0"/>
              <a:t>Narcissism and the Novel</a:t>
            </a:r>
            <a:r>
              <a:rPr lang="en-US" b="1" dirty="0"/>
              <a:t> (New York: New York Univ. Press, 1990), pp. 56-77</a:t>
            </a:r>
          </a:p>
          <a:p>
            <a:endParaRPr lang="en-US" dirty="0"/>
          </a:p>
          <a:p>
            <a:endParaRPr lang="en-US" dirty="0"/>
          </a:p>
        </p:txBody>
      </p:sp>
    </p:spTree>
    <p:extLst>
      <p:ext uri="{BB962C8B-B14F-4D97-AF65-F5344CB8AC3E}">
        <p14:creationId xmlns:p14="http://schemas.microsoft.com/office/powerpoint/2010/main" val="37512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a:extLst>
              <a:ext uri="{FF2B5EF4-FFF2-40B4-BE49-F238E27FC236}">
                <a16:creationId xmlns:a16="http://schemas.microsoft.com/office/drawing/2014/main" id="{C8B5696B-773C-46A5-B8BA-44C6D6FE9E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52" r="-1" b="-1"/>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DB1463B8-F11C-49C0-BE9B-B19986EECDC0}"/>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Narcissus </a:t>
            </a:r>
          </a:p>
        </p:txBody>
      </p:sp>
    </p:spTree>
    <p:extLst>
      <p:ext uri="{BB962C8B-B14F-4D97-AF65-F5344CB8AC3E}">
        <p14:creationId xmlns:p14="http://schemas.microsoft.com/office/powerpoint/2010/main" val="23039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Arguments on </a:t>
            </a:r>
            <a:r>
              <a:rPr lang="en-US" i="1" dirty="0"/>
              <a:t>Frankenstein </a:t>
            </a:r>
          </a:p>
        </p:txBody>
      </p:sp>
      <p:sp>
        <p:nvSpPr>
          <p:cNvPr id="3" name="Content Placeholder 2"/>
          <p:cNvSpPr>
            <a:spLocks noGrp="1"/>
          </p:cNvSpPr>
          <p:nvPr>
            <p:ph idx="1"/>
          </p:nvPr>
        </p:nvSpPr>
        <p:spPr/>
        <p:txBody>
          <a:bodyPr>
            <a:normAutofit/>
          </a:bodyPr>
          <a:lstStyle/>
          <a:p>
            <a:r>
              <a:rPr lang="en-US" dirty="0"/>
              <a:t>1. Patrick </a:t>
            </a:r>
            <a:r>
              <a:rPr lang="en-US" dirty="0" err="1"/>
              <a:t>Brantlinger’s</a:t>
            </a:r>
            <a:r>
              <a:rPr lang="en-US" dirty="0"/>
              <a:t> “The Reading Monster” (468-476)</a:t>
            </a:r>
          </a:p>
          <a:p>
            <a:r>
              <a:rPr lang="en-US" i="1" dirty="0"/>
              <a:t>Frankenstein</a:t>
            </a:r>
            <a:r>
              <a:rPr lang="en-US" dirty="0"/>
              <a:t> is, among other things, a novel about two educations or, rather, </a:t>
            </a:r>
            <a:r>
              <a:rPr lang="en-US" i="1" dirty="0"/>
              <a:t>miseducations</a:t>
            </a:r>
            <a:r>
              <a:rPr lang="en-US" dirty="0"/>
              <a:t>, Victor’s and the Monster’s…Victor…is a sort of </a:t>
            </a:r>
            <a:r>
              <a:rPr lang="en-US" dirty="0">
                <a:highlight>
                  <a:srgbClr val="00FF00"/>
                </a:highlight>
              </a:rPr>
              <a:t>autodidact</a:t>
            </a:r>
            <a:r>
              <a:rPr lang="en-US" dirty="0"/>
              <a:t>—willfully so, because he chooses isolation. In contrast, the Monster is perforce an autodidact…Victor’s education is upper-class, indulgent, liberal… (469)</a:t>
            </a:r>
          </a:p>
          <a:p>
            <a:r>
              <a:rPr lang="en-US" dirty="0"/>
              <a:t>The Monster’s Bildungsroman both parallels and contrasts with Victor’s [consider the family DeLacey as compared to Victor’s]…</a:t>
            </a:r>
          </a:p>
          <a:p>
            <a:r>
              <a:rPr lang="en-US" dirty="0"/>
              <a:t>The story of Victor’s pursuit of arcane, in some sense forbidden knowledge involves his self-alienation—loss of self-knowledge, insanity, destruction. The story of the Monster’s acquisition of language and literacy is, in contrast, the narrative of his coming to self-knowledge…(471) </a:t>
            </a:r>
          </a:p>
          <a:p>
            <a:endParaRPr lang="en-US" dirty="0"/>
          </a:p>
          <a:p>
            <a:endParaRPr lang="en-US" dirty="0"/>
          </a:p>
          <a:p>
            <a:endParaRPr lang="en-US" dirty="0"/>
          </a:p>
        </p:txBody>
      </p:sp>
    </p:spTree>
    <p:extLst>
      <p:ext uri="{BB962C8B-B14F-4D97-AF65-F5344CB8AC3E}">
        <p14:creationId xmlns:p14="http://schemas.microsoft.com/office/powerpoint/2010/main" val="242293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77B3-D4C6-470F-82BE-FB54108043E4}"/>
              </a:ext>
            </a:extLst>
          </p:cNvPr>
          <p:cNvSpPr>
            <a:spLocks noGrp="1"/>
          </p:cNvSpPr>
          <p:nvPr>
            <p:ph type="title"/>
          </p:nvPr>
        </p:nvSpPr>
        <p:spPr/>
        <p:txBody>
          <a:bodyPr/>
          <a:lstStyle/>
          <a:p>
            <a:r>
              <a:rPr lang="en-US" dirty="0" err="1"/>
              <a:t>Brantlinger’s</a:t>
            </a:r>
            <a:r>
              <a:rPr lang="en-US" dirty="0"/>
              <a:t> “The Reading Monster” Continued….</a:t>
            </a:r>
          </a:p>
        </p:txBody>
      </p:sp>
      <p:sp>
        <p:nvSpPr>
          <p:cNvPr id="3" name="Content Placeholder 2">
            <a:extLst>
              <a:ext uri="{FF2B5EF4-FFF2-40B4-BE49-F238E27FC236}">
                <a16:creationId xmlns:a16="http://schemas.microsoft.com/office/drawing/2014/main" id="{B78B0542-ACF7-4556-B21E-3CB80DC1580A}"/>
              </a:ext>
            </a:extLst>
          </p:cNvPr>
          <p:cNvSpPr>
            <a:spLocks noGrp="1"/>
          </p:cNvSpPr>
          <p:nvPr>
            <p:ph idx="1"/>
          </p:nvPr>
        </p:nvSpPr>
        <p:spPr/>
        <p:txBody>
          <a:bodyPr/>
          <a:lstStyle/>
          <a:p>
            <a:r>
              <a:rPr lang="en-US" dirty="0"/>
              <a:t>“What has seemed ultimately most monstrous and therefore most difficult for readers of Frankenstein over the years to accept is precisely </a:t>
            </a:r>
            <a:r>
              <a:rPr lang="en-US" dirty="0">
                <a:highlight>
                  <a:srgbClr val="00FF00"/>
                </a:highlight>
              </a:rPr>
              <a:t>the Monster’s literacy</a:t>
            </a:r>
            <a:r>
              <a:rPr lang="en-US" dirty="0"/>
              <a:t>” (473). </a:t>
            </a:r>
          </a:p>
          <a:p>
            <a:r>
              <a:rPr lang="en-US" dirty="0"/>
              <a:t>As </a:t>
            </a:r>
            <a:r>
              <a:rPr lang="en-US" dirty="0" err="1"/>
              <a:t>Brantlinger</a:t>
            </a:r>
            <a:r>
              <a:rPr lang="en-US" dirty="0"/>
              <a:t> points out: why did so many theatrical and film adaptations of the novel erase the Monster’s literary acumen? Why did they take away his voice?</a:t>
            </a:r>
          </a:p>
          <a:p>
            <a:r>
              <a:rPr lang="en-US" dirty="0"/>
              <a:t>How would you support </a:t>
            </a:r>
            <a:r>
              <a:rPr lang="en-US" dirty="0" err="1"/>
              <a:t>Brantlinger’s</a:t>
            </a:r>
            <a:r>
              <a:rPr lang="en-US" dirty="0"/>
              <a:t> ideas? What passages from the novel suggest that the Monster’s education is the most “monstrous” part about him? </a:t>
            </a:r>
          </a:p>
        </p:txBody>
      </p:sp>
    </p:spTree>
    <p:extLst>
      <p:ext uri="{BB962C8B-B14F-4D97-AF65-F5344CB8AC3E}">
        <p14:creationId xmlns:p14="http://schemas.microsoft.com/office/powerpoint/2010/main" val="10780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85F2-A74F-49D8-9DED-EE7B0EB16E1D}"/>
              </a:ext>
            </a:extLst>
          </p:cNvPr>
          <p:cNvSpPr>
            <a:spLocks noGrp="1"/>
          </p:cNvSpPr>
          <p:nvPr>
            <p:ph type="title"/>
          </p:nvPr>
        </p:nvSpPr>
        <p:spPr/>
        <p:txBody>
          <a:bodyPr/>
          <a:lstStyle/>
          <a:p>
            <a:r>
              <a:rPr lang="en-US" dirty="0"/>
              <a:t>Mary Shelley’s and </a:t>
            </a:r>
            <a:r>
              <a:rPr lang="en-US" i="1" dirty="0"/>
              <a:t>Frankenstein</a:t>
            </a:r>
            <a:r>
              <a:rPr lang="en-US" dirty="0"/>
              <a:t>’s Legacy </a:t>
            </a:r>
          </a:p>
        </p:txBody>
      </p:sp>
      <p:sp>
        <p:nvSpPr>
          <p:cNvPr id="3" name="Content Placeholder 2">
            <a:extLst>
              <a:ext uri="{FF2B5EF4-FFF2-40B4-BE49-F238E27FC236}">
                <a16:creationId xmlns:a16="http://schemas.microsoft.com/office/drawing/2014/main" id="{D6143D15-6A5F-4D92-8B46-0532A4CAC3C0}"/>
              </a:ext>
            </a:extLst>
          </p:cNvPr>
          <p:cNvSpPr>
            <a:spLocks noGrp="1"/>
          </p:cNvSpPr>
          <p:nvPr>
            <p:ph idx="1"/>
          </p:nvPr>
        </p:nvSpPr>
        <p:spPr/>
        <p:txBody>
          <a:bodyPr/>
          <a:lstStyle/>
          <a:p>
            <a:r>
              <a:rPr lang="en-US" dirty="0"/>
              <a:t>What makes a novel a “classic”? </a:t>
            </a:r>
          </a:p>
          <a:p>
            <a:r>
              <a:rPr lang="en-US" dirty="0"/>
              <a:t>What are your criteria for a “classic novel”? </a:t>
            </a:r>
          </a:p>
          <a:p>
            <a:r>
              <a:rPr lang="en-US" dirty="0"/>
              <a:t>What other novels or films do you consider classics? </a:t>
            </a:r>
          </a:p>
        </p:txBody>
      </p:sp>
    </p:spTree>
    <p:extLst>
      <p:ext uri="{BB962C8B-B14F-4D97-AF65-F5344CB8AC3E}">
        <p14:creationId xmlns:p14="http://schemas.microsoft.com/office/powerpoint/2010/main" val="22983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A1D-62AC-4163-AEE1-2F206BA8D58C}"/>
              </a:ext>
            </a:extLst>
          </p:cNvPr>
          <p:cNvSpPr>
            <a:spLocks noGrp="1"/>
          </p:cNvSpPr>
          <p:nvPr>
            <p:ph type="title"/>
          </p:nvPr>
        </p:nvSpPr>
        <p:spPr/>
        <p:txBody>
          <a:bodyPr/>
          <a:lstStyle/>
          <a:p>
            <a:r>
              <a:rPr lang="en-US" dirty="0"/>
              <a:t>Quiz </a:t>
            </a:r>
          </a:p>
        </p:txBody>
      </p:sp>
      <p:sp>
        <p:nvSpPr>
          <p:cNvPr id="3" name="Content Placeholder 2">
            <a:extLst>
              <a:ext uri="{FF2B5EF4-FFF2-40B4-BE49-F238E27FC236}">
                <a16:creationId xmlns:a16="http://schemas.microsoft.com/office/drawing/2014/main" id="{4A55215E-97EA-4BCA-BE42-26795C877CF4}"/>
              </a:ext>
            </a:extLst>
          </p:cNvPr>
          <p:cNvSpPr>
            <a:spLocks noGrp="1"/>
          </p:cNvSpPr>
          <p:nvPr>
            <p:ph idx="1"/>
          </p:nvPr>
        </p:nvSpPr>
        <p:spPr/>
        <p:txBody>
          <a:bodyPr/>
          <a:lstStyle/>
          <a:p>
            <a:r>
              <a:rPr lang="en-US" dirty="0"/>
              <a:t>1. What does the creature decide to do in the final paragraph of the entire novel? </a:t>
            </a:r>
          </a:p>
          <a:p>
            <a:r>
              <a:rPr lang="en-US" dirty="0"/>
              <a:t>2. Will Captain Walton continue on his journey to the North Pole? Yes or No</a:t>
            </a:r>
          </a:p>
          <a:p>
            <a:r>
              <a:rPr lang="en-US" dirty="0"/>
              <a:t>3. Which member of Frankenstein’s family survives? </a:t>
            </a:r>
          </a:p>
          <a:p>
            <a:r>
              <a:rPr lang="en-US" dirty="0"/>
              <a:t>4. Who says, “Wretch! It is well that you have come here to whine over the desolation that you have made…It is not pity that you feel ; you lament only because the victim of you malignity is withdrawn from your power.”</a:t>
            </a:r>
          </a:p>
          <a:p>
            <a:r>
              <a:rPr lang="en-US" dirty="0"/>
              <a:t>Extra Credit: Name three locations where Frankenstein travels and/or lives</a:t>
            </a:r>
          </a:p>
        </p:txBody>
      </p:sp>
    </p:spTree>
    <p:extLst>
      <p:ext uri="{BB962C8B-B14F-4D97-AF65-F5344CB8AC3E}">
        <p14:creationId xmlns:p14="http://schemas.microsoft.com/office/powerpoint/2010/main" val="64730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2341-D4B4-4F27-8520-FDFC315F4618}"/>
              </a:ext>
            </a:extLst>
          </p:cNvPr>
          <p:cNvSpPr>
            <a:spLocks noGrp="1"/>
          </p:cNvSpPr>
          <p:nvPr>
            <p:ph type="title"/>
          </p:nvPr>
        </p:nvSpPr>
        <p:spPr/>
        <p:txBody>
          <a:bodyPr/>
          <a:lstStyle/>
          <a:p>
            <a:r>
              <a:rPr lang="en-US" dirty="0"/>
              <a:t>Statistics </a:t>
            </a:r>
          </a:p>
        </p:txBody>
      </p:sp>
      <p:pic>
        <p:nvPicPr>
          <p:cNvPr id="5" name="Content Placeholder 4" descr="A screenshot of a newspaper&#10;&#10;Description generated with very high confidence">
            <a:extLst>
              <a:ext uri="{FF2B5EF4-FFF2-40B4-BE49-F238E27FC236}">
                <a16:creationId xmlns:a16="http://schemas.microsoft.com/office/drawing/2014/main" id="{BF1674B3-7D6C-4B0F-9C2D-A3A5F02BE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403" y="1202468"/>
            <a:ext cx="7577772" cy="5045932"/>
          </a:xfrm>
        </p:spPr>
      </p:pic>
    </p:spTree>
    <p:extLst>
      <p:ext uri="{BB962C8B-B14F-4D97-AF65-F5344CB8AC3E}">
        <p14:creationId xmlns:p14="http://schemas.microsoft.com/office/powerpoint/2010/main" val="3197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81DA-E398-479D-B598-46165B2934B8}"/>
              </a:ext>
            </a:extLst>
          </p:cNvPr>
          <p:cNvSpPr>
            <a:spLocks noGrp="1"/>
          </p:cNvSpPr>
          <p:nvPr>
            <p:ph type="title"/>
          </p:nvPr>
        </p:nvSpPr>
        <p:spPr/>
        <p:txBody>
          <a:bodyPr/>
          <a:lstStyle/>
          <a:p>
            <a:r>
              <a:rPr lang="en-US" dirty="0"/>
              <a:t>Stats </a:t>
            </a:r>
          </a:p>
        </p:txBody>
      </p:sp>
      <p:pic>
        <p:nvPicPr>
          <p:cNvPr id="5" name="Content Placeholder 4" descr="A close up of text on a white background&#10;&#10;Description generated with very high confidence">
            <a:extLst>
              <a:ext uri="{FF2B5EF4-FFF2-40B4-BE49-F238E27FC236}">
                <a16:creationId xmlns:a16="http://schemas.microsoft.com/office/drawing/2014/main" id="{55116546-498A-43B1-B4AC-93FA0F5AE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804" y="447780"/>
            <a:ext cx="8394646" cy="5594245"/>
          </a:xfrm>
        </p:spPr>
      </p:pic>
    </p:spTree>
    <p:extLst>
      <p:ext uri="{BB962C8B-B14F-4D97-AF65-F5344CB8AC3E}">
        <p14:creationId xmlns:p14="http://schemas.microsoft.com/office/powerpoint/2010/main" val="417504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4BA4-A385-4867-BC98-29BD338B0C9E}"/>
              </a:ext>
            </a:extLst>
          </p:cNvPr>
          <p:cNvSpPr>
            <a:spLocks noGrp="1"/>
          </p:cNvSpPr>
          <p:nvPr>
            <p:ph type="title" idx="4294967295"/>
          </p:nvPr>
        </p:nvSpPr>
        <p:spPr>
          <a:xfrm>
            <a:off x="0" y="609600"/>
            <a:ext cx="8596313" cy="1320800"/>
          </a:xfrm>
        </p:spPr>
        <p:txBody>
          <a:bodyPr vert="horz" lIns="91440" tIns="45720" rIns="91440" bIns="45720" rtlCol="0" anchor="t">
            <a:normAutofit/>
          </a:bodyPr>
          <a:lstStyle/>
          <a:p>
            <a:r>
              <a:rPr lang="en-US"/>
              <a:t>Mapping their Travels </a:t>
            </a:r>
          </a:p>
        </p:txBody>
      </p:sp>
      <p:pic>
        <p:nvPicPr>
          <p:cNvPr id="48" name="Content Placeholder 4" descr="A close up of text on a white background&#10;&#10;Description generated with high confidence">
            <a:extLst>
              <a:ext uri="{FF2B5EF4-FFF2-40B4-BE49-F238E27FC236}">
                <a16:creationId xmlns:a16="http://schemas.microsoft.com/office/drawing/2014/main" id="{07DADF02-8309-4DA7-910A-7CE744633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999" y="1270000"/>
            <a:ext cx="8193176" cy="5448462"/>
          </a:xfrm>
          <a:prstGeom prst="rect">
            <a:avLst/>
          </a:prstGeom>
        </p:spPr>
      </p:pic>
    </p:spTree>
    <p:extLst>
      <p:ext uri="{BB962C8B-B14F-4D97-AF65-F5344CB8AC3E}">
        <p14:creationId xmlns:p14="http://schemas.microsoft.com/office/powerpoint/2010/main" val="27360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157CE7-1363-4C54-9723-F3C0E802074D}"/>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Terms To Know </a:t>
            </a:r>
          </a:p>
        </p:txBody>
      </p:sp>
      <p:sp>
        <p:nvSpPr>
          <p:cNvPr id="3" name="Content Placeholder 2">
            <a:extLst>
              <a:ext uri="{FF2B5EF4-FFF2-40B4-BE49-F238E27FC236}">
                <a16:creationId xmlns:a16="http://schemas.microsoft.com/office/drawing/2014/main" id="{09161D7D-0369-4E2E-8B4B-C9C93B8BBDF0}"/>
              </a:ext>
            </a:extLst>
          </p:cNvPr>
          <p:cNvSpPr>
            <a:spLocks noGrp="1"/>
          </p:cNvSpPr>
          <p:nvPr>
            <p:ph idx="1"/>
          </p:nvPr>
        </p:nvSpPr>
        <p:spPr>
          <a:xfrm>
            <a:off x="6116084" y="609600"/>
            <a:ext cx="5511296" cy="5545667"/>
          </a:xfrm>
        </p:spPr>
        <p:txBody>
          <a:bodyPr anchor="ctr">
            <a:normAutofit/>
          </a:bodyPr>
          <a:lstStyle/>
          <a:p>
            <a:r>
              <a:rPr lang="en-US">
                <a:solidFill>
                  <a:srgbClr val="FFFFFF"/>
                </a:solidFill>
              </a:rPr>
              <a:t>Bildungsroman </a:t>
            </a:r>
          </a:p>
          <a:p>
            <a:r>
              <a:rPr lang="en-US">
                <a:solidFill>
                  <a:srgbClr val="FFFFFF"/>
                </a:solidFill>
              </a:rPr>
              <a:t>Archetype </a:t>
            </a:r>
          </a:p>
          <a:p>
            <a:r>
              <a:rPr lang="en-US">
                <a:solidFill>
                  <a:srgbClr val="FFFFFF"/>
                </a:solidFill>
              </a:rPr>
              <a:t>Gothic fiction </a:t>
            </a:r>
          </a:p>
          <a:p>
            <a:r>
              <a:rPr lang="en-US">
                <a:solidFill>
                  <a:srgbClr val="FFFFFF"/>
                </a:solidFill>
              </a:rPr>
              <a:t>Narcissism </a:t>
            </a:r>
          </a:p>
        </p:txBody>
      </p:sp>
    </p:spTree>
    <p:extLst>
      <p:ext uri="{BB962C8B-B14F-4D97-AF65-F5344CB8AC3E}">
        <p14:creationId xmlns:p14="http://schemas.microsoft.com/office/powerpoint/2010/main" val="181591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0EE-5149-48EF-935B-44E9C050C4C3}"/>
              </a:ext>
            </a:extLst>
          </p:cNvPr>
          <p:cNvSpPr>
            <a:spLocks noGrp="1"/>
          </p:cNvSpPr>
          <p:nvPr>
            <p:ph type="title"/>
          </p:nvPr>
        </p:nvSpPr>
        <p:spPr/>
        <p:txBody>
          <a:bodyPr/>
          <a:lstStyle/>
          <a:p>
            <a:r>
              <a:rPr lang="en-US"/>
              <a:t>Bildungsroman </a:t>
            </a:r>
            <a:endParaRPr lang="en-US" dirty="0"/>
          </a:p>
        </p:txBody>
      </p:sp>
      <p:sp>
        <p:nvSpPr>
          <p:cNvPr id="3" name="Content Placeholder 2">
            <a:extLst>
              <a:ext uri="{FF2B5EF4-FFF2-40B4-BE49-F238E27FC236}">
                <a16:creationId xmlns:a16="http://schemas.microsoft.com/office/drawing/2014/main" id="{0C7CD589-5EAF-439D-934D-4E84883728D4}"/>
              </a:ext>
            </a:extLst>
          </p:cNvPr>
          <p:cNvSpPr>
            <a:spLocks noGrp="1"/>
          </p:cNvSpPr>
          <p:nvPr>
            <p:ph idx="1"/>
          </p:nvPr>
        </p:nvSpPr>
        <p:spPr/>
        <p:txBody>
          <a:bodyPr/>
          <a:lstStyle/>
          <a:p>
            <a:r>
              <a:rPr lang="en-US" dirty="0"/>
              <a:t>This is typically </a:t>
            </a:r>
            <a:r>
              <a:rPr lang="en-US" dirty="0">
                <a:highlight>
                  <a:srgbClr val="00FF00"/>
                </a:highlight>
              </a:rPr>
              <a:t>a type of novel that depicts an individual’s coming-of-age through self-discovery and personal knowledge</a:t>
            </a:r>
            <a:r>
              <a:rPr lang="en-US" dirty="0"/>
              <a:t>. Such stories often explore the protagonists’ psychological and moral development. Examples include Dickens’ </a:t>
            </a:r>
            <a:r>
              <a:rPr lang="en-US" i="1" dirty="0"/>
              <a:t>Great Expectations</a:t>
            </a:r>
            <a:r>
              <a:rPr lang="en-US" dirty="0"/>
              <a:t> and Joyce’s </a:t>
            </a:r>
            <a:r>
              <a:rPr lang="en-US" i="1" dirty="0"/>
              <a:t>A Portrait of the Artist as a Young Man </a:t>
            </a:r>
            <a:r>
              <a:rPr lang="en-US" dirty="0"/>
              <a:t>and J.K. Rowling’s </a:t>
            </a:r>
            <a:r>
              <a:rPr lang="en-US" i="1" dirty="0"/>
              <a:t>Harry Potter series </a:t>
            </a:r>
          </a:p>
          <a:p>
            <a:r>
              <a:rPr lang="en-US" dirty="0"/>
              <a:t>The German word </a:t>
            </a:r>
            <a:r>
              <a:rPr lang="en-US" i="1" dirty="0"/>
              <a:t>Bildungsroman</a:t>
            </a:r>
            <a:r>
              <a:rPr lang="en-US" dirty="0"/>
              <a:t> means “</a:t>
            </a:r>
            <a:r>
              <a:rPr lang="en-US" dirty="0">
                <a:highlight>
                  <a:srgbClr val="00FF00"/>
                </a:highlight>
              </a:rPr>
              <a:t>novel of education</a:t>
            </a:r>
            <a:r>
              <a:rPr lang="en-US" dirty="0"/>
              <a:t>” or “</a:t>
            </a:r>
            <a:r>
              <a:rPr lang="en-US" dirty="0">
                <a:highlight>
                  <a:srgbClr val="00FF00"/>
                </a:highlight>
              </a:rPr>
              <a:t>novel of formation</a:t>
            </a:r>
            <a:r>
              <a:rPr lang="en-US" dirty="0"/>
              <a:t>.”</a:t>
            </a:r>
          </a:p>
        </p:txBody>
      </p:sp>
    </p:spTree>
    <p:extLst>
      <p:ext uri="{BB962C8B-B14F-4D97-AF65-F5344CB8AC3E}">
        <p14:creationId xmlns:p14="http://schemas.microsoft.com/office/powerpoint/2010/main" val="39087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C35C-28CB-4271-9F61-AD0EC66EA95A}"/>
              </a:ext>
            </a:extLst>
          </p:cNvPr>
          <p:cNvSpPr>
            <a:spLocks noGrp="1"/>
          </p:cNvSpPr>
          <p:nvPr>
            <p:ph type="title"/>
          </p:nvPr>
        </p:nvSpPr>
        <p:spPr/>
        <p:txBody>
          <a:bodyPr/>
          <a:lstStyle/>
          <a:p>
            <a:r>
              <a:rPr lang="en-US" dirty="0"/>
              <a:t>Gothic Novel</a:t>
            </a:r>
          </a:p>
        </p:txBody>
      </p:sp>
      <p:sp>
        <p:nvSpPr>
          <p:cNvPr id="3" name="Content Placeholder 2">
            <a:extLst>
              <a:ext uri="{FF2B5EF4-FFF2-40B4-BE49-F238E27FC236}">
                <a16:creationId xmlns:a16="http://schemas.microsoft.com/office/drawing/2014/main" id="{5A52007F-453C-4F8E-9F25-580FB092127A}"/>
              </a:ext>
            </a:extLst>
          </p:cNvPr>
          <p:cNvSpPr>
            <a:spLocks noGrp="1"/>
          </p:cNvSpPr>
          <p:nvPr>
            <p:ph idx="1"/>
          </p:nvPr>
        </p:nvSpPr>
        <p:spPr/>
        <p:txBody>
          <a:bodyPr>
            <a:normAutofit fontScale="77500" lnSpcReduction="20000"/>
          </a:bodyPr>
          <a:lstStyle/>
          <a:p>
            <a:r>
              <a:rPr lang="en-US" b="1" dirty="0">
                <a:highlight>
                  <a:srgbClr val="00FF00"/>
                </a:highlight>
              </a:rPr>
              <a:t>Gothic novel</a:t>
            </a:r>
            <a:r>
              <a:rPr lang="en-US" dirty="0"/>
              <a:t>, </a:t>
            </a:r>
            <a:r>
              <a:rPr lang="en-US" dirty="0">
                <a:highlight>
                  <a:srgbClr val="00FF00"/>
                </a:highlight>
              </a:rPr>
              <a:t>European </a:t>
            </a:r>
            <a:r>
              <a:rPr lang="en-US" dirty="0">
                <a:highlight>
                  <a:srgbClr val="00FF00"/>
                </a:highlight>
                <a:hlinkClick r:id="rId2"/>
              </a:rPr>
              <a:t>Romantic</a:t>
            </a:r>
            <a:r>
              <a:rPr lang="en-US" dirty="0"/>
              <a:t>, </a:t>
            </a:r>
            <a:r>
              <a:rPr lang="en-US" dirty="0" err="1"/>
              <a:t>pseudomedieval</a:t>
            </a:r>
            <a:r>
              <a:rPr lang="en-US" dirty="0"/>
              <a:t> </a:t>
            </a:r>
            <a:r>
              <a:rPr lang="en-US" dirty="0">
                <a:hlinkClick r:id="rId3"/>
              </a:rPr>
              <a:t>fiction</a:t>
            </a:r>
            <a:r>
              <a:rPr lang="en-US" dirty="0"/>
              <a:t> having </a:t>
            </a:r>
            <a:r>
              <a:rPr lang="en-US" dirty="0">
                <a:highlight>
                  <a:srgbClr val="00FF00"/>
                </a:highlight>
              </a:rPr>
              <a:t>a prevailing atmosphere of mystery and terror</a:t>
            </a:r>
            <a:r>
              <a:rPr lang="en-US" dirty="0"/>
              <a:t>. Its heyday was the 1790s, but it underwent frequent revivals in subsequent centuries.</a:t>
            </a:r>
          </a:p>
          <a:p>
            <a:r>
              <a:rPr lang="en-US" dirty="0"/>
              <a:t>Gothic fiction often includes a naïve protagonist who must enter an unknown world (castle/town) and meet unexpected people who may or may not be otherworldly and most often will cause terror and horror; Gothic fiction often were thinly-veiled critiques of the Catholic religion (often making priests and nuns into sexualized objects, liars, money-hungry, or just plain mean and scary antagonists</a:t>
            </a:r>
          </a:p>
          <a:p>
            <a:r>
              <a:rPr lang="en-US" dirty="0"/>
              <a:t>Called Gothic because its imaginative impulse was drawn from </a:t>
            </a:r>
            <a:r>
              <a:rPr lang="en-US" dirty="0">
                <a:hlinkClick r:id="rId4"/>
              </a:rPr>
              <a:t>medieval</a:t>
            </a:r>
            <a:r>
              <a:rPr lang="en-US" dirty="0"/>
              <a:t> buildings and ruins, such novels commonly used such settings as castles or monasteries equipped with subterranean passages, dark battlements, hidden panels, and trapdoors. The vogue was initiated in England by </a:t>
            </a:r>
            <a:r>
              <a:rPr lang="en-US" dirty="0">
                <a:hlinkClick r:id="rId5"/>
              </a:rPr>
              <a:t>Horace Walpole</a:t>
            </a:r>
            <a:r>
              <a:rPr lang="en-US" dirty="0"/>
              <a:t>’s immensely successful </a:t>
            </a:r>
            <a:r>
              <a:rPr lang="en-US" i="1" dirty="0">
                <a:hlinkClick r:id="rId6"/>
              </a:rPr>
              <a:t>Castle of Otranto</a:t>
            </a:r>
            <a:r>
              <a:rPr lang="en-US" dirty="0"/>
              <a:t> (1765). His most respectable follower was </a:t>
            </a:r>
            <a:r>
              <a:rPr lang="en-US" dirty="0">
                <a:hlinkClick r:id="rId7"/>
              </a:rPr>
              <a:t>Ann Radcliffe</a:t>
            </a:r>
            <a:r>
              <a:rPr lang="en-US" dirty="0"/>
              <a:t>, whose </a:t>
            </a:r>
            <a:r>
              <a:rPr lang="en-US" i="1" dirty="0">
                <a:hlinkClick r:id="rId8"/>
              </a:rPr>
              <a:t>Mysteries of </a:t>
            </a:r>
            <a:r>
              <a:rPr lang="en-US" i="1" dirty="0" err="1">
                <a:hlinkClick r:id="rId8"/>
              </a:rPr>
              <a:t>Udolpho</a:t>
            </a:r>
            <a:r>
              <a:rPr lang="en-US" dirty="0"/>
              <a:t> (1794) and </a:t>
            </a:r>
            <a:r>
              <a:rPr lang="en-US" i="1" dirty="0">
                <a:hlinkClick r:id="rId9"/>
              </a:rPr>
              <a:t>Italian</a:t>
            </a:r>
            <a:r>
              <a:rPr lang="en-US" dirty="0"/>
              <a:t> (1797) are among the best examples of the </a:t>
            </a:r>
            <a:r>
              <a:rPr lang="en-US" dirty="0">
                <a:hlinkClick r:id="rId10"/>
              </a:rPr>
              <a:t>genre</a:t>
            </a:r>
            <a:r>
              <a:rPr lang="en-US" dirty="0"/>
              <a:t>. A more sensational type of Gothic </a:t>
            </a:r>
            <a:r>
              <a:rPr lang="en-US" dirty="0">
                <a:hlinkClick r:id="rId11"/>
              </a:rPr>
              <a:t>romance</a:t>
            </a:r>
            <a:r>
              <a:rPr lang="en-US" dirty="0"/>
              <a:t> exploiting horror and violence flourished in Germany and was introduced to England by </a:t>
            </a:r>
            <a:r>
              <a:rPr lang="en-US" dirty="0">
                <a:hlinkClick r:id="rId12"/>
              </a:rPr>
              <a:t>Matthew Gregory Lewis</a:t>
            </a:r>
            <a:r>
              <a:rPr lang="en-US" dirty="0"/>
              <a:t> with </a:t>
            </a:r>
            <a:r>
              <a:rPr lang="en-US" i="1" dirty="0">
                <a:hlinkClick r:id="rId13"/>
              </a:rPr>
              <a:t>The Monk</a:t>
            </a:r>
            <a:r>
              <a:rPr lang="en-US" dirty="0"/>
              <a:t> (1796). Other landmarks of Gothic fiction are </a:t>
            </a:r>
            <a:r>
              <a:rPr lang="en-US" dirty="0">
                <a:hlinkClick r:id="rId14"/>
              </a:rPr>
              <a:t>William Beckford’s</a:t>
            </a:r>
            <a:r>
              <a:rPr lang="en-US" dirty="0"/>
              <a:t> Oriental romance </a:t>
            </a:r>
            <a:r>
              <a:rPr lang="en-US" i="1" dirty="0" err="1">
                <a:hlinkClick r:id="rId15"/>
              </a:rPr>
              <a:t>Vathek</a:t>
            </a:r>
            <a:r>
              <a:rPr lang="en-US" dirty="0"/>
              <a:t> (1786) and </a:t>
            </a:r>
            <a:r>
              <a:rPr lang="en-US" dirty="0">
                <a:hlinkClick r:id="rId16"/>
              </a:rPr>
              <a:t>Charles Robert Maturin’s</a:t>
            </a:r>
            <a:r>
              <a:rPr lang="en-US" dirty="0"/>
              <a:t> story of an Irish Faust, </a:t>
            </a:r>
            <a:r>
              <a:rPr lang="en-US" i="1" dirty="0" err="1">
                <a:hlinkClick r:id="rId17"/>
              </a:rPr>
              <a:t>Melmoth</a:t>
            </a:r>
            <a:r>
              <a:rPr lang="en-US" i="1" dirty="0">
                <a:hlinkClick r:id="rId17"/>
              </a:rPr>
              <a:t> the Wanderer</a:t>
            </a:r>
            <a:r>
              <a:rPr lang="en-US" dirty="0"/>
              <a:t> (1820). The classic horror stories </a:t>
            </a:r>
            <a:r>
              <a:rPr lang="en-US" i="1" dirty="0">
                <a:hlinkClick r:id="rId18"/>
              </a:rPr>
              <a:t>Frankenstein</a:t>
            </a:r>
            <a:r>
              <a:rPr lang="en-US" dirty="0"/>
              <a:t> (1818), by </a:t>
            </a:r>
            <a:r>
              <a:rPr lang="en-US" dirty="0">
                <a:hlinkClick r:id="rId19"/>
              </a:rPr>
              <a:t>Mary Wollstonecraft Shelley</a:t>
            </a:r>
            <a:r>
              <a:rPr lang="en-US" dirty="0"/>
              <a:t>, and </a:t>
            </a:r>
            <a:r>
              <a:rPr lang="en-US" i="1" dirty="0">
                <a:hlinkClick r:id="rId20"/>
              </a:rPr>
              <a:t>Dracula</a:t>
            </a:r>
            <a:r>
              <a:rPr lang="en-US" dirty="0"/>
              <a:t> (1897), by </a:t>
            </a:r>
            <a:r>
              <a:rPr lang="en-US" dirty="0">
                <a:hlinkClick r:id="rId21"/>
              </a:rPr>
              <a:t>Bram Stoker</a:t>
            </a:r>
            <a:r>
              <a:rPr lang="en-US" dirty="0"/>
              <a:t>, are in the Gothic tradition but introduce the </a:t>
            </a:r>
            <a:r>
              <a:rPr lang="en-US" dirty="0">
                <a:hlinkClick r:id="rId22"/>
              </a:rPr>
              <a:t>existential</a:t>
            </a:r>
            <a:r>
              <a:rPr lang="en-US" dirty="0"/>
              <a:t> nature of humankind as its definitive mystery and terror.</a:t>
            </a:r>
          </a:p>
        </p:txBody>
      </p:sp>
    </p:spTree>
    <p:extLst>
      <p:ext uri="{BB962C8B-B14F-4D97-AF65-F5344CB8AC3E}">
        <p14:creationId xmlns:p14="http://schemas.microsoft.com/office/powerpoint/2010/main" val="344626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C12E-81F1-4A81-9CA0-6112D3921E49}"/>
              </a:ext>
            </a:extLst>
          </p:cNvPr>
          <p:cNvSpPr>
            <a:spLocks noGrp="1"/>
          </p:cNvSpPr>
          <p:nvPr>
            <p:ph type="title"/>
          </p:nvPr>
        </p:nvSpPr>
        <p:spPr/>
        <p:txBody>
          <a:bodyPr/>
          <a:lstStyle/>
          <a:p>
            <a:r>
              <a:rPr lang="en-US" dirty="0"/>
              <a:t>Archetype </a:t>
            </a:r>
          </a:p>
        </p:txBody>
      </p:sp>
      <p:sp>
        <p:nvSpPr>
          <p:cNvPr id="3" name="Content Placeholder 2">
            <a:extLst>
              <a:ext uri="{FF2B5EF4-FFF2-40B4-BE49-F238E27FC236}">
                <a16:creationId xmlns:a16="http://schemas.microsoft.com/office/drawing/2014/main" id="{F6AA1109-EA9C-4AD2-AFE3-F66454B1B3F1}"/>
              </a:ext>
            </a:extLst>
          </p:cNvPr>
          <p:cNvSpPr>
            <a:spLocks noGrp="1"/>
          </p:cNvSpPr>
          <p:nvPr>
            <p:ph idx="1"/>
          </p:nvPr>
        </p:nvSpPr>
        <p:spPr/>
        <p:txBody>
          <a:bodyPr/>
          <a:lstStyle/>
          <a:p>
            <a:r>
              <a:rPr lang="en-US" b="1" dirty="0">
                <a:highlight>
                  <a:srgbClr val="00FF00"/>
                </a:highlight>
              </a:rPr>
              <a:t>Archetype</a:t>
            </a:r>
            <a:r>
              <a:rPr lang="en-US" dirty="0"/>
              <a:t>: “</a:t>
            </a:r>
            <a:r>
              <a:rPr lang="en-US" dirty="0">
                <a:highlight>
                  <a:srgbClr val="00FF00"/>
                </a:highlight>
              </a:rPr>
              <a:t>a resonant figure or mythic importance, whether a personality, place, or situation, found in diverse cultures and different historical periods</a:t>
            </a:r>
            <a:r>
              <a:rPr lang="en-US" dirty="0"/>
              <a:t>” (</a:t>
            </a:r>
            <a:r>
              <a:rPr lang="en-US" dirty="0" err="1"/>
              <a:t>Mickics</a:t>
            </a:r>
            <a:r>
              <a:rPr lang="en-US" dirty="0"/>
              <a:t> 24). Archetypes differ from allegories because they tend to reference broader or commonplace (often termed “stock”) character types, plot points, and literary conventions. Paying attention to archetypes can help readers identify what an author may posit as “universal truths” about life, society, human interaction, etc. based on what other authors or participants in a culture may have said about them.</a:t>
            </a:r>
          </a:p>
          <a:p>
            <a:r>
              <a:rPr lang="en-US" dirty="0"/>
              <a:t>Frankenstein introduces us to the “</a:t>
            </a:r>
            <a:r>
              <a:rPr lang="en-US" dirty="0">
                <a:highlight>
                  <a:srgbClr val="00FF00"/>
                </a:highlight>
              </a:rPr>
              <a:t>mad scientist</a:t>
            </a:r>
            <a:r>
              <a:rPr lang="en-US" dirty="0"/>
              <a:t>” archetype </a:t>
            </a:r>
          </a:p>
        </p:txBody>
      </p:sp>
    </p:spTree>
    <p:extLst>
      <p:ext uri="{BB962C8B-B14F-4D97-AF65-F5344CB8AC3E}">
        <p14:creationId xmlns:p14="http://schemas.microsoft.com/office/powerpoint/2010/main" val="4069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57FBB9D-AA08-4C32-8A71-9F02C5E4D8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宽屏</PresentationFormat>
  <Paragraphs>49</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Trebuchet MS</vt:lpstr>
      <vt:lpstr>Wingdings 3</vt:lpstr>
      <vt:lpstr>Facet</vt:lpstr>
      <vt:lpstr>Frankenstein</vt:lpstr>
      <vt:lpstr>Quiz </vt:lpstr>
      <vt:lpstr>Statistics </vt:lpstr>
      <vt:lpstr>Stats </vt:lpstr>
      <vt:lpstr>Mapping their Travels </vt:lpstr>
      <vt:lpstr>Terms To Know </vt:lpstr>
      <vt:lpstr>Bildungsroman </vt:lpstr>
      <vt:lpstr>Gothic Novel</vt:lpstr>
      <vt:lpstr>Archetype </vt:lpstr>
      <vt:lpstr>Mad Scientist </vt:lpstr>
      <vt:lpstr>Damsel in Distress Archetype  </vt:lpstr>
      <vt:lpstr>PowerPoint 演示文稿</vt:lpstr>
      <vt:lpstr>Narcissism </vt:lpstr>
      <vt:lpstr>Narcissus </vt:lpstr>
      <vt:lpstr>Critical Arguments on Frankenstein </vt:lpstr>
      <vt:lpstr>Brantlinger’s “The Reading Monster” Continued….</vt:lpstr>
      <vt:lpstr>Mary Shelley’s and Frankenstein’s Legacy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2019-04-04T09:04:05Z</dcterms:created>
  <dcterms:modified xsi:type="dcterms:W3CDTF">2019-05-26T16:44:25Z</dcterms:modified>
</cp:coreProperties>
</file>