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28"/>
  </p:notesMasterIdLst>
  <p:handoutMasterIdLst>
    <p:handoutMasterId r:id="rId29"/>
  </p:handoutMasterIdLst>
  <p:sldIdLst>
    <p:sldId id="258" r:id="rId5"/>
    <p:sldId id="259" r:id="rId6"/>
    <p:sldId id="263" r:id="rId7"/>
    <p:sldId id="269" r:id="rId8"/>
    <p:sldId id="270" r:id="rId9"/>
    <p:sldId id="271" r:id="rId10"/>
    <p:sldId id="272" r:id="rId11"/>
    <p:sldId id="273" r:id="rId12"/>
    <p:sldId id="274" r:id="rId13"/>
    <p:sldId id="275" r:id="rId14"/>
    <p:sldId id="276" r:id="rId15"/>
    <p:sldId id="278" r:id="rId16"/>
    <p:sldId id="277" r:id="rId17"/>
    <p:sldId id="279" r:id="rId18"/>
    <p:sldId id="280" r:id="rId19"/>
    <p:sldId id="281" r:id="rId20"/>
    <p:sldId id="282" r:id="rId21"/>
    <p:sldId id="264" r:id="rId22"/>
    <p:sldId id="265" r:id="rId23"/>
    <p:sldId id="266" r:id="rId24"/>
    <p:sldId id="267" r:id="rId25"/>
    <p:sldId id="268"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8" autoAdjust="0"/>
    <p:restoredTop sz="94660"/>
  </p:normalViewPr>
  <p:slideViewPr>
    <p:cSldViewPr snapToGrid="0" showGuides="1">
      <p:cViewPr varScale="1">
        <p:scale>
          <a:sx n="91" d="100"/>
          <a:sy n="91" d="100"/>
        </p:scale>
        <p:origin x="72" y="240"/>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5/26/2019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5/26/2019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3024136-D290-48F3-A182-4C46BEB5146B}" type="datetime1">
              <a:rPr lang="en-US" smtClean="0"/>
              <a:t>5/26/2019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01CF334-2D5C-4859-84A6-CA7E6E43FAE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374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7D44C-38B1-4D0F-9006-D5774F331095}" type="datetime1">
              <a:rPr lang="en-US" smtClean="0"/>
              <a:t>5/26/2019</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19685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D518A-FD4F-4358-B95B-9DB5A17160FB}" type="datetime1">
              <a:rPr lang="en-US" smtClean="0"/>
              <a:t>5/26/2019</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7097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A9F4F-03AD-4497-A65D-076601BD41D2}" type="datetime1">
              <a:rPr lang="en-US" smtClean="0"/>
              <a:t>5/26/2019</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16610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BF3AC-A781-43AA-8BD5-B12F49168B94}" type="datetime1">
              <a:rPr lang="en-US" smtClean="0"/>
              <a:t>5/26/2019</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815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256A41-C91B-43FF-9881-F5DA9878418F}" type="datetime1">
              <a:rPr lang="en-US" smtClean="0"/>
              <a:t>5/26/2019</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99104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D7AA76-41EE-4C13-950E-E611B8B8FC52}" type="datetime1">
              <a:rPr lang="en-US" smtClean="0"/>
              <a:t>5/26/2019</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63549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407A26-E7BC-4498-97E4-87AF12377CA9}" type="datetime1">
              <a:rPr lang="en-US" smtClean="0"/>
              <a:t>5/26/2019</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73445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A4171-1117-4486-993C-35A7470D8847}" type="datetime1">
              <a:rPr lang="en-US" smtClean="0"/>
              <a:t>5/26/2019</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68927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A4CB8-1563-4663-81DB-74EB416C19BE}" type="datetime1">
              <a:rPr lang="en-US" smtClean="0"/>
              <a:t>5/26/2019</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201689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6724CE-2468-448B-87C1-A92EDD78369B}" type="datetime1">
              <a:rPr lang="en-US" smtClean="0"/>
              <a:t>5/26/2019</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
        <p:nvSpPr>
          <p:cNvPr id="9" name="Rectangle 8">
            <a:extLst>
              <a:ext uri="{FF2B5EF4-FFF2-40B4-BE49-F238E27FC236}">
                <a16:creationId xmlns:a16="http://schemas.microsoft.com/office/drawing/2014/main" id="{595F1504-BD42-401A-9DE8-537DCE1B709B}"/>
              </a:ext>
            </a:extLst>
          </p:cNvPr>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55576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CD11720-76E7-46E6-B0AA-057287C42052}" type="datetime1">
              <a:rPr lang="en-US" smtClean="0"/>
              <a:t>5/26/2019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07124135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7126" y="2678464"/>
            <a:ext cx="8832898" cy="3798420"/>
          </a:xfrm>
        </p:spPr>
        <p:txBody>
          <a:bodyPr anchor="t">
            <a:normAutofit/>
          </a:bodyPr>
          <a:lstStyle/>
          <a:p>
            <a:r>
              <a:rPr lang="en-US" sz="8000"/>
              <a:t>Frankenstein </a:t>
            </a:r>
          </a:p>
        </p:txBody>
      </p:sp>
      <p:sp>
        <p:nvSpPr>
          <p:cNvPr id="3" name="Subtitle 2"/>
          <p:cNvSpPr>
            <a:spLocks noGrp="1"/>
          </p:cNvSpPr>
          <p:nvPr>
            <p:ph type="subTitle" idx="1"/>
          </p:nvPr>
        </p:nvSpPr>
        <p:spPr>
          <a:xfrm>
            <a:off x="2797125" y="1238250"/>
            <a:ext cx="8832899" cy="1143117"/>
          </a:xfrm>
        </p:spPr>
        <p:txBody>
          <a:bodyPr anchor="b">
            <a:normAutofit/>
          </a:bodyPr>
          <a:lstStyle/>
          <a:p>
            <a:pPr>
              <a:spcAft>
                <a:spcPts val="600"/>
              </a:spcAft>
            </a:pPr>
            <a:r>
              <a:rPr lang="en-US" sz="3200"/>
              <a:t>Volume II </a:t>
            </a:r>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CA0336-C3C0-445E-9E76-AA714A0DB5C4}"/>
              </a:ext>
            </a:extLst>
          </p:cNvPr>
          <p:cNvSpPr>
            <a:spLocks noGrp="1"/>
          </p:cNvSpPr>
          <p:nvPr>
            <p:ph type="title"/>
          </p:nvPr>
        </p:nvSpPr>
        <p:spPr>
          <a:xfrm>
            <a:off x="6744929" y="758952"/>
            <a:ext cx="3935262" cy="4041648"/>
          </a:xfrm>
        </p:spPr>
        <p:txBody>
          <a:bodyPr vert="horz" lIns="91440" tIns="45720" rIns="91440" bIns="45720" rtlCol="0" anchor="b">
            <a:normAutofit fontScale="90000"/>
          </a:bodyPr>
          <a:lstStyle/>
          <a:p>
            <a:pPr>
              <a:lnSpc>
                <a:spcPct val="85000"/>
              </a:lnSpc>
            </a:pPr>
            <a:r>
              <a:rPr lang="en-US" sz="7200" dirty="0"/>
              <a:t>Adam and Eve (with Satan the snake)</a:t>
            </a:r>
          </a:p>
        </p:txBody>
      </p:sp>
      <p:pic>
        <p:nvPicPr>
          <p:cNvPr id="5" name="Content Placeholder 4" descr="A group of people posing for a photo&#10;&#10;Description generated with very high confidence">
            <a:extLst>
              <a:ext uri="{FF2B5EF4-FFF2-40B4-BE49-F238E27FC236}">
                <a16:creationId xmlns:a16="http://schemas.microsoft.com/office/drawing/2014/main" id="{FE48EA85-4599-4B82-BCFD-F981678FEB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3932"/>
          <a:stretch/>
        </p:blipFill>
        <p:spPr>
          <a:xfrm>
            <a:off x="452761" y="10"/>
            <a:ext cx="5643239" cy="6857990"/>
          </a:xfrm>
          <a:prstGeom prst="rect">
            <a:avLst/>
          </a:prstGeom>
        </p:spPr>
      </p:pic>
    </p:spTree>
    <p:extLst>
      <p:ext uri="{BB962C8B-B14F-4D97-AF65-F5344CB8AC3E}">
        <p14:creationId xmlns:p14="http://schemas.microsoft.com/office/powerpoint/2010/main" val="265471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E9A6DF-6C12-4EEB-AAEE-0C658DE9A33D}"/>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endParaRPr lang="en-US" dirty="0">
              <a:solidFill>
                <a:srgbClr val="FFFFFF"/>
              </a:solidFill>
            </a:endParaRP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water, clothing&#10;&#10;Description generated with high confidence">
            <a:extLst>
              <a:ext uri="{FF2B5EF4-FFF2-40B4-BE49-F238E27FC236}">
                <a16:creationId xmlns:a16="http://schemas.microsoft.com/office/drawing/2014/main" id="{652A81E9-6498-47AE-ACF4-232924E15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375" y="1053687"/>
            <a:ext cx="6616823" cy="4744137"/>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7205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8ABB-E999-4EA7-8ECE-756DEFF0C4D3}"/>
              </a:ext>
            </a:extLst>
          </p:cNvPr>
          <p:cNvSpPr>
            <a:spLocks noGrp="1"/>
          </p:cNvSpPr>
          <p:nvPr>
            <p:ph type="title"/>
          </p:nvPr>
        </p:nvSpPr>
        <p:spPr/>
        <p:txBody>
          <a:bodyPr/>
          <a:lstStyle/>
          <a:p>
            <a:r>
              <a:rPr lang="en-US" dirty="0"/>
              <a:t>Adam and Eve</a:t>
            </a:r>
          </a:p>
        </p:txBody>
      </p:sp>
      <p:sp>
        <p:nvSpPr>
          <p:cNvPr id="3" name="Content Placeholder 2">
            <a:extLst>
              <a:ext uri="{FF2B5EF4-FFF2-40B4-BE49-F238E27FC236}">
                <a16:creationId xmlns:a16="http://schemas.microsoft.com/office/drawing/2014/main" id="{BA97A94B-A105-48A3-B4B7-CBAAF14CA6DC}"/>
              </a:ext>
            </a:extLst>
          </p:cNvPr>
          <p:cNvSpPr>
            <a:spLocks noGrp="1"/>
          </p:cNvSpPr>
          <p:nvPr>
            <p:ph idx="1"/>
          </p:nvPr>
        </p:nvSpPr>
        <p:spPr/>
        <p:txBody>
          <a:bodyPr/>
          <a:lstStyle/>
          <a:p>
            <a:r>
              <a:rPr lang="en-US" dirty="0"/>
              <a:t>Satan sneaks into the Garden of Eden and disguises himself as a </a:t>
            </a:r>
            <a:r>
              <a:rPr lang="en-US" dirty="0">
                <a:highlight>
                  <a:srgbClr val="00FF00"/>
                </a:highlight>
              </a:rPr>
              <a:t>snake</a:t>
            </a:r>
          </a:p>
          <a:p>
            <a:r>
              <a:rPr lang="en-US" dirty="0"/>
              <a:t>He tempts Eve to eat an apple from the tree of knowledge (forbidden by God)</a:t>
            </a:r>
          </a:p>
          <a:p>
            <a:r>
              <a:rPr lang="en-US" dirty="0"/>
              <a:t>She eats it and then </a:t>
            </a:r>
            <a:r>
              <a:rPr lang="en-US" dirty="0">
                <a:highlight>
                  <a:srgbClr val="00FF00"/>
                </a:highlight>
              </a:rPr>
              <a:t>tempts Adam to do the same</a:t>
            </a:r>
          </a:p>
          <a:p>
            <a:r>
              <a:rPr lang="en-US" dirty="0"/>
              <a:t>They eat the apple and are </a:t>
            </a:r>
            <a:r>
              <a:rPr lang="en-US" dirty="0">
                <a:highlight>
                  <a:srgbClr val="00FF00"/>
                </a:highlight>
              </a:rPr>
              <a:t>filled with guilt and shame </a:t>
            </a:r>
            <a:r>
              <a:rPr lang="en-US" dirty="0"/>
              <a:t>for being naked</a:t>
            </a:r>
          </a:p>
          <a:p>
            <a:r>
              <a:rPr lang="en-US" dirty="0"/>
              <a:t>God expels them from the Garden and punishes them with </a:t>
            </a:r>
            <a:r>
              <a:rPr lang="en-US" dirty="0">
                <a:highlight>
                  <a:srgbClr val="00FF00"/>
                </a:highlight>
              </a:rPr>
              <a:t>hard-work in the fields (Adam) and childbirth (Eve)</a:t>
            </a:r>
          </a:p>
        </p:txBody>
      </p:sp>
    </p:spTree>
    <p:extLst>
      <p:ext uri="{BB962C8B-B14F-4D97-AF65-F5344CB8AC3E}">
        <p14:creationId xmlns:p14="http://schemas.microsoft.com/office/powerpoint/2010/main" val="320643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picture containing indoor, floor, dog&#10;&#10;Description generated with high confidence">
            <a:extLst>
              <a:ext uri="{FF2B5EF4-FFF2-40B4-BE49-F238E27FC236}">
                <a16:creationId xmlns:a16="http://schemas.microsoft.com/office/drawing/2014/main" id="{4B193022-AF34-4C7B-96D8-C7BB22E9510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60325"/>
            <a:ext cx="3489325" cy="7013575"/>
          </a:xfrm>
        </p:spPr>
      </p:pic>
      <p:pic>
        <p:nvPicPr>
          <p:cNvPr id="11" name="Picture 10" descr="A picture containing building, sculpture&#10;&#10;Description generated with very high confidence">
            <a:extLst>
              <a:ext uri="{FF2B5EF4-FFF2-40B4-BE49-F238E27FC236}">
                <a16:creationId xmlns:a16="http://schemas.microsoft.com/office/drawing/2014/main" id="{A1DB2FA1-3AA2-4B84-A5A7-1C6C9A7C0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94427"/>
            <a:ext cx="4433489" cy="3278404"/>
          </a:xfrm>
          <a:prstGeom prst="rect">
            <a:avLst/>
          </a:prstGeom>
        </p:spPr>
      </p:pic>
    </p:spTree>
    <p:extLst>
      <p:ext uri="{BB962C8B-B14F-4D97-AF65-F5344CB8AC3E}">
        <p14:creationId xmlns:p14="http://schemas.microsoft.com/office/powerpoint/2010/main" val="29435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8BE2E-A8DB-4311-9985-29EE74574B79}"/>
              </a:ext>
            </a:extLst>
          </p:cNvPr>
          <p:cNvSpPr>
            <a:spLocks noGrp="1"/>
          </p:cNvSpPr>
          <p:nvPr>
            <p:ph type="title"/>
          </p:nvPr>
        </p:nvSpPr>
        <p:spPr/>
        <p:txBody>
          <a:bodyPr/>
          <a:lstStyle/>
          <a:p>
            <a:r>
              <a:rPr lang="en-US" dirty="0"/>
              <a:t>The Creature’s Close-Reading of Milton’s </a:t>
            </a:r>
            <a:r>
              <a:rPr lang="en-US" i="1" dirty="0"/>
              <a:t>Paradise Lost</a:t>
            </a:r>
          </a:p>
        </p:txBody>
      </p:sp>
      <p:sp>
        <p:nvSpPr>
          <p:cNvPr id="3" name="Content Placeholder 2">
            <a:extLst>
              <a:ext uri="{FF2B5EF4-FFF2-40B4-BE49-F238E27FC236}">
                <a16:creationId xmlns:a16="http://schemas.microsoft.com/office/drawing/2014/main" id="{A04BB6C0-FCA8-43E0-92A0-9046E0F4BCDD}"/>
              </a:ext>
            </a:extLst>
          </p:cNvPr>
          <p:cNvSpPr>
            <a:spLocks noGrp="1"/>
          </p:cNvSpPr>
          <p:nvPr>
            <p:ph idx="1"/>
          </p:nvPr>
        </p:nvSpPr>
        <p:spPr/>
        <p:txBody>
          <a:bodyPr/>
          <a:lstStyle/>
          <a:p>
            <a:r>
              <a:rPr lang="en-US" dirty="0"/>
              <a:t>The creature </a:t>
            </a:r>
            <a:r>
              <a:rPr lang="en-US" dirty="0">
                <a:highlight>
                  <a:srgbClr val="00FF00"/>
                </a:highlight>
              </a:rPr>
              <a:t>relates to both Adam and to Satan</a:t>
            </a:r>
            <a:r>
              <a:rPr lang="en-US" dirty="0"/>
              <a:t> when he describes his miserable existence to Frankenstein </a:t>
            </a:r>
          </a:p>
          <a:p>
            <a:r>
              <a:rPr lang="en-US" dirty="0"/>
              <a:t>The novel begins with Adam’s quote: “Did I request thee, Maker, from my clay/To mould me man? Did I solicit thee/From darkness to promote me?” (Book X 743-45)</a:t>
            </a:r>
          </a:p>
          <a:p>
            <a:r>
              <a:rPr lang="en-US" dirty="0"/>
              <a:t>God creates Adam as Frankenstein created the creature: this reading suggests a more positive reading of both characters since God loves Adam (despite Adam’s disobedience and God’s punishments)</a:t>
            </a:r>
          </a:p>
        </p:txBody>
      </p:sp>
    </p:spTree>
    <p:extLst>
      <p:ext uri="{BB962C8B-B14F-4D97-AF65-F5344CB8AC3E}">
        <p14:creationId xmlns:p14="http://schemas.microsoft.com/office/powerpoint/2010/main" val="288205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B6D324E-2D03-4162-AF1E-D5E32234E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724E2EC8-C54E-4383-96CF-2FE9A4965858}"/>
              </a:ext>
            </a:extLst>
          </p:cNvPr>
          <p:cNvSpPr>
            <a:spLocks noGrp="1"/>
          </p:cNvSpPr>
          <p:nvPr>
            <p:ph type="title"/>
          </p:nvPr>
        </p:nvSpPr>
        <p:spPr>
          <a:xfrm>
            <a:off x="6420464" y="365760"/>
            <a:ext cx="4534047" cy="1325562"/>
          </a:xfrm>
        </p:spPr>
        <p:txBody>
          <a:bodyPr vert="horz" lIns="91440" tIns="45720" rIns="91440" bIns="45720" rtlCol="0" anchor="b">
            <a:normAutofit/>
          </a:bodyPr>
          <a:lstStyle/>
          <a:p>
            <a:r>
              <a:rPr lang="en-US" dirty="0"/>
              <a:t>Satan/the Monster</a:t>
            </a:r>
          </a:p>
        </p:txBody>
      </p:sp>
      <p:pic>
        <p:nvPicPr>
          <p:cNvPr id="8" name="Content Placeholder 7" descr="A picture containing outdoor, reptile, water sport, sport&#10;&#10;Description generated with very high confidence">
            <a:extLst>
              <a:ext uri="{FF2B5EF4-FFF2-40B4-BE49-F238E27FC236}">
                <a16:creationId xmlns:a16="http://schemas.microsoft.com/office/drawing/2014/main" id="{7BC9589F-C049-42FA-8E61-D57464D875A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3544" r="19798"/>
          <a:stretch/>
        </p:blipFill>
        <p:spPr>
          <a:xfrm>
            <a:off x="20" y="10"/>
            <a:ext cx="6094799" cy="6857990"/>
          </a:xfrm>
          <a:prstGeom prst="rect">
            <a:avLst/>
          </a:prstGeom>
        </p:spPr>
      </p:pic>
      <p:sp>
        <p:nvSpPr>
          <p:cNvPr id="6" name="Content Placeholder 5">
            <a:extLst>
              <a:ext uri="{FF2B5EF4-FFF2-40B4-BE49-F238E27FC236}">
                <a16:creationId xmlns:a16="http://schemas.microsoft.com/office/drawing/2014/main" id="{7653AA74-C794-4BD5-8E1B-9C78B872ACED}"/>
              </a:ext>
            </a:extLst>
          </p:cNvPr>
          <p:cNvSpPr>
            <a:spLocks noGrp="1"/>
          </p:cNvSpPr>
          <p:nvPr>
            <p:ph sz="half" idx="2"/>
          </p:nvPr>
        </p:nvSpPr>
        <p:spPr>
          <a:xfrm>
            <a:off x="6420463" y="1828800"/>
            <a:ext cx="4572002" cy="4351337"/>
          </a:xfrm>
        </p:spPr>
        <p:txBody>
          <a:bodyPr vert="horz" lIns="91440" tIns="45720" rIns="91440" bIns="45720" rtlCol="0">
            <a:normAutofit/>
          </a:bodyPr>
          <a:lstStyle/>
          <a:p>
            <a:r>
              <a:rPr lang="en-US" dirty="0"/>
              <a:t>The creature also relates to Lucifer, the fallen angel who becomes Satan, ruler of Hell</a:t>
            </a:r>
          </a:p>
          <a:p>
            <a:r>
              <a:rPr lang="en-US" dirty="0"/>
              <a:t>After he frightens the family DeLacey, the creature says: “I, like the arch fiend, bore a hell within me” (Satan says: “Which way I fly is Hell; myself am Hell”) </a:t>
            </a:r>
          </a:p>
        </p:txBody>
      </p:sp>
      <p:sp>
        <p:nvSpPr>
          <p:cNvPr id="15" name="Rectangle 14">
            <a:extLst>
              <a:ext uri="{FF2B5EF4-FFF2-40B4-BE49-F238E27FC236}">
                <a16:creationId xmlns:a16="http://schemas.microsoft.com/office/drawing/2014/main" id="{50CF6C96-4596-4D83-A9F9-A3AB22AB4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594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FC60-C23C-4ADD-8A2E-2137AAA2DCD6}"/>
              </a:ext>
            </a:extLst>
          </p:cNvPr>
          <p:cNvSpPr>
            <a:spLocks noGrp="1"/>
          </p:cNvSpPr>
          <p:nvPr>
            <p:ph type="title"/>
          </p:nvPr>
        </p:nvSpPr>
        <p:spPr/>
        <p:txBody>
          <a:bodyPr/>
          <a:lstStyle/>
          <a:p>
            <a:r>
              <a:rPr lang="en-US" dirty="0"/>
              <a:t>The Creature’s Intelligence </a:t>
            </a:r>
          </a:p>
        </p:txBody>
      </p:sp>
      <p:sp>
        <p:nvSpPr>
          <p:cNvPr id="6" name="Content Placeholder 5">
            <a:extLst>
              <a:ext uri="{FF2B5EF4-FFF2-40B4-BE49-F238E27FC236}">
                <a16:creationId xmlns:a16="http://schemas.microsoft.com/office/drawing/2014/main" id="{DFB287A1-31C4-4E42-96C0-566953E150AB}"/>
              </a:ext>
            </a:extLst>
          </p:cNvPr>
          <p:cNvSpPr>
            <a:spLocks noGrp="1"/>
          </p:cNvSpPr>
          <p:nvPr>
            <p:ph idx="1"/>
          </p:nvPr>
        </p:nvSpPr>
        <p:spPr/>
        <p:txBody>
          <a:bodyPr/>
          <a:lstStyle/>
          <a:p>
            <a:r>
              <a:rPr lang="en-US" dirty="0"/>
              <a:t>Self-aware</a:t>
            </a:r>
          </a:p>
          <a:p>
            <a:r>
              <a:rPr lang="en-US" dirty="0"/>
              <a:t>Critical</a:t>
            </a:r>
          </a:p>
          <a:p>
            <a:r>
              <a:rPr lang="en-US" dirty="0">
                <a:highlight>
                  <a:srgbClr val="00FF00"/>
                </a:highlight>
              </a:rPr>
              <a:t>Quick-learner</a:t>
            </a:r>
          </a:p>
          <a:p>
            <a:r>
              <a:rPr lang="en-US" dirty="0">
                <a:highlight>
                  <a:srgbClr val="00FF00"/>
                </a:highlight>
              </a:rPr>
              <a:t>Cultured</a:t>
            </a:r>
            <a:r>
              <a:rPr lang="en-US" dirty="0"/>
              <a:t> </a:t>
            </a:r>
          </a:p>
          <a:p>
            <a:r>
              <a:rPr lang="en-US" dirty="0">
                <a:highlight>
                  <a:srgbClr val="00FF00"/>
                </a:highlight>
              </a:rPr>
              <a:t>Elegant speaker </a:t>
            </a:r>
          </a:p>
          <a:p>
            <a:r>
              <a:rPr lang="en-US" dirty="0">
                <a:highlight>
                  <a:srgbClr val="00FF00"/>
                </a:highlight>
              </a:rPr>
              <a:t>Persuasive </a:t>
            </a:r>
          </a:p>
        </p:txBody>
      </p:sp>
    </p:spTree>
    <p:extLst>
      <p:ext uri="{BB962C8B-B14F-4D97-AF65-F5344CB8AC3E}">
        <p14:creationId xmlns:p14="http://schemas.microsoft.com/office/powerpoint/2010/main" val="245909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7D7A-F0F3-403F-839D-705F958F3701}"/>
              </a:ext>
            </a:extLst>
          </p:cNvPr>
          <p:cNvSpPr>
            <a:spLocks noGrp="1"/>
          </p:cNvSpPr>
          <p:nvPr>
            <p:ph type="title"/>
          </p:nvPr>
        </p:nvSpPr>
        <p:spPr/>
        <p:txBody>
          <a:bodyPr/>
          <a:lstStyle/>
          <a:p>
            <a:r>
              <a:rPr lang="en-US" dirty="0"/>
              <a:t>Should Frankenstein build a woman for his creature?</a:t>
            </a:r>
          </a:p>
        </p:txBody>
      </p:sp>
      <p:sp>
        <p:nvSpPr>
          <p:cNvPr id="3" name="Content Placeholder 2">
            <a:extLst>
              <a:ext uri="{FF2B5EF4-FFF2-40B4-BE49-F238E27FC236}">
                <a16:creationId xmlns:a16="http://schemas.microsoft.com/office/drawing/2014/main" id="{1074E228-A99C-4FC5-BCA8-1BEEEA264F5B}"/>
              </a:ext>
            </a:extLst>
          </p:cNvPr>
          <p:cNvSpPr>
            <a:spLocks noGrp="1"/>
          </p:cNvSpPr>
          <p:nvPr>
            <p:ph idx="1"/>
          </p:nvPr>
        </p:nvSpPr>
        <p:spPr/>
        <p:txBody>
          <a:bodyPr/>
          <a:lstStyle/>
          <a:p>
            <a:r>
              <a:rPr lang="en-US" dirty="0"/>
              <a:t>Consider the link between Eve and the woman the monster wants</a:t>
            </a:r>
          </a:p>
          <a:p>
            <a:r>
              <a:rPr lang="en-US" dirty="0"/>
              <a:t>What are the potential negative and positive consequences of building a woman for the creature?</a:t>
            </a:r>
          </a:p>
          <a:p>
            <a:r>
              <a:rPr lang="en-US" dirty="0"/>
              <a:t>What would you do if you were Frankenstein? </a:t>
            </a:r>
          </a:p>
        </p:txBody>
      </p:sp>
    </p:spTree>
    <p:extLst>
      <p:ext uri="{BB962C8B-B14F-4D97-AF65-F5344CB8AC3E}">
        <p14:creationId xmlns:p14="http://schemas.microsoft.com/office/powerpoint/2010/main" val="3097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E8711BB-0AAB-4DE4-ADF1-D8D5A9D689CF}"/>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2800">
                <a:solidFill>
                  <a:srgbClr val="FFFFFF"/>
                </a:solidFill>
              </a:rPr>
              <a:t>How monstrous is Frankenstein’s monster? </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book, text, sofa, sitting&#10;&#10;Description generated with very high confidence">
            <a:extLst>
              <a:ext uri="{FF2B5EF4-FFF2-40B4-BE49-F238E27FC236}">
                <a16:creationId xmlns:a16="http://schemas.microsoft.com/office/drawing/2014/main" id="{9D1FDBEF-6A1A-46C7-850C-67E40993B6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295" y="484632"/>
            <a:ext cx="4146982" cy="588224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7833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looking at the camera&#10;&#10;Description generated with very high confidence">
            <a:extLst>
              <a:ext uri="{FF2B5EF4-FFF2-40B4-BE49-F238E27FC236}">
                <a16:creationId xmlns:a16="http://schemas.microsoft.com/office/drawing/2014/main" id="{80B296AE-6CEC-4D0A-9D4F-CF1664BD8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729" y="0"/>
            <a:ext cx="5464542" cy="6858000"/>
          </a:xfrm>
          <a:prstGeom prst="rect">
            <a:avLst/>
          </a:prstGeom>
        </p:spPr>
      </p:pic>
    </p:spTree>
    <p:extLst>
      <p:ext uri="{BB962C8B-B14F-4D97-AF65-F5344CB8AC3E}">
        <p14:creationId xmlns:p14="http://schemas.microsoft.com/office/powerpoint/2010/main" val="244570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Today’s Discussion </a:t>
            </a:r>
          </a:p>
        </p:txBody>
      </p:sp>
      <p:sp>
        <p:nvSpPr>
          <p:cNvPr id="14" name="Content Placeholder 13"/>
          <p:cNvSpPr>
            <a:spLocks noGrp="1"/>
          </p:cNvSpPr>
          <p:nvPr>
            <p:ph idx="1"/>
          </p:nvPr>
        </p:nvSpPr>
        <p:spPr/>
        <p:txBody>
          <a:bodyPr/>
          <a:lstStyle/>
          <a:p>
            <a:pPr lvl="0"/>
            <a:r>
              <a:rPr lang="en-US" dirty="0"/>
              <a:t>The creature’s education </a:t>
            </a:r>
          </a:p>
          <a:p>
            <a:pPr lvl="1"/>
            <a:r>
              <a:rPr lang="en-US" dirty="0"/>
              <a:t>Allusions and references </a:t>
            </a:r>
          </a:p>
          <a:p>
            <a:pPr lvl="2"/>
            <a:r>
              <a:rPr lang="en-US" dirty="0"/>
              <a:t>The “man versus monster” debate explored</a:t>
            </a:r>
          </a:p>
          <a:p>
            <a:pPr lvl="3"/>
            <a:r>
              <a:rPr lang="en-US" dirty="0"/>
              <a:t>Questions for the day</a:t>
            </a:r>
          </a:p>
          <a:p>
            <a:pPr lvl="4"/>
            <a:r>
              <a:rPr lang="en-US" dirty="0"/>
              <a:t>Quiz </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people posing for the camera&#10;&#10;Description generated with very high confidence">
            <a:extLst>
              <a:ext uri="{FF2B5EF4-FFF2-40B4-BE49-F238E27FC236}">
                <a16:creationId xmlns:a16="http://schemas.microsoft.com/office/drawing/2014/main" id="{256BD6F2-3884-4AFE-A9D6-1B9408667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063" y="189983"/>
            <a:ext cx="5255580" cy="6668017"/>
          </a:xfrm>
          <a:prstGeom prst="rect">
            <a:avLst/>
          </a:prstGeom>
        </p:spPr>
      </p:pic>
    </p:spTree>
    <p:extLst>
      <p:ext uri="{BB962C8B-B14F-4D97-AF65-F5344CB8AC3E}">
        <p14:creationId xmlns:p14="http://schemas.microsoft.com/office/powerpoint/2010/main" val="49689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BC9E24-34ED-4EA4-A689-D649C647F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73" y="0"/>
            <a:ext cx="9952653" cy="6858000"/>
          </a:xfrm>
          <a:prstGeom prst="rect">
            <a:avLst/>
          </a:prstGeom>
        </p:spPr>
      </p:pic>
    </p:spTree>
    <p:extLst>
      <p:ext uri="{BB962C8B-B14F-4D97-AF65-F5344CB8AC3E}">
        <p14:creationId xmlns:p14="http://schemas.microsoft.com/office/powerpoint/2010/main" val="186310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1477E9-0B65-48CA-9000-C06AD5AAB1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0149" y="348655"/>
            <a:ext cx="4811696" cy="6008636"/>
          </a:xfrm>
          <a:prstGeom prst="rect">
            <a:avLst/>
          </a:prstGeom>
        </p:spPr>
      </p:pic>
      <p:sp>
        <p:nvSpPr>
          <p:cNvPr id="4" name="Speech Bubble: Rectangle 3">
            <a:extLst>
              <a:ext uri="{FF2B5EF4-FFF2-40B4-BE49-F238E27FC236}">
                <a16:creationId xmlns:a16="http://schemas.microsoft.com/office/drawing/2014/main" id="{5111D3D0-BB8A-4058-80D3-25A40959E9BD}"/>
              </a:ext>
            </a:extLst>
          </p:cNvPr>
          <p:cNvSpPr/>
          <p:nvPr/>
        </p:nvSpPr>
        <p:spPr>
          <a:xfrm>
            <a:off x="6874276" y="195309"/>
            <a:ext cx="5317724" cy="1509203"/>
          </a:xfrm>
          <a:prstGeom prst="wedgeRectCallout">
            <a:avLst>
              <a:gd name="adj1" fmla="val -42202"/>
              <a:gd name="adj2" fmla="val 16544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And now….the quiz! </a:t>
            </a:r>
          </a:p>
        </p:txBody>
      </p:sp>
    </p:spTree>
    <p:extLst>
      <p:ext uri="{BB962C8B-B14F-4D97-AF65-F5344CB8AC3E}">
        <p14:creationId xmlns:p14="http://schemas.microsoft.com/office/powerpoint/2010/main" val="176461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A4F9-3BDD-430D-BD2A-C1BE4F132420}"/>
              </a:ext>
            </a:extLst>
          </p:cNvPr>
          <p:cNvSpPr>
            <a:spLocks noGrp="1"/>
          </p:cNvSpPr>
          <p:nvPr>
            <p:ph type="title"/>
          </p:nvPr>
        </p:nvSpPr>
        <p:spPr/>
        <p:txBody>
          <a:bodyPr/>
          <a:lstStyle/>
          <a:p>
            <a:r>
              <a:rPr lang="en-US" dirty="0"/>
              <a:t>Quiz Four </a:t>
            </a:r>
          </a:p>
        </p:txBody>
      </p:sp>
      <p:sp>
        <p:nvSpPr>
          <p:cNvPr id="3" name="Content Placeholder 2">
            <a:extLst>
              <a:ext uri="{FF2B5EF4-FFF2-40B4-BE49-F238E27FC236}">
                <a16:creationId xmlns:a16="http://schemas.microsoft.com/office/drawing/2014/main" id="{A007809E-A147-4BA8-A384-C093D4169FF9}"/>
              </a:ext>
            </a:extLst>
          </p:cNvPr>
          <p:cNvSpPr>
            <a:spLocks noGrp="1"/>
          </p:cNvSpPr>
          <p:nvPr>
            <p:ph idx="1"/>
          </p:nvPr>
        </p:nvSpPr>
        <p:spPr/>
        <p:txBody>
          <a:bodyPr>
            <a:normAutofit/>
          </a:bodyPr>
          <a:lstStyle/>
          <a:p>
            <a:r>
              <a:rPr lang="en-US" dirty="0"/>
              <a:t>1. Why was Felix depressed when the creature first “met” him? (brief background on his past)</a:t>
            </a:r>
          </a:p>
          <a:p>
            <a:r>
              <a:rPr lang="en-US" dirty="0"/>
              <a:t>2. How does the creature help the DeLacey family?</a:t>
            </a:r>
          </a:p>
          <a:p>
            <a:r>
              <a:rPr lang="en-US" dirty="0"/>
              <a:t>3. How does the creature learn to speak and read? </a:t>
            </a:r>
          </a:p>
          <a:p>
            <a:r>
              <a:rPr lang="en-US" dirty="0"/>
              <a:t>Extra Credit: The creature thinks he is like Satan because he feels “the bitter gall of [-------]”rise within him when he views the “bliss” of the </a:t>
            </a:r>
            <a:r>
              <a:rPr lang="en-US" dirty="0" err="1"/>
              <a:t>DeLaceys</a:t>
            </a:r>
            <a:r>
              <a:rPr lang="en-US" dirty="0"/>
              <a:t>’. Fill in the blank</a:t>
            </a:r>
          </a:p>
          <a:p>
            <a:r>
              <a:rPr lang="en-US" dirty="0"/>
              <a:t>Extra Credit: What is difference in the meaning between using the term “creature” rather than “monster.” What other word would/could you use? </a:t>
            </a:r>
          </a:p>
        </p:txBody>
      </p:sp>
    </p:spTree>
    <p:extLst>
      <p:ext uri="{BB962C8B-B14F-4D97-AF65-F5344CB8AC3E}">
        <p14:creationId xmlns:p14="http://schemas.microsoft.com/office/powerpoint/2010/main" val="397886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034C-751F-4307-9B1D-4E6D9EFCC3EE}"/>
              </a:ext>
            </a:extLst>
          </p:cNvPr>
          <p:cNvSpPr>
            <a:spLocks noGrp="1"/>
          </p:cNvSpPr>
          <p:nvPr>
            <p:ph type="title"/>
          </p:nvPr>
        </p:nvSpPr>
        <p:spPr/>
        <p:txBody>
          <a:bodyPr/>
          <a:lstStyle/>
          <a:p>
            <a:r>
              <a:rPr lang="en-US" dirty="0"/>
              <a:t>Frankenstein’s “Monster” ’s Story</a:t>
            </a:r>
          </a:p>
        </p:txBody>
      </p:sp>
      <p:sp>
        <p:nvSpPr>
          <p:cNvPr id="3" name="Content Placeholder 2">
            <a:extLst>
              <a:ext uri="{FF2B5EF4-FFF2-40B4-BE49-F238E27FC236}">
                <a16:creationId xmlns:a16="http://schemas.microsoft.com/office/drawing/2014/main" id="{4A0ACB09-FAF6-4335-9171-9448FD994A43}"/>
              </a:ext>
            </a:extLst>
          </p:cNvPr>
          <p:cNvSpPr>
            <a:spLocks noGrp="1"/>
          </p:cNvSpPr>
          <p:nvPr>
            <p:ph idx="1"/>
          </p:nvPr>
        </p:nvSpPr>
        <p:spPr/>
        <p:txBody>
          <a:bodyPr/>
          <a:lstStyle/>
          <a:p>
            <a:r>
              <a:rPr lang="en-US" dirty="0"/>
              <a:t>Volume II focuses on giving the creation a voice in the novel </a:t>
            </a:r>
          </a:p>
          <a:p>
            <a:r>
              <a:rPr lang="en-US" dirty="0"/>
              <a:t>With regard to the frame-narrative, we are in the center of the three narrators’ nests (Walton’s letters, Frankenstein’s story, and now the monster’s)</a:t>
            </a:r>
          </a:p>
          <a:p>
            <a:r>
              <a:rPr lang="en-US" dirty="0"/>
              <a:t>Question to consider: are we still, as readers, influenced by Walton or Frankenstein when we read the monster’s story? </a:t>
            </a:r>
          </a:p>
        </p:txBody>
      </p:sp>
    </p:spTree>
    <p:extLst>
      <p:ext uri="{BB962C8B-B14F-4D97-AF65-F5344CB8AC3E}">
        <p14:creationId xmlns:p14="http://schemas.microsoft.com/office/powerpoint/2010/main" val="395122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2D49-12E8-4A6D-BC14-27DE45723942}"/>
              </a:ext>
            </a:extLst>
          </p:cNvPr>
          <p:cNvSpPr>
            <a:spLocks noGrp="1"/>
          </p:cNvSpPr>
          <p:nvPr>
            <p:ph type="title"/>
          </p:nvPr>
        </p:nvSpPr>
        <p:spPr/>
        <p:txBody>
          <a:bodyPr/>
          <a:lstStyle/>
          <a:p>
            <a:r>
              <a:rPr lang="en-US" dirty="0"/>
              <a:t>The Creature’s Education </a:t>
            </a:r>
          </a:p>
        </p:txBody>
      </p:sp>
      <p:sp>
        <p:nvSpPr>
          <p:cNvPr id="3" name="Content Placeholder 2">
            <a:extLst>
              <a:ext uri="{FF2B5EF4-FFF2-40B4-BE49-F238E27FC236}">
                <a16:creationId xmlns:a16="http://schemas.microsoft.com/office/drawing/2014/main" id="{ACEE43DB-3B3D-4799-8573-EDDEBDCA0D11}"/>
              </a:ext>
            </a:extLst>
          </p:cNvPr>
          <p:cNvSpPr>
            <a:spLocks noGrp="1"/>
          </p:cNvSpPr>
          <p:nvPr>
            <p:ph idx="1"/>
          </p:nvPr>
        </p:nvSpPr>
        <p:spPr>
          <a:xfrm>
            <a:off x="1219200" y="1863459"/>
            <a:ext cx="10363200" cy="4572000"/>
          </a:xfrm>
        </p:spPr>
        <p:txBody>
          <a:bodyPr/>
          <a:lstStyle/>
          <a:p>
            <a:r>
              <a:rPr lang="en-US" dirty="0"/>
              <a:t>Frankenstein’s “creature” learns </a:t>
            </a:r>
            <a:r>
              <a:rPr lang="en-US" dirty="0">
                <a:highlight>
                  <a:srgbClr val="00FF00"/>
                </a:highlight>
              </a:rPr>
              <a:t>French</a:t>
            </a:r>
            <a:r>
              <a:rPr lang="en-US" dirty="0"/>
              <a:t> through immersing himself in the language and by later reading three books found “on the ground” in a “leathern portmanteau” (Shelley 88). </a:t>
            </a:r>
          </a:p>
          <a:p>
            <a:r>
              <a:rPr lang="en-US" dirty="0"/>
              <a:t>Key Texts include: </a:t>
            </a:r>
            <a:r>
              <a:rPr lang="en-US" dirty="0">
                <a:highlight>
                  <a:srgbClr val="00FF00"/>
                </a:highlight>
              </a:rPr>
              <a:t>John Milton’s </a:t>
            </a:r>
            <a:r>
              <a:rPr lang="en-US" i="1" dirty="0">
                <a:highlight>
                  <a:srgbClr val="00FF00"/>
                </a:highlight>
              </a:rPr>
              <a:t>Paradise Lost</a:t>
            </a:r>
            <a:r>
              <a:rPr lang="en-US" dirty="0">
                <a:highlight>
                  <a:srgbClr val="00FF00"/>
                </a:highlight>
              </a:rPr>
              <a:t>, </a:t>
            </a:r>
            <a:r>
              <a:rPr lang="en-US" i="1" dirty="0">
                <a:highlight>
                  <a:srgbClr val="00FF00"/>
                </a:highlight>
              </a:rPr>
              <a:t>Plutarch’s Lives</a:t>
            </a:r>
            <a:r>
              <a:rPr lang="en-US" dirty="0">
                <a:highlight>
                  <a:srgbClr val="00FF00"/>
                </a:highlight>
              </a:rPr>
              <a:t>, and Goethe’s </a:t>
            </a:r>
            <a:r>
              <a:rPr lang="en-US" i="1" dirty="0">
                <a:highlight>
                  <a:srgbClr val="00FF00"/>
                </a:highlight>
              </a:rPr>
              <a:t>The Sorrows of Young Werther </a:t>
            </a:r>
          </a:p>
          <a:p>
            <a:endParaRPr lang="en-US" i="1" dirty="0"/>
          </a:p>
        </p:txBody>
      </p:sp>
    </p:spTree>
    <p:extLst>
      <p:ext uri="{BB962C8B-B14F-4D97-AF65-F5344CB8AC3E}">
        <p14:creationId xmlns:p14="http://schemas.microsoft.com/office/powerpoint/2010/main" val="286663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E278272B-4394-43BA-AD43-8962095CFAA9}"/>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600" cap="all"/>
              <a:t>Milton’s Paradise Lost (1667, revised 1674)</a:t>
            </a:r>
          </a:p>
        </p:txBody>
      </p:sp>
      <p:sp>
        <p:nvSpPr>
          <p:cNvPr id="13" name="Rectangle 16">
            <a:extLst>
              <a:ext uri="{FF2B5EF4-FFF2-40B4-BE49-F238E27FC236}">
                <a16:creationId xmlns:a16="http://schemas.microsoft.com/office/drawing/2014/main" id="{61506C25-341B-4B74-A1A5-7160AD8C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close up of a sign&#10;&#10;Description generated with very high confidence">
            <a:extLst>
              <a:ext uri="{FF2B5EF4-FFF2-40B4-BE49-F238E27FC236}">
                <a16:creationId xmlns:a16="http://schemas.microsoft.com/office/drawing/2014/main" id="{F0646D47-0A31-4255-975E-3F6F8474C5D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618" y="164591"/>
            <a:ext cx="4245300" cy="3183975"/>
          </a:xfrm>
          <a:prstGeom prst="rect">
            <a:avLst/>
          </a:prstGeom>
        </p:spPr>
      </p:pic>
      <p:pic>
        <p:nvPicPr>
          <p:cNvPr id="10" name="Content Placeholder 9" descr="A close up of text on a white background&#10;&#10;Description generated with very high confidence">
            <a:extLst>
              <a:ext uri="{FF2B5EF4-FFF2-40B4-BE49-F238E27FC236}">
                <a16:creationId xmlns:a16="http://schemas.microsoft.com/office/drawing/2014/main" id="{56F7F61F-3B5C-4511-B31E-5F91E8E5F457}"/>
              </a:ext>
            </a:extLst>
          </p:cNvPr>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731845" y="3509434"/>
            <a:ext cx="2060844" cy="3195107"/>
          </a:xfrm>
          <a:prstGeom prst="rect">
            <a:avLst/>
          </a:prstGeom>
        </p:spPr>
      </p:pic>
    </p:spTree>
    <p:extLst>
      <p:ext uri="{BB962C8B-B14F-4D97-AF65-F5344CB8AC3E}">
        <p14:creationId xmlns:p14="http://schemas.microsoft.com/office/powerpoint/2010/main" val="86946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A5C1-8110-4FBB-8A91-78B9F030423A}"/>
              </a:ext>
            </a:extLst>
          </p:cNvPr>
          <p:cNvSpPr>
            <a:spLocks noGrp="1"/>
          </p:cNvSpPr>
          <p:nvPr>
            <p:ph type="title"/>
          </p:nvPr>
        </p:nvSpPr>
        <p:spPr/>
        <p:txBody>
          <a:bodyPr/>
          <a:lstStyle/>
          <a:p>
            <a:r>
              <a:rPr lang="en-US" i="1" dirty="0"/>
              <a:t>Paradise Lost </a:t>
            </a:r>
          </a:p>
        </p:txBody>
      </p:sp>
      <p:sp>
        <p:nvSpPr>
          <p:cNvPr id="5" name="Content Placeholder 4">
            <a:extLst>
              <a:ext uri="{FF2B5EF4-FFF2-40B4-BE49-F238E27FC236}">
                <a16:creationId xmlns:a16="http://schemas.microsoft.com/office/drawing/2014/main" id="{CA4C7A46-C37F-42E1-89A2-C0857842434E}"/>
              </a:ext>
            </a:extLst>
          </p:cNvPr>
          <p:cNvSpPr>
            <a:spLocks noGrp="1"/>
          </p:cNvSpPr>
          <p:nvPr>
            <p:ph idx="1"/>
          </p:nvPr>
        </p:nvSpPr>
        <p:spPr/>
        <p:txBody>
          <a:bodyPr>
            <a:normAutofit/>
          </a:bodyPr>
          <a:lstStyle/>
          <a:p>
            <a:r>
              <a:rPr lang="en-US" dirty="0"/>
              <a:t>Milton’s canonical epic poem tells </a:t>
            </a:r>
            <a:r>
              <a:rPr lang="en-US" dirty="0">
                <a:highlight>
                  <a:srgbClr val="00FF00"/>
                </a:highlight>
              </a:rPr>
              <a:t>the story of Satan’s war with God and fall from heaven to hell, the creation of mankind, the temptation of Adam and Eve by Satan, and their own fall into original sin</a:t>
            </a:r>
          </a:p>
          <a:p>
            <a:r>
              <a:rPr lang="en-US" dirty="0"/>
              <a:t>Speculation on when Milton wrote the </a:t>
            </a:r>
            <a:r>
              <a:rPr lang="en-US" dirty="0">
                <a:highlight>
                  <a:srgbClr val="00FF00"/>
                </a:highlight>
              </a:rPr>
              <a:t>poem</a:t>
            </a:r>
            <a:r>
              <a:rPr lang="en-US" dirty="0"/>
              <a:t>; could have been written before, during, and/or after </a:t>
            </a:r>
            <a:r>
              <a:rPr lang="en-US" dirty="0">
                <a:highlight>
                  <a:srgbClr val="00FF00"/>
                </a:highlight>
              </a:rPr>
              <a:t>the English Civil War </a:t>
            </a:r>
            <a:r>
              <a:rPr lang="en-US" dirty="0"/>
              <a:t>(1642-1651)</a:t>
            </a:r>
          </a:p>
          <a:p>
            <a:r>
              <a:rPr lang="en-US" dirty="0"/>
              <a:t>English Civil War resulted in </a:t>
            </a:r>
            <a:r>
              <a:rPr lang="en-US" dirty="0">
                <a:highlight>
                  <a:srgbClr val="00FF00"/>
                </a:highlight>
              </a:rPr>
              <a:t>the execution of King Charles I </a:t>
            </a:r>
            <a:r>
              <a:rPr lang="en-US" dirty="0"/>
              <a:t>in 1649, the exile of his son, and the move from a monarchy to a commonwealth (Charles II would be restored to the throne in 1660, before the publication of </a:t>
            </a:r>
            <a:r>
              <a:rPr lang="en-US" i="1" dirty="0"/>
              <a:t>PL</a:t>
            </a:r>
            <a:r>
              <a:rPr lang="en-US" dirty="0"/>
              <a:t>)</a:t>
            </a:r>
          </a:p>
        </p:txBody>
      </p:sp>
    </p:spTree>
    <p:extLst>
      <p:ext uri="{BB962C8B-B14F-4D97-AF65-F5344CB8AC3E}">
        <p14:creationId xmlns:p14="http://schemas.microsoft.com/office/powerpoint/2010/main" val="79808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85CE2-F715-42F8-94CC-5EFF89E91652}"/>
              </a:ext>
            </a:extLst>
          </p:cNvPr>
          <p:cNvSpPr>
            <a:spLocks noGrp="1"/>
          </p:cNvSpPr>
          <p:nvPr>
            <p:ph type="title"/>
          </p:nvPr>
        </p:nvSpPr>
        <p:spPr/>
        <p:txBody>
          <a:bodyPr/>
          <a:lstStyle/>
          <a:p>
            <a:r>
              <a:rPr lang="en-US" dirty="0"/>
              <a:t>Satan</a:t>
            </a:r>
          </a:p>
        </p:txBody>
      </p:sp>
      <p:sp>
        <p:nvSpPr>
          <p:cNvPr id="3" name="Content Placeholder 2">
            <a:extLst>
              <a:ext uri="{FF2B5EF4-FFF2-40B4-BE49-F238E27FC236}">
                <a16:creationId xmlns:a16="http://schemas.microsoft.com/office/drawing/2014/main" id="{7B98351F-0150-4017-8AE8-AD02D8E4943E}"/>
              </a:ext>
            </a:extLst>
          </p:cNvPr>
          <p:cNvSpPr>
            <a:spLocks noGrp="1"/>
          </p:cNvSpPr>
          <p:nvPr>
            <p:ph idx="1"/>
          </p:nvPr>
        </p:nvSpPr>
        <p:spPr/>
        <p:txBody>
          <a:bodyPr/>
          <a:lstStyle/>
          <a:p>
            <a:r>
              <a:rPr lang="en-US" dirty="0"/>
              <a:t>The epic poem begins “in medias res” (Latin for “in the middle of things.)</a:t>
            </a:r>
          </a:p>
          <a:p>
            <a:r>
              <a:rPr lang="en-US" dirty="0"/>
              <a:t>Satan, also known as </a:t>
            </a:r>
            <a:r>
              <a:rPr lang="en-US" dirty="0">
                <a:highlight>
                  <a:srgbClr val="00FF00"/>
                </a:highlight>
              </a:rPr>
              <a:t>Lucifer</a:t>
            </a:r>
            <a:r>
              <a:rPr lang="en-US" dirty="0"/>
              <a:t>, is </a:t>
            </a:r>
            <a:r>
              <a:rPr lang="en-US" dirty="0">
                <a:highlight>
                  <a:srgbClr val="00FF00"/>
                </a:highlight>
              </a:rPr>
              <a:t>sulking in Hell with other rebel angels</a:t>
            </a:r>
          </a:p>
          <a:p>
            <a:r>
              <a:rPr lang="en-US" dirty="0"/>
              <a:t>They have been banished to Hell after rebelling then battling God and his angels </a:t>
            </a:r>
          </a:p>
          <a:p>
            <a:r>
              <a:rPr lang="en-US" dirty="0"/>
              <a:t>Satan is </a:t>
            </a:r>
            <a:r>
              <a:rPr lang="en-US" dirty="0">
                <a:highlight>
                  <a:srgbClr val="00FF00"/>
                </a:highlight>
              </a:rPr>
              <a:t>a skilled speaker</a:t>
            </a:r>
            <a:r>
              <a:rPr lang="en-US" dirty="0"/>
              <a:t>: he uses sophisticated rhetoric to persuade his rebel angels to “</a:t>
            </a:r>
            <a:r>
              <a:rPr lang="en-US" dirty="0">
                <a:highlight>
                  <a:srgbClr val="00FF00"/>
                </a:highlight>
              </a:rPr>
              <a:t>make a heaven of hell</a:t>
            </a:r>
            <a:r>
              <a:rPr lang="en-US" dirty="0"/>
              <a:t>” </a:t>
            </a:r>
          </a:p>
        </p:txBody>
      </p:sp>
    </p:spTree>
    <p:extLst>
      <p:ext uri="{BB962C8B-B14F-4D97-AF65-F5344CB8AC3E}">
        <p14:creationId xmlns:p14="http://schemas.microsoft.com/office/powerpoint/2010/main" val="194435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ACBE00-0221-433D-8EA5-D9D7B45F3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C4CE89-FEDE-4504-8526-E1892C71F4D8}"/>
              </a:ext>
            </a:extLst>
          </p:cNvPr>
          <p:cNvSpPr>
            <a:spLocks noGrp="1"/>
          </p:cNvSpPr>
          <p:nvPr>
            <p:ph type="title"/>
          </p:nvPr>
        </p:nvSpPr>
        <p:spPr>
          <a:xfrm>
            <a:off x="8180438" y="758952"/>
            <a:ext cx="2853005" cy="4041648"/>
          </a:xfrm>
        </p:spPr>
        <p:txBody>
          <a:bodyPr vert="horz" lIns="91440" tIns="45720" rIns="91440" bIns="45720" rtlCol="0" anchor="b">
            <a:normAutofit/>
          </a:bodyPr>
          <a:lstStyle/>
          <a:p>
            <a:pPr>
              <a:lnSpc>
                <a:spcPct val="85000"/>
              </a:lnSpc>
            </a:pPr>
            <a:r>
              <a:rPr lang="en-US" sz="6000"/>
              <a:t>Satan’s rule in Hell</a:t>
            </a:r>
          </a:p>
        </p:txBody>
      </p:sp>
      <p:pic>
        <p:nvPicPr>
          <p:cNvPr id="5" name="Content Placeholder 4" descr="A picture containing black, outdoor&#10;&#10;Description generated with high confidence">
            <a:extLst>
              <a:ext uri="{FF2B5EF4-FFF2-40B4-BE49-F238E27FC236}">
                <a16:creationId xmlns:a16="http://schemas.microsoft.com/office/drawing/2014/main" id="{B4B48406-BFA3-4F15-9462-9BC10308291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739" r="23380"/>
          <a:stretch/>
        </p:blipFill>
        <p:spPr>
          <a:xfrm>
            <a:off x="442453" y="10"/>
            <a:ext cx="7118554" cy="6857990"/>
          </a:xfrm>
          <a:prstGeom prst="rect">
            <a:avLst/>
          </a:prstGeom>
        </p:spPr>
      </p:pic>
    </p:spTree>
    <p:extLst>
      <p:ext uri="{BB962C8B-B14F-4D97-AF65-F5344CB8AC3E}">
        <p14:creationId xmlns:p14="http://schemas.microsoft.com/office/powerpoint/2010/main" val="337580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83B4-E1FB-40BC-B818-60FFFE61D675}"/>
              </a:ext>
            </a:extLst>
          </p:cNvPr>
          <p:cNvSpPr>
            <a:spLocks noGrp="1"/>
          </p:cNvSpPr>
          <p:nvPr>
            <p:ph type="title"/>
          </p:nvPr>
        </p:nvSpPr>
        <p:spPr/>
        <p:txBody>
          <a:bodyPr/>
          <a:lstStyle/>
          <a:p>
            <a:r>
              <a:rPr lang="en-US" dirty="0"/>
              <a:t>Adam and Eve</a:t>
            </a:r>
          </a:p>
        </p:txBody>
      </p:sp>
      <p:sp>
        <p:nvSpPr>
          <p:cNvPr id="3" name="Content Placeholder 2">
            <a:extLst>
              <a:ext uri="{FF2B5EF4-FFF2-40B4-BE49-F238E27FC236}">
                <a16:creationId xmlns:a16="http://schemas.microsoft.com/office/drawing/2014/main" id="{AF7B6A73-DA26-4032-9DC9-758580879F28}"/>
              </a:ext>
            </a:extLst>
          </p:cNvPr>
          <p:cNvSpPr>
            <a:spLocks noGrp="1"/>
          </p:cNvSpPr>
          <p:nvPr>
            <p:ph idx="1"/>
          </p:nvPr>
        </p:nvSpPr>
        <p:spPr/>
        <p:txBody>
          <a:bodyPr/>
          <a:lstStyle/>
          <a:p>
            <a:r>
              <a:rPr lang="en-US" dirty="0"/>
              <a:t>Meanwhile, while Satan sits in Hell and plots against God—HE has created Earth and mankind </a:t>
            </a:r>
          </a:p>
          <a:p>
            <a:r>
              <a:rPr lang="en-US" dirty="0"/>
              <a:t>He creates man, Adam, followed by woman, Eve</a:t>
            </a:r>
          </a:p>
          <a:p>
            <a:r>
              <a:rPr lang="en-US" dirty="0"/>
              <a:t>They are “</a:t>
            </a:r>
            <a:r>
              <a:rPr lang="en-US" dirty="0">
                <a:highlight>
                  <a:srgbClr val="00FF00"/>
                </a:highlight>
              </a:rPr>
              <a:t>free from sin</a:t>
            </a:r>
            <a:r>
              <a:rPr lang="en-US" dirty="0"/>
              <a:t>” and live without guilt or shame in the Garden of Eden</a:t>
            </a:r>
          </a:p>
          <a:p>
            <a:r>
              <a:rPr lang="en-US" dirty="0"/>
              <a:t>Satan realizes he will take his revenge on God by </a:t>
            </a:r>
            <a:r>
              <a:rPr lang="en-US" dirty="0">
                <a:highlight>
                  <a:srgbClr val="00FF00"/>
                </a:highlight>
              </a:rPr>
              <a:t>introducing sin </a:t>
            </a:r>
            <a:r>
              <a:rPr lang="en-US" dirty="0"/>
              <a:t>to Adam and Eve</a:t>
            </a:r>
          </a:p>
          <a:p>
            <a:endParaRPr lang="en-US" dirty="0"/>
          </a:p>
        </p:txBody>
      </p:sp>
    </p:spTree>
    <p:extLst>
      <p:ext uri="{BB962C8B-B14F-4D97-AF65-F5344CB8AC3E}">
        <p14:creationId xmlns:p14="http://schemas.microsoft.com/office/powerpoint/2010/main" val="422836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FFBF3-BB42-47F7-806D-D5417A96E6A8}">
  <ds:schemaRefs>
    <ds:schemaRef ds:uri="http://purl.org/dc/elements/1.1/"/>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schemas.microsoft.com/office/2006/metadata/properti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C28D37-012A-4F78-8189-E37D340068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TotalTime>
  <Words>845</Words>
  <Application>Microsoft Office PowerPoint</Application>
  <PresentationFormat>宽屏</PresentationFormat>
  <Paragraphs>65</Paragraphs>
  <Slides>23</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Arial</vt:lpstr>
      <vt:lpstr>Century Schoolbook</vt:lpstr>
      <vt:lpstr>Wingdings 2</vt:lpstr>
      <vt:lpstr>View</vt:lpstr>
      <vt:lpstr>Frankenstein </vt:lpstr>
      <vt:lpstr>Today’s Discussion </vt:lpstr>
      <vt:lpstr>Frankenstein’s “Monster” ’s Story</vt:lpstr>
      <vt:lpstr>The Creature’s Education </vt:lpstr>
      <vt:lpstr>Milton’s Paradise Lost (1667, revised 1674)</vt:lpstr>
      <vt:lpstr>Paradise Lost </vt:lpstr>
      <vt:lpstr>Satan</vt:lpstr>
      <vt:lpstr>Satan’s rule in Hell</vt:lpstr>
      <vt:lpstr>Adam and Eve</vt:lpstr>
      <vt:lpstr>Adam and Eve (with Satan the snake)</vt:lpstr>
      <vt:lpstr>PowerPoint 演示文稿</vt:lpstr>
      <vt:lpstr>Adam and Eve</vt:lpstr>
      <vt:lpstr>PowerPoint 演示文稿</vt:lpstr>
      <vt:lpstr>The Creature’s Close-Reading of Milton’s Paradise Lost</vt:lpstr>
      <vt:lpstr>Satan/the Monster</vt:lpstr>
      <vt:lpstr>The Creature’s Intelligence </vt:lpstr>
      <vt:lpstr>Should Frankenstein build a woman for his creature?</vt:lpstr>
      <vt:lpstr>How monstrous is Frankenstein’s monster? </vt:lpstr>
      <vt:lpstr>PowerPoint 演示文稿</vt:lpstr>
      <vt:lpstr>PowerPoint 演示文稿</vt:lpstr>
      <vt:lpstr>PowerPoint 演示文稿</vt:lpstr>
      <vt:lpstr>PowerPoint 演示文稿</vt:lpstr>
      <vt:lpstr>Quiz Four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Frankenstein </dc:title>
  <dc:creator>Marilyn Holguin</dc:creator>
  <cp:lastModifiedBy>Feng, Chuhao</cp:lastModifiedBy>
  <cp:revision>3</cp:revision>
  <dcterms:created xsi:type="dcterms:W3CDTF">2019-04-04T09:09:49Z</dcterms:created>
  <dcterms:modified xsi:type="dcterms:W3CDTF">2019-05-26T15:52:52Z</dcterms:modified>
</cp:coreProperties>
</file>