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AF13D4A-3941-4AC9-A474-D6F14B4396D7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30DB2BA-78E7-43F6-87C6-1D00DC463A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88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D4A-3941-4AC9-A474-D6F14B4396D7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B2BA-78E7-43F6-87C6-1D00DC463A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8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D4A-3941-4AC9-A474-D6F14B4396D7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B2BA-78E7-43F6-87C6-1D00DC463A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793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D4A-3941-4AC9-A474-D6F14B4396D7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B2BA-78E7-43F6-87C6-1D00DC463A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03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D4A-3941-4AC9-A474-D6F14B4396D7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B2BA-78E7-43F6-87C6-1D00DC463A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01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D4A-3941-4AC9-A474-D6F14B4396D7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B2BA-78E7-43F6-87C6-1D00DC463A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908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D4A-3941-4AC9-A474-D6F14B4396D7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B2BA-78E7-43F6-87C6-1D00DC463A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274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D4A-3941-4AC9-A474-D6F14B4396D7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B2BA-78E7-43F6-87C6-1D00DC463A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21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D4A-3941-4AC9-A474-D6F14B4396D7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B2BA-78E7-43F6-87C6-1D00DC463A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35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D4A-3941-4AC9-A474-D6F14B4396D7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B2BA-78E7-43F6-87C6-1D00DC463A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4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D4A-3941-4AC9-A474-D6F14B4396D7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B2BA-78E7-43F6-87C6-1D00DC463A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14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D4A-3941-4AC9-A474-D6F14B4396D7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B2BA-78E7-43F6-87C6-1D00DC463A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29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D4A-3941-4AC9-A474-D6F14B4396D7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B2BA-78E7-43F6-87C6-1D00DC463A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34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D4A-3941-4AC9-A474-D6F14B4396D7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B2BA-78E7-43F6-87C6-1D00DC463A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73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D4A-3941-4AC9-A474-D6F14B4396D7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B2BA-78E7-43F6-87C6-1D00DC463A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3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D4A-3941-4AC9-A474-D6F14B4396D7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B2BA-78E7-43F6-87C6-1D00DC463A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98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D4A-3941-4AC9-A474-D6F14B4396D7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B2BA-78E7-43F6-87C6-1D00DC463A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3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F13D4A-3941-4AC9-A474-D6F14B4396D7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0DB2BA-78E7-43F6-87C6-1D00DC463A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0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piphany_(feeling)#cite_note-11" TargetMode="External"/><Relationship Id="rId2" Type="http://schemas.openxmlformats.org/officeDocument/2006/relationships/hyperlink" Target="https://en.wikipedia.org/wiki/James_Joy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ubliner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FE15-7301-4D11-AE1F-ECC6FBCD1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James Joyce’s “Araby”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5728A-0559-442E-A937-E494E75CB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British Literature 115: Unit One</a:t>
            </a:r>
          </a:p>
        </p:txBody>
      </p:sp>
    </p:spTree>
    <p:extLst>
      <p:ext uri="{BB962C8B-B14F-4D97-AF65-F5344CB8AC3E}">
        <p14:creationId xmlns:p14="http://schemas.microsoft.com/office/powerpoint/2010/main" val="232854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8295-C590-434E-BF12-E2A43267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88260-A4F6-42AF-BFEF-6292E2181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the narrator? </a:t>
            </a:r>
          </a:p>
          <a:p>
            <a:r>
              <a:rPr lang="en-US" dirty="0"/>
              <a:t>Why does the narrator go to “Araby”?</a:t>
            </a:r>
          </a:p>
          <a:p>
            <a:r>
              <a:rPr lang="en-US" dirty="0"/>
              <a:t>What does the narrator buy?</a:t>
            </a:r>
          </a:p>
          <a:p>
            <a:r>
              <a:rPr lang="en-US" dirty="0"/>
              <a:t>Extra Credit: What does Mangan’s sister wear on her wrist? </a:t>
            </a:r>
          </a:p>
        </p:txBody>
      </p:sp>
    </p:spTree>
    <p:extLst>
      <p:ext uri="{BB962C8B-B14F-4D97-AF65-F5344CB8AC3E}">
        <p14:creationId xmlns:p14="http://schemas.microsoft.com/office/powerpoint/2010/main" val="145223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DD7F-B757-4B13-B235-FFAC8E78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purpose to interpreting literature?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56534-92AA-48AB-8372-B7F30902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Literary criticism is the study and evaluation of literature (including essays, poems, plays, stories, and novels.) It often is a term used interchangeably with literary theory although many people would note the latter is more specific and the former is more broad. </a:t>
            </a:r>
          </a:p>
          <a:p>
            <a:r>
              <a:rPr lang="en-US" b="1" dirty="0"/>
              <a:t>Throughout the semester, it will be important for you to consider what can be learned from literature and how it affects and influences your understanding of the world around you. </a:t>
            </a:r>
          </a:p>
        </p:txBody>
      </p:sp>
    </p:spTree>
    <p:extLst>
      <p:ext uri="{BB962C8B-B14F-4D97-AF65-F5344CB8AC3E}">
        <p14:creationId xmlns:p14="http://schemas.microsoft.com/office/powerpoint/2010/main" val="152699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330A-DECF-41FF-8019-EBF65FFC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this short story?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76E7-D503-4F07-A903-C49959445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young narrator has romantic feelings for his friend’s sister</a:t>
            </a:r>
          </a:p>
          <a:p>
            <a:r>
              <a:rPr lang="en-US" dirty="0"/>
              <a:t>She cannot go to the local bazaar (Araby) and he says he will go and buy her a gift</a:t>
            </a:r>
          </a:p>
          <a:p>
            <a:r>
              <a:rPr lang="en-US" dirty="0"/>
              <a:t>His uncle arrives late but gives the boy money to buy something</a:t>
            </a:r>
          </a:p>
          <a:p>
            <a:r>
              <a:rPr lang="en-US" dirty="0"/>
              <a:t>The boy arrives late to the bazaar, encounters some Englishmen and a woman, and buys nothing</a:t>
            </a:r>
          </a:p>
          <a:p>
            <a:r>
              <a:rPr lang="en-US" dirty="0"/>
              <a:t>Short story definition: this prose genre can be read in one sitting—though there is no specific word count, it generally is distinguished from a novel by the size and number of words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1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398E-9647-4153-9998-1DFBB6B3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REALLY Happens in this story?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35AEB-69E3-4758-A08D-ACA779C9F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story ends with the boy having a sudden epiphany in which he says, “Gazing up into the darkness I saw myself as a creature driven and derided by vanity; and my eyes burned with anguish and anger.”</a:t>
            </a:r>
          </a:p>
          <a:p>
            <a:r>
              <a:rPr lang="en-US" dirty="0"/>
              <a:t>Definition of </a:t>
            </a:r>
            <a:r>
              <a:rPr lang="en-US" b="1" dirty="0">
                <a:highlight>
                  <a:srgbClr val="00FF00"/>
                </a:highlight>
              </a:rPr>
              <a:t>epiphany</a:t>
            </a:r>
            <a:r>
              <a:rPr lang="en-US" dirty="0"/>
              <a:t>: </a:t>
            </a:r>
            <a:r>
              <a:rPr lang="en-US" dirty="0">
                <a:highlight>
                  <a:srgbClr val="00FF00"/>
                </a:highlight>
              </a:rPr>
              <a:t>sudden and striking realization</a:t>
            </a:r>
            <a:r>
              <a:rPr lang="en-US" dirty="0"/>
              <a:t>; originally associated with the divine (Christian/Catholic celebration of the three wise men who gave gifts to the baby Jesus that is observed on January 6</a:t>
            </a:r>
            <a:r>
              <a:rPr lang="en-US" baseline="30000" dirty="0"/>
              <a:t>th)</a:t>
            </a:r>
          </a:p>
          <a:p>
            <a:r>
              <a:rPr lang="en-US" dirty="0"/>
              <a:t>The word's secular usage may owe much of its popularity to Irish novelist </a:t>
            </a:r>
            <a:r>
              <a:rPr lang="en-US" dirty="0">
                <a:hlinkClick r:id="rId2" tooltip="James Joyce"/>
              </a:rPr>
              <a:t>James Joyce</a:t>
            </a:r>
            <a:r>
              <a:rPr lang="en-US" dirty="0"/>
              <a:t>. The </a:t>
            </a:r>
            <a:r>
              <a:rPr lang="en-US" dirty="0">
                <a:highlight>
                  <a:srgbClr val="00FF00"/>
                </a:highlight>
              </a:rPr>
              <a:t>Joycean epiphany</a:t>
            </a:r>
            <a:r>
              <a:rPr lang="en-US" dirty="0"/>
              <a:t> has been defined as "</a:t>
            </a:r>
            <a:r>
              <a:rPr lang="en-US" dirty="0">
                <a:highlight>
                  <a:srgbClr val="00FF00"/>
                </a:highlight>
              </a:rPr>
              <a:t>a sudden spiritual manifestation</a:t>
            </a:r>
            <a:r>
              <a:rPr lang="en-US" dirty="0"/>
              <a:t>, whether from some object, scene, event, or memorable phase of the mind — the manifestation being out of proportion to the significance or strictly logical relevance of whatever produces it."</a:t>
            </a:r>
            <a:r>
              <a:rPr lang="en-US" baseline="30000" dirty="0">
                <a:hlinkClick r:id="rId3"/>
              </a:rPr>
              <a:t>[11]</a:t>
            </a:r>
            <a:r>
              <a:rPr lang="en-US" dirty="0"/>
              <a:t> The author used epiphany as a literary device within each entry of his short story collection </a:t>
            </a:r>
            <a:r>
              <a:rPr lang="en-US" i="1" dirty="0">
                <a:hlinkClick r:id="rId4" tooltip="Dubliners"/>
              </a:rPr>
              <a:t>Dubliners</a:t>
            </a:r>
            <a:r>
              <a:rPr lang="en-US" dirty="0"/>
              <a:t> (1914); his protagonists came to sudden recognitions that changed their view of themselves and/or their social conditions. </a:t>
            </a:r>
          </a:p>
          <a:p>
            <a:r>
              <a:rPr lang="en-US" dirty="0"/>
              <a:t>The question then is: How would you describe the boy’s epiphany?  Why does he have it and what triggers it?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4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E127-7AF8-47AA-93AF-A3D6BB22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More about Characters…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45C5C-7FB9-4043-B45D-CC6D84F1C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you think the uncle was late?</a:t>
            </a:r>
          </a:p>
          <a:p>
            <a:r>
              <a:rPr lang="en-US" dirty="0"/>
              <a:t>How old do you think the narrator is?</a:t>
            </a:r>
          </a:p>
          <a:p>
            <a:r>
              <a:rPr lang="en-US" dirty="0"/>
              <a:t>What did you think of the mood of the story? How did it make you </a:t>
            </a:r>
            <a:r>
              <a:rPr lang="en-US"/>
              <a:t>feel?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85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</TotalTime>
  <Words>494</Words>
  <Application>Microsoft Office PowerPoint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James Joyce’s “Araby”</vt:lpstr>
      <vt:lpstr>Quiz </vt:lpstr>
      <vt:lpstr>What is the purpose to interpreting literature?</vt:lpstr>
      <vt:lpstr>What happens in this short story?</vt:lpstr>
      <vt:lpstr>What REALLY Happens in this story?</vt:lpstr>
      <vt:lpstr>Thinking More about Characters…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James Joyce’s “Araby”</dc:title>
  <dc:creator>Marilyn Holguin</dc:creator>
  <cp:lastModifiedBy>Feng, Chuhao</cp:lastModifiedBy>
  <cp:revision>7</cp:revision>
  <dcterms:created xsi:type="dcterms:W3CDTF">2018-01-10T23:08:26Z</dcterms:created>
  <dcterms:modified xsi:type="dcterms:W3CDTF">2019-05-26T10:52:58Z</dcterms:modified>
</cp:coreProperties>
</file>