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73" r:id="rId3"/>
    <p:sldId id="257" r:id="rId4"/>
    <p:sldId id="288" r:id="rId5"/>
    <p:sldId id="270" r:id="rId6"/>
    <p:sldId id="271" r:id="rId7"/>
    <p:sldId id="272" r:id="rId8"/>
    <p:sldId id="274" r:id="rId9"/>
    <p:sldId id="275" r:id="rId10"/>
    <p:sldId id="276" r:id="rId11"/>
    <p:sldId id="277" r:id="rId12"/>
    <p:sldId id="290" r:id="rId13"/>
    <p:sldId id="291" r:id="rId14"/>
    <p:sldId id="278" r:id="rId15"/>
    <p:sldId id="287" r:id="rId16"/>
    <p:sldId id="280" r:id="rId17"/>
    <p:sldId id="285" r:id="rId18"/>
    <p:sldId id="281" r:id="rId19"/>
    <p:sldId id="282" r:id="rId20"/>
    <p:sldId id="279" r:id="rId21"/>
    <p:sldId id="283" r:id="rId22"/>
    <p:sldId id="284" r:id="rId23"/>
    <p:sldId id="286" r:id="rId24"/>
    <p:sldId id="289"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599" autoAdjust="0"/>
  </p:normalViewPr>
  <p:slideViewPr>
    <p:cSldViewPr>
      <p:cViewPr varScale="1">
        <p:scale>
          <a:sx n="92" d="100"/>
          <a:sy n="92" d="100"/>
        </p:scale>
        <p:origin x="88" y="22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5/26/2019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5/26/2019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5/26/2019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5/26/2019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5/26/2019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5/26/2019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5/26/2019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5/26/2019</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5/26/2019</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5/26/2019</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5/26/2019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5/26/2019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5/26/2019</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Borneo" TargetMode="External"/><Relationship Id="rId13" Type="http://schemas.openxmlformats.org/officeDocument/2006/relationships/hyperlink" Target="https://en.wikipedia.org/wiki/Year_Without_a_Summer" TargetMode="External"/><Relationship Id="rId3" Type="http://schemas.openxmlformats.org/officeDocument/2006/relationships/hyperlink" Target="https://en.wikipedia.org/wiki/Volcanic_Explosivity_Index" TargetMode="External"/><Relationship Id="rId7" Type="http://schemas.openxmlformats.org/officeDocument/2006/relationships/hyperlink" Target="https://en.wikipedia.org/wiki/Volcanic_ash" TargetMode="External"/><Relationship Id="rId12" Type="http://schemas.openxmlformats.org/officeDocument/2006/relationships/hyperlink" Target="https://en.wikipedia.org/wiki/1816" TargetMode="External"/><Relationship Id="rId17" Type="http://schemas.openxmlformats.org/officeDocument/2006/relationships/hyperlink" Target="https://en.wikipedia.org/wiki/Famine" TargetMode="External"/><Relationship Id="rId2" Type="http://schemas.openxmlformats.org/officeDocument/2006/relationships/hyperlink" Target="https://en.wikipedia.org/wiki/1815" TargetMode="External"/><Relationship Id="rId16" Type="http://schemas.openxmlformats.org/officeDocument/2006/relationships/hyperlink" Target="https://en.wikipedia.org/wiki/Livestock" TargetMode="External"/><Relationship Id="rId1" Type="http://schemas.openxmlformats.org/officeDocument/2006/relationships/slideLayout" Target="../slideLayouts/slideLayout2.xml"/><Relationship Id="rId6" Type="http://schemas.openxmlformats.org/officeDocument/2006/relationships/hyperlink" Target="https://en.wikipedia.org/wiki/Mount_Tambora#cite_note-Oppenheimer2003-7" TargetMode="External"/><Relationship Id="rId11" Type="http://schemas.openxmlformats.org/officeDocument/2006/relationships/hyperlink" Target="https://en.wikipedia.org/wiki/Maluku_Islands" TargetMode="External"/><Relationship Id="rId5" Type="http://schemas.openxmlformats.org/officeDocument/2006/relationships/hyperlink" Target="https://en.wikipedia.org/wiki/181_AD" TargetMode="External"/><Relationship Id="rId15" Type="http://schemas.openxmlformats.org/officeDocument/2006/relationships/hyperlink" Target="https://en.wikipedia.org/wiki/Agricultural" TargetMode="External"/><Relationship Id="rId10" Type="http://schemas.openxmlformats.org/officeDocument/2006/relationships/hyperlink" Target="https://en.wikipedia.org/wiki/Java" TargetMode="External"/><Relationship Id="rId4" Type="http://schemas.openxmlformats.org/officeDocument/2006/relationships/hyperlink" Target="https://en.wikipedia.org/wiki/Lake_Taupo" TargetMode="External"/><Relationship Id="rId9" Type="http://schemas.openxmlformats.org/officeDocument/2006/relationships/hyperlink" Target="https://en.wikipedia.org/wiki/Sulawesi" TargetMode="External"/><Relationship Id="rId14" Type="http://schemas.openxmlformats.org/officeDocument/2006/relationships/hyperlink" Target="https://en.wikipedia.org/wiki/Northern_Hemisphe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Mary Shelley’s Frankenstein </a:t>
            </a:r>
          </a:p>
        </p:txBody>
      </p:sp>
      <p:sp>
        <p:nvSpPr>
          <p:cNvPr id="3" name="Subtitle 2"/>
          <p:cNvSpPr>
            <a:spLocks noGrp="1"/>
          </p:cNvSpPr>
          <p:nvPr>
            <p:ph type="subTitle" idx="1"/>
          </p:nvPr>
        </p:nvSpPr>
        <p:spPr/>
        <p:txBody>
          <a:bodyPr/>
          <a:lstStyle/>
          <a:p>
            <a:r>
              <a:rPr lang="en-US" dirty="0"/>
              <a:t>Origins and Allusions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0296-9D13-4458-9C9E-9642C283DFBD}"/>
              </a:ext>
            </a:extLst>
          </p:cNvPr>
          <p:cNvSpPr>
            <a:spLocks noGrp="1"/>
          </p:cNvSpPr>
          <p:nvPr>
            <p:ph type="title"/>
          </p:nvPr>
        </p:nvSpPr>
        <p:spPr/>
        <p:txBody>
          <a:bodyPr/>
          <a:lstStyle/>
          <a:p>
            <a:r>
              <a:rPr lang="en-US" dirty="0"/>
              <a:t>Positive Results of Volcanic Eruptions…</a:t>
            </a:r>
          </a:p>
        </p:txBody>
      </p:sp>
      <p:sp>
        <p:nvSpPr>
          <p:cNvPr id="3" name="Content Placeholder 2">
            <a:extLst>
              <a:ext uri="{FF2B5EF4-FFF2-40B4-BE49-F238E27FC236}">
                <a16:creationId xmlns:a16="http://schemas.microsoft.com/office/drawing/2014/main" id="{C77736DD-DA25-4A0F-8B62-6DCE96D27CC8}"/>
              </a:ext>
            </a:extLst>
          </p:cNvPr>
          <p:cNvSpPr>
            <a:spLocks noGrp="1"/>
          </p:cNvSpPr>
          <p:nvPr>
            <p:ph idx="1"/>
          </p:nvPr>
        </p:nvSpPr>
        <p:spPr/>
        <p:txBody>
          <a:bodyPr/>
          <a:lstStyle/>
          <a:p>
            <a:r>
              <a:rPr lang="en-US" dirty="0"/>
              <a:t>Because the summer was so cold, the </a:t>
            </a:r>
            <a:r>
              <a:rPr lang="en-US" dirty="0" err="1"/>
              <a:t>Shelleys</a:t>
            </a:r>
            <a:r>
              <a:rPr lang="en-US" dirty="0"/>
              <a:t> were forced to spend their holiday inside while vacationing at Lord Byron’s place in Lake Geneva, Switzerland </a:t>
            </a:r>
          </a:p>
          <a:p>
            <a:r>
              <a:rPr lang="en-US" dirty="0"/>
              <a:t>Lord Byron got bored and proposed the group of friends have </a:t>
            </a:r>
            <a:r>
              <a:rPr lang="en-US" dirty="0">
                <a:highlight>
                  <a:srgbClr val="00FF00"/>
                </a:highlight>
              </a:rPr>
              <a:t>a writing competition</a:t>
            </a:r>
            <a:r>
              <a:rPr lang="en-US" dirty="0"/>
              <a:t> to see who could write the scariest story…you can guess who won that contest </a:t>
            </a:r>
          </a:p>
        </p:txBody>
      </p:sp>
    </p:spTree>
    <p:extLst>
      <p:ext uri="{BB962C8B-B14F-4D97-AF65-F5344CB8AC3E}">
        <p14:creationId xmlns:p14="http://schemas.microsoft.com/office/powerpoint/2010/main" val="316113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BFDF-A4F9-45C7-A05A-80B4101EA1D1}"/>
              </a:ext>
            </a:extLst>
          </p:cNvPr>
          <p:cNvSpPr>
            <a:spLocks noGrp="1"/>
          </p:cNvSpPr>
          <p:nvPr>
            <p:ph type="title"/>
          </p:nvPr>
        </p:nvSpPr>
        <p:spPr/>
        <p:txBody>
          <a:bodyPr/>
          <a:lstStyle/>
          <a:p>
            <a:r>
              <a:rPr lang="en-US" dirty="0"/>
              <a:t>Contribution Two: </a:t>
            </a:r>
            <a:r>
              <a:rPr lang="en-US" dirty="0">
                <a:highlight>
                  <a:srgbClr val="00FF00"/>
                </a:highlight>
              </a:rPr>
              <a:t>A Nightmare </a:t>
            </a:r>
          </a:p>
        </p:txBody>
      </p:sp>
      <p:sp>
        <p:nvSpPr>
          <p:cNvPr id="3" name="Content Placeholder 2">
            <a:extLst>
              <a:ext uri="{FF2B5EF4-FFF2-40B4-BE49-F238E27FC236}">
                <a16:creationId xmlns:a16="http://schemas.microsoft.com/office/drawing/2014/main" id="{D0C99127-85EA-4FB6-9EA3-D288DF4D423B}"/>
              </a:ext>
            </a:extLst>
          </p:cNvPr>
          <p:cNvSpPr>
            <a:spLocks noGrp="1"/>
          </p:cNvSpPr>
          <p:nvPr>
            <p:ph idx="1"/>
          </p:nvPr>
        </p:nvSpPr>
        <p:spPr/>
        <p:txBody>
          <a:bodyPr/>
          <a:lstStyle/>
          <a:p>
            <a:r>
              <a:rPr lang="en-US" dirty="0"/>
              <a:t>I saw the pale student of unhallowed arts kneeling beside the thing he had put together. I saw the hideous phantasm of a man stretched out, and then, on the working of some powerful engine, show signs of life, and stir with an uneasy, half vital motion. Frightful must it be; for supremely frightful would be the effect of any human </a:t>
            </a:r>
            <a:r>
              <a:rPr lang="en-US" dirty="0" err="1"/>
              <a:t>endeavour</a:t>
            </a:r>
            <a:r>
              <a:rPr lang="en-US" dirty="0"/>
              <a:t> to mock the stupendous mechanism of the Creator of the world—Mary Shelley’s introduction to the 1831 edition </a:t>
            </a:r>
          </a:p>
          <a:p>
            <a:r>
              <a:rPr lang="en-US" dirty="0"/>
              <a:t>Shelley was trying to think of a good ghost story and had a “waking dream” in the middle of the night, which she has given as a great inspiration for her story </a:t>
            </a:r>
          </a:p>
          <a:p>
            <a:pPr marL="0" indent="0">
              <a:buNone/>
            </a:pPr>
            <a:endParaRPr lang="en-US" dirty="0"/>
          </a:p>
        </p:txBody>
      </p:sp>
    </p:spTree>
    <p:extLst>
      <p:ext uri="{BB962C8B-B14F-4D97-AF65-F5344CB8AC3E}">
        <p14:creationId xmlns:p14="http://schemas.microsoft.com/office/powerpoint/2010/main" val="308835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76E3-7631-455C-96F6-4B970FAFD3F5}"/>
              </a:ext>
            </a:extLst>
          </p:cNvPr>
          <p:cNvSpPr>
            <a:spLocks noGrp="1"/>
          </p:cNvSpPr>
          <p:nvPr>
            <p:ph type="title"/>
          </p:nvPr>
        </p:nvSpPr>
        <p:spPr/>
        <p:txBody>
          <a:bodyPr/>
          <a:lstStyle/>
          <a:p>
            <a:r>
              <a:rPr lang="en-US" dirty="0"/>
              <a:t>Contribution Three: </a:t>
            </a:r>
            <a:r>
              <a:rPr lang="en-US" dirty="0">
                <a:highlight>
                  <a:srgbClr val="00FF00"/>
                </a:highlight>
              </a:rPr>
              <a:t>A Dead Frog </a:t>
            </a:r>
          </a:p>
        </p:txBody>
      </p:sp>
      <p:pic>
        <p:nvPicPr>
          <p:cNvPr id="7" name="Content Placeholder 6" descr="A drawing of a person&#10;&#10;Description automatically generated">
            <a:extLst>
              <a:ext uri="{FF2B5EF4-FFF2-40B4-BE49-F238E27FC236}">
                <a16:creationId xmlns:a16="http://schemas.microsoft.com/office/drawing/2014/main" id="{F57EC298-A77C-4C16-970B-6F729B9D532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10" y="1752600"/>
            <a:ext cx="4419600" cy="3620439"/>
          </a:xfrm>
        </p:spPr>
      </p:pic>
      <p:sp>
        <p:nvSpPr>
          <p:cNvPr id="8" name="Content Placeholder 7">
            <a:extLst>
              <a:ext uri="{FF2B5EF4-FFF2-40B4-BE49-F238E27FC236}">
                <a16:creationId xmlns:a16="http://schemas.microsoft.com/office/drawing/2014/main" id="{F28EAF42-6B42-430F-90FF-9EEC0FACDCA1}"/>
              </a:ext>
            </a:extLst>
          </p:cNvPr>
          <p:cNvSpPr>
            <a:spLocks noGrp="1"/>
          </p:cNvSpPr>
          <p:nvPr>
            <p:ph sz="half" idx="2"/>
          </p:nvPr>
        </p:nvSpPr>
        <p:spPr/>
        <p:txBody>
          <a:bodyPr>
            <a:normAutofit fontScale="92500" lnSpcReduction="20000"/>
          </a:bodyPr>
          <a:lstStyle/>
          <a:p>
            <a:r>
              <a:rPr lang="en-US" dirty="0"/>
              <a:t>Mary Shelley was interested in a variety of topics and would have known about the recent work done in the sciences </a:t>
            </a:r>
          </a:p>
          <a:p>
            <a:r>
              <a:rPr lang="en-US" dirty="0"/>
              <a:t>Talking about science was also fashionable at the time; the people involved in the scary story contest were all involved in the sciences in some way </a:t>
            </a:r>
          </a:p>
          <a:p>
            <a:r>
              <a:rPr lang="en-US" dirty="0"/>
              <a:t>Luigi Galvani discovered that electricity could cause a dead frog’s leg to twitch (1780) He then influenced Wilhelm Ritter’s work (who Shelley references in her Preface to the novel) </a:t>
            </a:r>
          </a:p>
        </p:txBody>
      </p:sp>
    </p:spTree>
    <p:extLst>
      <p:ext uri="{BB962C8B-B14F-4D97-AF65-F5344CB8AC3E}">
        <p14:creationId xmlns:p14="http://schemas.microsoft.com/office/powerpoint/2010/main" val="405410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5B9B-5BFE-4A99-B549-840DF1874B20}"/>
              </a:ext>
            </a:extLst>
          </p:cNvPr>
          <p:cNvSpPr>
            <a:spLocks noGrp="1"/>
          </p:cNvSpPr>
          <p:nvPr>
            <p:ph type="title"/>
          </p:nvPr>
        </p:nvSpPr>
        <p:spPr/>
        <p:txBody>
          <a:bodyPr/>
          <a:lstStyle/>
          <a:p>
            <a:r>
              <a:rPr lang="en-US" dirty="0"/>
              <a:t>Galvani (1737-1798)</a:t>
            </a:r>
          </a:p>
        </p:txBody>
      </p:sp>
      <p:pic>
        <p:nvPicPr>
          <p:cNvPr id="6" name="Content Placeholder 5" descr="A person sitting on a table&#10;&#10;Description automatically generated">
            <a:extLst>
              <a:ext uri="{FF2B5EF4-FFF2-40B4-BE49-F238E27FC236}">
                <a16:creationId xmlns:a16="http://schemas.microsoft.com/office/drawing/2014/main" id="{6F989494-D7C6-47B2-9E4B-2B085397BAE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5612" y="1358899"/>
            <a:ext cx="3810000" cy="5224463"/>
          </a:xfrm>
        </p:spPr>
      </p:pic>
      <p:pic>
        <p:nvPicPr>
          <p:cNvPr id="8" name="Content Placeholder 7" descr="A picture containing building, photo, wall&#10;&#10;Description automatically generated">
            <a:extLst>
              <a:ext uri="{FF2B5EF4-FFF2-40B4-BE49-F238E27FC236}">
                <a16:creationId xmlns:a16="http://schemas.microsoft.com/office/drawing/2014/main" id="{8CAA505F-78E1-4469-A46F-C260742B2F3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0012" y="1447800"/>
            <a:ext cx="6477001" cy="5014615"/>
          </a:xfrm>
        </p:spPr>
      </p:pic>
    </p:spTree>
    <p:extLst>
      <p:ext uri="{BB962C8B-B14F-4D97-AF65-F5344CB8AC3E}">
        <p14:creationId xmlns:p14="http://schemas.microsoft.com/office/powerpoint/2010/main" val="187508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030D-0DB6-48A7-B012-850DA7746945}"/>
              </a:ext>
            </a:extLst>
          </p:cNvPr>
          <p:cNvSpPr>
            <a:spLocks noGrp="1"/>
          </p:cNvSpPr>
          <p:nvPr>
            <p:ph type="title"/>
          </p:nvPr>
        </p:nvSpPr>
        <p:spPr/>
        <p:txBody>
          <a:bodyPr/>
          <a:lstStyle/>
          <a:p>
            <a:r>
              <a:rPr lang="en-US" dirty="0"/>
              <a:t>Contribution Four: Mary Shelley’s Unconscious Mind </a:t>
            </a:r>
          </a:p>
        </p:txBody>
      </p:sp>
      <p:sp>
        <p:nvSpPr>
          <p:cNvPr id="3" name="Content Placeholder 2">
            <a:extLst>
              <a:ext uri="{FF2B5EF4-FFF2-40B4-BE49-F238E27FC236}">
                <a16:creationId xmlns:a16="http://schemas.microsoft.com/office/drawing/2014/main" id="{0EA22680-F346-4268-8EF8-315BA80E614D}"/>
              </a:ext>
            </a:extLst>
          </p:cNvPr>
          <p:cNvSpPr>
            <a:spLocks noGrp="1"/>
          </p:cNvSpPr>
          <p:nvPr>
            <p:ph idx="1"/>
          </p:nvPr>
        </p:nvSpPr>
        <p:spPr/>
        <p:txBody>
          <a:bodyPr/>
          <a:lstStyle/>
          <a:p>
            <a:r>
              <a:rPr lang="en-US" dirty="0"/>
              <a:t>Though Shelley highlights her dream and her time at Lake Geneva as the major contributors to her inspiration for Frankenstein, it seems that her own psyche was clearly at work: consider the connections between </a:t>
            </a:r>
            <a:r>
              <a:rPr lang="en-US" dirty="0">
                <a:highlight>
                  <a:srgbClr val="00FF00"/>
                </a:highlight>
              </a:rPr>
              <a:t>the deaths of her children, her dead mother </a:t>
            </a:r>
            <a:r>
              <a:rPr lang="en-US" dirty="0"/>
              <a:t>(and that Mary’s birth indirectly caused that death), Mary’s interests in the sciences, along with her intellectual mind that also fell into depression</a:t>
            </a:r>
          </a:p>
          <a:p>
            <a:r>
              <a:rPr lang="en-US" dirty="0"/>
              <a:t>Many critics have reflected on </a:t>
            </a:r>
            <a:r>
              <a:rPr lang="en-US" i="1" dirty="0"/>
              <a:t>Frankenstein</a:t>
            </a:r>
            <a:r>
              <a:rPr lang="en-US" dirty="0"/>
              <a:t> as the manifestation of Mary’s deep-rooted fears </a:t>
            </a:r>
          </a:p>
        </p:txBody>
      </p:sp>
    </p:spTree>
    <p:extLst>
      <p:ext uri="{BB962C8B-B14F-4D97-AF65-F5344CB8AC3E}">
        <p14:creationId xmlns:p14="http://schemas.microsoft.com/office/powerpoint/2010/main" val="286431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66A8-E933-4EA2-9868-E46E08390645}"/>
              </a:ext>
            </a:extLst>
          </p:cNvPr>
          <p:cNvSpPr>
            <a:spLocks noGrp="1"/>
          </p:cNvSpPr>
          <p:nvPr>
            <p:ph type="title"/>
          </p:nvPr>
        </p:nvSpPr>
        <p:spPr/>
        <p:txBody>
          <a:bodyPr/>
          <a:lstStyle/>
          <a:p>
            <a:endParaRPr lang="en-US"/>
          </a:p>
        </p:txBody>
      </p:sp>
      <p:pic>
        <p:nvPicPr>
          <p:cNvPr id="5" name="Content Placeholder 4" descr="A screenshot of text&#10;&#10;Description generated with very high confidence">
            <a:extLst>
              <a:ext uri="{FF2B5EF4-FFF2-40B4-BE49-F238E27FC236}">
                <a16:creationId xmlns:a16="http://schemas.microsoft.com/office/drawing/2014/main" id="{E76ACBEA-6CA6-4588-9EB5-2055D4218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2" y="90803"/>
            <a:ext cx="10026329" cy="6676393"/>
          </a:xfrm>
        </p:spPr>
      </p:pic>
    </p:spTree>
    <p:extLst>
      <p:ext uri="{BB962C8B-B14F-4D97-AF65-F5344CB8AC3E}">
        <p14:creationId xmlns:p14="http://schemas.microsoft.com/office/powerpoint/2010/main" val="129225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ED2C-142C-45D2-AFED-3DAE7B981265}"/>
              </a:ext>
            </a:extLst>
          </p:cNvPr>
          <p:cNvSpPr>
            <a:spLocks noGrp="1"/>
          </p:cNvSpPr>
          <p:nvPr>
            <p:ph type="title"/>
          </p:nvPr>
        </p:nvSpPr>
        <p:spPr/>
        <p:txBody>
          <a:bodyPr/>
          <a:lstStyle/>
          <a:p>
            <a:r>
              <a:rPr lang="en-US" dirty="0">
                <a:highlight>
                  <a:srgbClr val="00FF00"/>
                </a:highlight>
              </a:rPr>
              <a:t>Prometheus</a:t>
            </a:r>
            <a:r>
              <a:rPr lang="en-US" dirty="0"/>
              <a:t> </a:t>
            </a:r>
          </a:p>
        </p:txBody>
      </p:sp>
      <p:sp>
        <p:nvSpPr>
          <p:cNvPr id="3" name="Content Placeholder 2">
            <a:extLst>
              <a:ext uri="{FF2B5EF4-FFF2-40B4-BE49-F238E27FC236}">
                <a16:creationId xmlns:a16="http://schemas.microsoft.com/office/drawing/2014/main" id="{23C34BCB-6EF1-42D5-B860-4E1EA70DD3A9}"/>
              </a:ext>
            </a:extLst>
          </p:cNvPr>
          <p:cNvSpPr>
            <a:spLocks noGrp="1"/>
          </p:cNvSpPr>
          <p:nvPr>
            <p:ph idx="1"/>
          </p:nvPr>
        </p:nvSpPr>
        <p:spPr/>
        <p:txBody>
          <a:bodyPr>
            <a:normAutofit fontScale="62500" lnSpcReduction="20000"/>
          </a:bodyPr>
          <a:lstStyle/>
          <a:p>
            <a:r>
              <a:rPr lang="en-US" dirty="0"/>
              <a:t>Character in Greek Mythology; Mary Shelley was most likely taught this myth as a child by her own father (who wrote a book on Greek and Roman Myths, </a:t>
            </a:r>
            <a:r>
              <a:rPr lang="en-US" i="1" dirty="0">
                <a:highlight>
                  <a:srgbClr val="00FF00"/>
                </a:highlight>
              </a:rPr>
              <a:t>The Pantheon</a:t>
            </a:r>
            <a:r>
              <a:rPr lang="en-US" dirty="0"/>
              <a:t>)  This story was popular in the 19</a:t>
            </a:r>
            <a:r>
              <a:rPr lang="en-US" baseline="30000" dirty="0"/>
              <a:t>th</a:t>
            </a:r>
            <a:r>
              <a:rPr lang="en-US" dirty="0"/>
              <a:t> century and Percy Shelley, Byron, and her own mother, Wollstonecraft, all drew from it for their own work. </a:t>
            </a:r>
          </a:p>
          <a:p>
            <a:r>
              <a:rPr lang="en-US" dirty="0"/>
              <a:t>TWO Main Versions of the Story of Prometheus: 1. Prometheus </a:t>
            </a:r>
            <a:r>
              <a:rPr lang="en-US" dirty="0">
                <a:highlight>
                  <a:srgbClr val="00FF00"/>
                </a:highlight>
              </a:rPr>
              <a:t>steals knowledge </a:t>
            </a:r>
            <a:r>
              <a:rPr lang="en-US" dirty="0"/>
              <a:t>from the gods or 2. Prometheus </a:t>
            </a:r>
            <a:r>
              <a:rPr lang="en-US" dirty="0">
                <a:highlight>
                  <a:srgbClr val="00FF00"/>
                </a:highlight>
              </a:rPr>
              <a:t>creates a man out of clay and steals life-giving fire to bring his clay-man to life</a:t>
            </a:r>
            <a:r>
              <a:rPr lang="en-US" dirty="0"/>
              <a:t>.</a:t>
            </a:r>
          </a:p>
          <a:p>
            <a:r>
              <a:rPr lang="en-US" dirty="0"/>
              <a:t>In BOTH versions, the gods are not pleased with Prometheus and he is punished. </a:t>
            </a:r>
          </a:p>
          <a:p>
            <a:r>
              <a:rPr lang="en-US" dirty="0"/>
              <a:t>One of the Titans who were overthrown by their children, the Olympians in “the battle of the Titans”—Prometheus was able to escape punishment in this confrontation but ended up getting in a lot of trouble with Zeus, the king of the Olympic Greek gods…</a:t>
            </a:r>
          </a:p>
          <a:p>
            <a:r>
              <a:rPr lang="en-US" dirty="0"/>
              <a:t>Reputation as </a:t>
            </a:r>
            <a:r>
              <a:rPr lang="en-US" dirty="0">
                <a:highlight>
                  <a:srgbClr val="00FF00"/>
                </a:highlight>
              </a:rPr>
              <a:t>a trickster god</a:t>
            </a:r>
            <a:r>
              <a:rPr lang="en-US" dirty="0"/>
              <a:t>, he decided to mock Zeus—most notably by introducing fire to humans </a:t>
            </a:r>
          </a:p>
          <a:p>
            <a:r>
              <a:rPr lang="en-US" dirty="0"/>
              <a:t>Zeus had refused fire to humans and Prometheus snuck behind his back and gave it to them </a:t>
            </a:r>
          </a:p>
          <a:p>
            <a:r>
              <a:rPr lang="en-US" dirty="0"/>
              <a:t>Zeus punished Prometheus in a terrible way: he was </a:t>
            </a:r>
            <a:r>
              <a:rPr lang="en-US" dirty="0">
                <a:highlight>
                  <a:srgbClr val="00FF00"/>
                </a:highlight>
              </a:rPr>
              <a:t>chained to a rock </a:t>
            </a:r>
            <a:r>
              <a:rPr lang="en-US" dirty="0"/>
              <a:t>and </a:t>
            </a:r>
            <a:r>
              <a:rPr lang="en-US" dirty="0">
                <a:highlight>
                  <a:srgbClr val="00FF00"/>
                </a:highlight>
              </a:rPr>
              <a:t>an eagle would eat his liver </a:t>
            </a:r>
            <a:r>
              <a:rPr lang="en-US" dirty="0"/>
              <a:t>during the day. It would grow back in the night and the eagle would come back and eat the liver again. Every day, forever until eventually Hercules saved Prometheus from this torture. </a:t>
            </a:r>
          </a:p>
        </p:txBody>
      </p:sp>
    </p:spTree>
    <p:extLst>
      <p:ext uri="{BB962C8B-B14F-4D97-AF65-F5344CB8AC3E}">
        <p14:creationId xmlns:p14="http://schemas.microsoft.com/office/powerpoint/2010/main" val="422391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itting on a horse&#10;&#10;Description generated with high confidence">
            <a:extLst>
              <a:ext uri="{FF2B5EF4-FFF2-40B4-BE49-F238E27FC236}">
                <a16:creationId xmlns:a16="http://schemas.microsoft.com/office/drawing/2014/main" id="{6FD82202-EE2F-4613-AA6D-71B69899D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402" y="0"/>
            <a:ext cx="4732020" cy="6858000"/>
          </a:xfrm>
          <a:prstGeom prst="rect">
            <a:avLst/>
          </a:prstGeom>
        </p:spPr>
      </p:pic>
    </p:spTree>
    <p:extLst>
      <p:ext uri="{BB962C8B-B14F-4D97-AF65-F5344CB8AC3E}">
        <p14:creationId xmlns:p14="http://schemas.microsoft.com/office/powerpoint/2010/main" val="233382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man, nature&#10;&#10;Description generated with very high confidence">
            <a:extLst>
              <a:ext uri="{FF2B5EF4-FFF2-40B4-BE49-F238E27FC236}">
                <a16:creationId xmlns:a16="http://schemas.microsoft.com/office/drawing/2014/main" id="{26D6474F-6F9C-47FE-B1D3-B8BF3A6D9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509" y="0"/>
            <a:ext cx="5867807" cy="6858000"/>
          </a:xfrm>
          <a:prstGeom prst="rect">
            <a:avLst/>
          </a:prstGeom>
        </p:spPr>
      </p:pic>
    </p:spTree>
    <p:extLst>
      <p:ext uri="{BB962C8B-B14F-4D97-AF65-F5344CB8AC3E}">
        <p14:creationId xmlns:p14="http://schemas.microsoft.com/office/powerpoint/2010/main" val="163084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3E5F-7BB6-427A-9D2B-504553F4AE29}"/>
              </a:ext>
            </a:extLst>
          </p:cNvPr>
          <p:cNvSpPr>
            <a:spLocks noGrp="1"/>
          </p:cNvSpPr>
          <p:nvPr>
            <p:ph type="title"/>
          </p:nvPr>
        </p:nvSpPr>
        <p:spPr/>
        <p:txBody>
          <a:bodyPr/>
          <a:lstStyle/>
          <a:p>
            <a:r>
              <a:rPr lang="en-US" dirty="0"/>
              <a:t>Questions to Consider </a:t>
            </a:r>
          </a:p>
        </p:txBody>
      </p:sp>
      <p:sp>
        <p:nvSpPr>
          <p:cNvPr id="3" name="Content Placeholder 2">
            <a:extLst>
              <a:ext uri="{FF2B5EF4-FFF2-40B4-BE49-F238E27FC236}">
                <a16:creationId xmlns:a16="http://schemas.microsoft.com/office/drawing/2014/main" id="{CC5B3D81-29C2-49B6-9C8B-4FF4268D7CFD}"/>
              </a:ext>
            </a:extLst>
          </p:cNvPr>
          <p:cNvSpPr>
            <a:spLocks noGrp="1"/>
          </p:cNvSpPr>
          <p:nvPr>
            <p:ph idx="1"/>
          </p:nvPr>
        </p:nvSpPr>
        <p:spPr/>
        <p:txBody>
          <a:bodyPr/>
          <a:lstStyle/>
          <a:p>
            <a:r>
              <a:rPr lang="en-US" dirty="0"/>
              <a:t>Was it wrong for Prometheus to introduce fire to humanity? </a:t>
            </a:r>
          </a:p>
          <a:p>
            <a:r>
              <a:rPr lang="en-US" dirty="0"/>
              <a:t>Is Prometheus a villain or a hero? </a:t>
            </a:r>
          </a:p>
          <a:p>
            <a:r>
              <a:rPr lang="en-US" dirty="0"/>
              <a:t>How is Frankenstein a “modern Prometheus”?</a:t>
            </a:r>
          </a:p>
          <a:p>
            <a:endParaRPr lang="en-US" dirty="0"/>
          </a:p>
        </p:txBody>
      </p:sp>
    </p:spTree>
    <p:extLst>
      <p:ext uri="{BB962C8B-B14F-4D97-AF65-F5344CB8AC3E}">
        <p14:creationId xmlns:p14="http://schemas.microsoft.com/office/powerpoint/2010/main" val="198331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DFDBF-7BB2-498D-BD62-EC90552BE34D}"/>
              </a:ext>
            </a:extLst>
          </p:cNvPr>
          <p:cNvSpPr>
            <a:spLocks noGrp="1"/>
          </p:cNvSpPr>
          <p:nvPr>
            <p:ph type="title"/>
          </p:nvPr>
        </p:nvSpPr>
        <p:spPr/>
        <p:txBody>
          <a:bodyPr/>
          <a:lstStyle/>
          <a:p>
            <a:r>
              <a:rPr lang="en-US" dirty="0"/>
              <a:t>           Biography </a:t>
            </a:r>
          </a:p>
        </p:txBody>
      </p:sp>
      <p:sp>
        <p:nvSpPr>
          <p:cNvPr id="7" name="Text Placeholder 6">
            <a:extLst>
              <a:ext uri="{FF2B5EF4-FFF2-40B4-BE49-F238E27FC236}">
                <a16:creationId xmlns:a16="http://schemas.microsoft.com/office/drawing/2014/main" id="{BC72A377-A98A-4978-BD78-1BA7C4F27832}"/>
              </a:ext>
            </a:extLst>
          </p:cNvPr>
          <p:cNvSpPr>
            <a:spLocks noGrp="1"/>
          </p:cNvSpPr>
          <p:nvPr>
            <p:ph type="body" sz="half" idx="2"/>
          </p:nvPr>
        </p:nvSpPr>
        <p:spPr/>
        <p:txBody>
          <a:bodyPr/>
          <a:lstStyle/>
          <a:p>
            <a:endParaRPr lang="en-US"/>
          </a:p>
        </p:txBody>
      </p:sp>
      <p:sp>
        <p:nvSpPr>
          <p:cNvPr id="5" name="Content Placeholder 4">
            <a:extLst>
              <a:ext uri="{FF2B5EF4-FFF2-40B4-BE49-F238E27FC236}">
                <a16:creationId xmlns:a16="http://schemas.microsoft.com/office/drawing/2014/main" id="{330EF4F5-E6BB-4408-A030-A39999920D17}"/>
              </a:ext>
            </a:extLst>
          </p:cNvPr>
          <p:cNvSpPr>
            <a:spLocks noGrp="1"/>
          </p:cNvSpPr>
          <p:nvPr>
            <p:ph idx="1"/>
          </p:nvPr>
        </p:nvSpPr>
        <p:spPr/>
        <p:txBody>
          <a:bodyPr/>
          <a:lstStyle/>
          <a:p>
            <a:endParaRPr lang="en-US" dirty="0"/>
          </a:p>
        </p:txBody>
      </p:sp>
      <p:pic>
        <p:nvPicPr>
          <p:cNvPr id="6" name="Picture 5" descr="A close up of a document&#10;&#10;Description generated with high confidence">
            <a:extLst>
              <a:ext uri="{FF2B5EF4-FFF2-40B4-BE49-F238E27FC236}">
                <a16:creationId xmlns:a16="http://schemas.microsoft.com/office/drawing/2014/main" id="{FD99A599-85CB-4253-B9FD-B5802FFF8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96811">
            <a:off x="940539" y="981185"/>
            <a:ext cx="3572293" cy="5379873"/>
          </a:xfrm>
          <a:prstGeom prst="rect">
            <a:avLst/>
          </a:prstGeom>
        </p:spPr>
      </p:pic>
      <p:pic>
        <p:nvPicPr>
          <p:cNvPr id="3" name="Picture 2" descr="A person posing for the camera&#10;&#10;Description automatically generated">
            <a:extLst>
              <a:ext uri="{FF2B5EF4-FFF2-40B4-BE49-F238E27FC236}">
                <a16:creationId xmlns:a16="http://schemas.microsoft.com/office/drawing/2014/main" id="{680FD146-271B-4D49-A05E-C12288AF7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412" y="381079"/>
            <a:ext cx="4495800" cy="6278562"/>
          </a:xfrm>
          <a:prstGeom prst="rect">
            <a:avLst/>
          </a:prstGeom>
        </p:spPr>
      </p:pic>
    </p:spTree>
    <p:extLst>
      <p:ext uri="{BB962C8B-B14F-4D97-AF65-F5344CB8AC3E}">
        <p14:creationId xmlns:p14="http://schemas.microsoft.com/office/powerpoint/2010/main" val="412814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E1D3A-B022-490D-81DB-A6EED89CD642}"/>
              </a:ext>
            </a:extLst>
          </p:cNvPr>
          <p:cNvSpPr>
            <a:spLocks noGrp="1"/>
          </p:cNvSpPr>
          <p:nvPr>
            <p:ph type="title"/>
          </p:nvPr>
        </p:nvSpPr>
        <p:spPr/>
        <p:txBody>
          <a:bodyPr/>
          <a:lstStyle/>
          <a:p>
            <a:r>
              <a:rPr lang="en-US" i="1" dirty="0"/>
              <a:t>Frankenstein</a:t>
            </a:r>
            <a:r>
              <a:rPr lang="en-US" dirty="0"/>
              <a:t>: Volume One </a:t>
            </a:r>
          </a:p>
        </p:txBody>
      </p:sp>
      <p:sp>
        <p:nvSpPr>
          <p:cNvPr id="5" name="Content Placeholder 4">
            <a:extLst>
              <a:ext uri="{FF2B5EF4-FFF2-40B4-BE49-F238E27FC236}">
                <a16:creationId xmlns:a16="http://schemas.microsoft.com/office/drawing/2014/main" id="{706DCA1F-0120-4728-887B-EFF8228192FE}"/>
              </a:ext>
            </a:extLst>
          </p:cNvPr>
          <p:cNvSpPr>
            <a:spLocks noGrp="1"/>
          </p:cNvSpPr>
          <p:nvPr>
            <p:ph idx="1"/>
          </p:nvPr>
        </p:nvSpPr>
        <p:spPr/>
        <p:txBody>
          <a:bodyPr/>
          <a:lstStyle/>
          <a:p>
            <a:r>
              <a:rPr lang="en-US" dirty="0"/>
              <a:t>What is the meanings of the subtitle, “The Modern Prometheus”? </a:t>
            </a:r>
          </a:p>
          <a:p>
            <a:r>
              <a:rPr lang="en-US" dirty="0"/>
              <a:t>What subtitle would you give this novel? </a:t>
            </a:r>
          </a:p>
          <a:p>
            <a:pPr marL="0" indent="0">
              <a:buNone/>
            </a:pPr>
            <a:endParaRPr lang="en-US" dirty="0"/>
          </a:p>
        </p:txBody>
      </p:sp>
    </p:spTree>
    <p:extLst>
      <p:ext uri="{BB962C8B-B14F-4D97-AF65-F5344CB8AC3E}">
        <p14:creationId xmlns:p14="http://schemas.microsoft.com/office/powerpoint/2010/main" val="10087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B12E-7F49-4FEF-BEAD-7C4DCD723E6D}"/>
              </a:ext>
            </a:extLst>
          </p:cNvPr>
          <p:cNvSpPr>
            <a:spLocks noGrp="1"/>
          </p:cNvSpPr>
          <p:nvPr>
            <p:ph type="title"/>
          </p:nvPr>
        </p:nvSpPr>
        <p:spPr/>
        <p:txBody>
          <a:bodyPr/>
          <a:lstStyle/>
          <a:p>
            <a:r>
              <a:rPr lang="en-US" dirty="0"/>
              <a:t>The Frame Narrative </a:t>
            </a:r>
          </a:p>
        </p:txBody>
      </p:sp>
      <p:pic>
        <p:nvPicPr>
          <p:cNvPr id="5" name="Content Placeholder 4" descr="A screenshot of a cell phone&#10;&#10;Description generated with very high confidence">
            <a:extLst>
              <a:ext uri="{FF2B5EF4-FFF2-40B4-BE49-F238E27FC236}">
                <a16:creationId xmlns:a16="http://schemas.microsoft.com/office/drawing/2014/main" id="{E020F562-1CE3-49BA-B619-7FB350A39C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0775" y="2014537"/>
            <a:ext cx="4867275" cy="4048125"/>
          </a:xfrm>
        </p:spPr>
      </p:pic>
    </p:spTree>
    <p:extLst>
      <p:ext uri="{BB962C8B-B14F-4D97-AF65-F5344CB8AC3E}">
        <p14:creationId xmlns:p14="http://schemas.microsoft.com/office/powerpoint/2010/main" val="2092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45D5-7593-47F8-ACAE-4388644FC707}"/>
              </a:ext>
            </a:extLst>
          </p:cNvPr>
          <p:cNvSpPr>
            <a:spLocks noGrp="1"/>
          </p:cNvSpPr>
          <p:nvPr>
            <p:ph type="title"/>
          </p:nvPr>
        </p:nvSpPr>
        <p:spPr/>
        <p:txBody>
          <a:bodyPr/>
          <a:lstStyle/>
          <a:p>
            <a:r>
              <a:rPr lang="en-US" dirty="0"/>
              <a:t>Technique of Frame Narration </a:t>
            </a:r>
          </a:p>
        </p:txBody>
      </p:sp>
      <p:sp>
        <p:nvSpPr>
          <p:cNvPr id="3" name="Content Placeholder 2">
            <a:extLst>
              <a:ext uri="{FF2B5EF4-FFF2-40B4-BE49-F238E27FC236}">
                <a16:creationId xmlns:a16="http://schemas.microsoft.com/office/drawing/2014/main" id="{A5E30FBC-47D3-4400-BB09-BC636D0B1F38}"/>
              </a:ext>
            </a:extLst>
          </p:cNvPr>
          <p:cNvSpPr>
            <a:spLocks noGrp="1"/>
          </p:cNvSpPr>
          <p:nvPr>
            <p:ph idx="1"/>
          </p:nvPr>
        </p:nvSpPr>
        <p:spPr/>
        <p:txBody>
          <a:bodyPr/>
          <a:lstStyle/>
          <a:p>
            <a:r>
              <a:rPr lang="en-US" dirty="0"/>
              <a:t>What does this framing device do for your experience as a reader? </a:t>
            </a:r>
          </a:p>
          <a:p>
            <a:r>
              <a:rPr lang="en-US" dirty="0"/>
              <a:t>What does it remind you of and could you think of how it could work with (or in) our current technology? </a:t>
            </a:r>
          </a:p>
          <a:p>
            <a:r>
              <a:rPr lang="en-US" dirty="0"/>
              <a:t>Or, as a past student Leanna asked: Frankenstein ascribed the horrible result to the knowledge and advised the adventurer not to pursue new things. Does the author aim to say that knowledge is miserable for human?</a:t>
            </a:r>
          </a:p>
        </p:txBody>
      </p:sp>
    </p:spTree>
    <p:extLst>
      <p:ext uri="{BB962C8B-B14F-4D97-AF65-F5344CB8AC3E}">
        <p14:creationId xmlns:p14="http://schemas.microsoft.com/office/powerpoint/2010/main" val="57231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85BE-A90F-48B7-B77D-8A7F04482826}"/>
              </a:ext>
            </a:extLst>
          </p:cNvPr>
          <p:cNvSpPr>
            <a:spLocks noGrp="1"/>
          </p:cNvSpPr>
          <p:nvPr>
            <p:ph type="title"/>
          </p:nvPr>
        </p:nvSpPr>
        <p:spPr/>
        <p:txBody>
          <a:bodyPr/>
          <a:lstStyle/>
          <a:p>
            <a:r>
              <a:rPr lang="en-US" dirty="0"/>
              <a:t>Quiz </a:t>
            </a:r>
          </a:p>
        </p:txBody>
      </p:sp>
      <p:sp>
        <p:nvSpPr>
          <p:cNvPr id="3" name="Content Placeholder 2">
            <a:extLst>
              <a:ext uri="{FF2B5EF4-FFF2-40B4-BE49-F238E27FC236}">
                <a16:creationId xmlns:a16="http://schemas.microsoft.com/office/drawing/2014/main" id="{EF40D5F7-8466-4655-8699-EFE59EDDD49D}"/>
              </a:ext>
            </a:extLst>
          </p:cNvPr>
          <p:cNvSpPr>
            <a:spLocks noGrp="1"/>
          </p:cNvSpPr>
          <p:nvPr>
            <p:ph idx="1"/>
          </p:nvPr>
        </p:nvSpPr>
        <p:spPr/>
        <p:txBody>
          <a:bodyPr/>
          <a:lstStyle/>
          <a:p>
            <a:r>
              <a:rPr lang="en-US" dirty="0"/>
              <a:t>1. Who is blamed for the death of William? Justine</a:t>
            </a:r>
          </a:p>
          <a:p>
            <a:r>
              <a:rPr lang="en-US" dirty="0"/>
              <a:t>2. Where does Captain Walton want to explore? North Pole</a:t>
            </a:r>
          </a:p>
          <a:p>
            <a:r>
              <a:rPr lang="en-US" dirty="0"/>
              <a:t>3. Who begins to tell his story to Captain Walton? Victor Frankenstein </a:t>
            </a:r>
          </a:p>
          <a:p>
            <a:r>
              <a:rPr lang="en-US" dirty="0"/>
              <a:t>4. Who dies of scarlet fever? Frankenstein’s mother </a:t>
            </a:r>
          </a:p>
          <a:p>
            <a:r>
              <a:rPr lang="en-US" dirty="0"/>
              <a:t>Extra Credit: In what month does Frankenstein behold the “accomplishment” of his “toils”? November  </a:t>
            </a:r>
          </a:p>
          <a:p>
            <a:r>
              <a:rPr lang="en-US" dirty="0"/>
              <a:t>Extra Credit:  Who is Victor’s best friend? </a:t>
            </a:r>
            <a:r>
              <a:rPr lang="en-US"/>
              <a:t>Henry Clerval </a:t>
            </a:r>
            <a:endParaRPr lang="en-US" dirty="0"/>
          </a:p>
        </p:txBody>
      </p:sp>
    </p:spTree>
    <p:extLst>
      <p:ext uri="{BB962C8B-B14F-4D97-AF65-F5344CB8AC3E}">
        <p14:creationId xmlns:p14="http://schemas.microsoft.com/office/powerpoint/2010/main" val="345574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3246-A811-45CE-9565-F5CFAAFB6CE5}"/>
              </a:ext>
            </a:extLst>
          </p:cNvPr>
          <p:cNvSpPr>
            <a:spLocks noGrp="1"/>
          </p:cNvSpPr>
          <p:nvPr>
            <p:ph type="title"/>
          </p:nvPr>
        </p:nvSpPr>
        <p:spPr>
          <a:xfrm>
            <a:off x="1065212" y="381000"/>
            <a:ext cx="9601200" cy="914400"/>
          </a:xfrm>
        </p:spPr>
        <p:txBody>
          <a:bodyPr>
            <a:normAutofit fontScale="90000"/>
          </a:bodyPr>
          <a:lstStyle/>
          <a:p>
            <a:br>
              <a:rPr lang="en-US" dirty="0"/>
            </a:br>
            <a:br>
              <a:rPr lang="en-US" dirty="0"/>
            </a:br>
            <a:r>
              <a:rPr lang="en-US" dirty="0"/>
              <a:t>Next Week</a:t>
            </a:r>
          </a:p>
        </p:txBody>
      </p:sp>
      <p:sp>
        <p:nvSpPr>
          <p:cNvPr id="3" name="Content Placeholder 2">
            <a:extLst>
              <a:ext uri="{FF2B5EF4-FFF2-40B4-BE49-F238E27FC236}">
                <a16:creationId xmlns:a16="http://schemas.microsoft.com/office/drawing/2014/main" id="{5217B505-8494-4A71-922D-1F5116210F84}"/>
              </a:ext>
            </a:extLst>
          </p:cNvPr>
          <p:cNvSpPr>
            <a:spLocks noGrp="1"/>
          </p:cNvSpPr>
          <p:nvPr>
            <p:ph idx="1"/>
          </p:nvPr>
        </p:nvSpPr>
        <p:spPr/>
        <p:txBody>
          <a:bodyPr/>
          <a:lstStyle/>
          <a:p>
            <a:r>
              <a:rPr lang="en-US" dirty="0"/>
              <a:t>Next week, we’ll discuss Volume II along with further discussion of Victor’s education in college from Volume 1 (and…the “monster’s” side of things.) </a:t>
            </a:r>
          </a:p>
          <a:p>
            <a:r>
              <a:rPr lang="en-US" dirty="0"/>
              <a:t>We’ll also discuss Gothic Fiction and Science Fiction  </a:t>
            </a:r>
          </a:p>
          <a:p>
            <a:r>
              <a:rPr lang="en-US" dirty="0"/>
              <a:t>Focus on drafting your first response papers and meeting with our TAs if you’d like extra help</a:t>
            </a:r>
          </a:p>
          <a:p>
            <a:endParaRPr lang="en-US" dirty="0"/>
          </a:p>
        </p:txBody>
      </p:sp>
    </p:spTree>
    <p:extLst>
      <p:ext uri="{BB962C8B-B14F-4D97-AF65-F5344CB8AC3E}">
        <p14:creationId xmlns:p14="http://schemas.microsoft.com/office/powerpoint/2010/main" val="216371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4B55E-14C4-4DC3-B6DF-EC2CF90F2765}"/>
              </a:ext>
            </a:extLst>
          </p:cNvPr>
          <p:cNvSpPr>
            <a:spLocks noGrp="1"/>
          </p:cNvSpPr>
          <p:nvPr>
            <p:ph type="title"/>
          </p:nvPr>
        </p:nvSpPr>
        <p:spPr/>
        <p:txBody>
          <a:bodyPr/>
          <a:lstStyle/>
          <a:p>
            <a:r>
              <a:rPr lang="en-US" dirty="0"/>
              <a:t>Mary Shelley (1797-1851) </a:t>
            </a:r>
          </a:p>
        </p:txBody>
      </p:sp>
      <p:pic>
        <p:nvPicPr>
          <p:cNvPr id="5" name="Content Placeholder 4" descr="A person posing for the camera&#10;&#10;Description generated with very high confidence">
            <a:extLst>
              <a:ext uri="{FF2B5EF4-FFF2-40B4-BE49-F238E27FC236}">
                <a16:creationId xmlns:a16="http://schemas.microsoft.com/office/drawing/2014/main" id="{86FDB67C-A9F9-4E1E-B299-B6F7165ABE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95814" y="1905000"/>
            <a:ext cx="3472797" cy="4267200"/>
          </a:xfrm>
        </p:spPr>
      </p:pic>
      <p:sp>
        <p:nvSpPr>
          <p:cNvPr id="6" name="Content Placeholder 5">
            <a:extLst>
              <a:ext uri="{FF2B5EF4-FFF2-40B4-BE49-F238E27FC236}">
                <a16:creationId xmlns:a16="http://schemas.microsoft.com/office/drawing/2014/main" id="{50A21A85-CF2E-4F5D-A0C4-763A3CACECCE}"/>
              </a:ext>
            </a:extLst>
          </p:cNvPr>
          <p:cNvSpPr>
            <a:spLocks noGrp="1"/>
          </p:cNvSpPr>
          <p:nvPr>
            <p:ph sz="half" idx="2"/>
          </p:nvPr>
        </p:nvSpPr>
        <p:spPr/>
        <p:txBody>
          <a:bodyPr>
            <a:normAutofit fontScale="92500" lnSpcReduction="20000"/>
          </a:bodyPr>
          <a:lstStyle/>
          <a:p>
            <a:r>
              <a:rPr lang="en-US" dirty="0"/>
              <a:t>Born Mary Wollstonecraft Godwin </a:t>
            </a:r>
          </a:p>
          <a:p>
            <a:r>
              <a:rPr lang="en-US" dirty="0"/>
              <a:t>Famous literary and political parents, </a:t>
            </a:r>
            <a:r>
              <a:rPr lang="en-US" dirty="0">
                <a:highlight>
                  <a:srgbClr val="00FF00"/>
                </a:highlight>
              </a:rPr>
              <a:t>Mary Wollstonecraft </a:t>
            </a:r>
            <a:r>
              <a:rPr lang="en-US" dirty="0"/>
              <a:t>and </a:t>
            </a:r>
            <a:r>
              <a:rPr lang="en-US" dirty="0">
                <a:highlight>
                  <a:srgbClr val="00FF00"/>
                </a:highlight>
              </a:rPr>
              <a:t>William Godwin </a:t>
            </a:r>
            <a:r>
              <a:rPr lang="en-US" dirty="0"/>
              <a:t>(who led extraordinarily unconventional lives) </a:t>
            </a:r>
          </a:p>
          <a:p>
            <a:r>
              <a:rPr lang="en-US" dirty="0"/>
              <a:t>Wollstonecraft's 1792 </a:t>
            </a:r>
            <a:r>
              <a:rPr lang="en-US" i="1" dirty="0"/>
              <a:t>The Vindication of the Rights of Woman</a:t>
            </a:r>
            <a:r>
              <a:rPr lang="en-US" dirty="0"/>
              <a:t> is considered one of the earliest works of feminist philosophy; Godwin raised his daughter and educated her informally but with great tutoring and a heavy discipline </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12AD-2D27-46E0-9C25-7871C3C1AF69}"/>
              </a:ext>
            </a:extLst>
          </p:cNvPr>
          <p:cNvSpPr>
            <a:spLocks noGrp="1"/>
          </p:cNvSpPr>
          <p:nvPr>
            <p:ph type="title"/>
          </p:nvPr>
        </p:nvSpPr>
        <p:spPr/>
        <p:txBody>
          <a:bodyPr/>
          <a:lstStyle/>
          <a:p>
            <a:r>
              <a:rPr lang="en-US" dirty="0"/>
              <a:t>Mary Wollstonecraft: Proto-feminist </a:t>
            </a:r>
          </a:p>
        </p:txBody>
      </p:sp>
      <p:pic>
        <p:nvPicPr>
          <p:cNvPr id="6" name="Content Placeholder 5" descr="A person posing for the camera&#10;&#10;Description automatically generated">
            <a:extLst>
              <a:ext uri="{FF2B5EF4-FFF2-40B4-BE49-F238E27FC236}">
                <a16:creationId xmlns:a16="http://schemas.microsoft.com/office/drawing/2014/main" id="{D0F0DB18-2973-4D4C-BE9C-908935994E1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14" y="1676400"/>
            <a:ext cx="3552824" cy="4200525"/>
          </a:xfrm>
        </p:spPr>
      </p:pic>
      <p:pic>
        <p:nvPicPr>
          <p:cNvPr id="8" name="Content Placeholder 7" descr="A close up of text on a white background&#10;&#10;Description automatically generated">
            <a:extLst>
              <a:ext uri="{FF2B5EF4-FFF2-40B4-BE49-F238E27FC236}">
                <a16:creationId xmlns:a16="http://schemas.microsoft.com/office/drawing/2014/main" id="{A6E94FE4-247A-4962-874A-7A51E4C7B33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rot="831387">
            <a:off x="6943934" y="1628458"/>
            <a:ext cx="3384120" cy="4960226"/>
          </a:xfrm>
        </p:spPr>
      </p:pic>
    </p:spTree>
    <p:extLst>
      <p:ext uri="{BB962C8B-B14F-4D97-AF65-F5344CB8AC3E}">
        <p14:creationId xmlns:p14="http://schemas.microsoft.com/office/powerpoint/2010/main" val="83416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221A-6E60-4206-89C7-E7B5D10E7B12}"/>
              </a:ext>
            </a:extLst>
          </p:cNvPr>
          <p:cNvSpPr>
            <a:spLocks noGrp="1"/>
          </p:cNvSpPr>
          <p:nvPr>
            <p:ph type="title"/>
          </p:nvPr>
        </p:nvSpPr>
        <p:spPr/>
        <p:txBody>
          <a:bodyPr/>
          <a:lstStyle/>
          <a:p>
            <a:r>
              <a:rPr lang="en-US" dirty="0"/>
              <a:t>Famous parents, famous husband…</a:t>
            </a:r>
          </a:p>
        </p:txBody>
      </p:sp>
      <p:pic>
        <p:nvPicPr>
          <p:cNvPr id="6" name="Content Placeholder 5" descr="A person looking at the camera&#10;&#10;Description generated with very high confidence">
            <a:extLst>
              <a:ext uri="{FF2B5EF4-FFF2-40B4-BE49-F238E27FC236}">
                <a16:creationId xmlns:a16="http://schemas.microsoft.com/office/drawing/2014/main" id="{5F89056B-07A0-4AD9-87F7-F590547BCA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95814" y="1905000"/>
            <a:ext cx="3472797" cy="4267200"/>
          </a:xfrm>
        </p:spPr>
      </p:pic>
      <p:sp>
        <p:nvSpPr>
          <p:cNvPr id="4" name="Content Placeholder 3">
            <a:extLst>
              <a:ext uri="{FF2B5EF4-FFF2-40B4-BE49-F238E27FC236}">
                <a16:creationId xmlns:a16="http://schemas.microsoft.com/office/drawing/2014/main" id="{604DE63E-1F41-4271-98BF-DC98E925259C}"/>
              </a:ext>
            </a:extLst>
          </p:cNvPr>
          <p:cNvSpPr>
            <a:spLocks noGrp="1"/>
          </p:cNvSpPr>
          <p:nvPr>
            <p:ph sz="half" idx="2"/>
          </p:nvPr>
        </p:nvSpPr>
        <p:spPr/>
        <p:txBody>
          <a:bodyPr/>
          <a:lstStyle/>
          <a:p>
            <a:r>
              <a:rPr lang="en-US" dirty="0"/>
              <a:t>Percy Bysshe Shelley (1792-1822)</a:t>
            </a:r>
          </a:p>
          <a:p>
            <a:r>
              <a:rPr lang="en-US" dirty="0"/>
              <a:t>Now considered </a:t>
            </a:r>
            <a:r>
              <a:rPr lang="en-US" dirty="0">
                <a:highlight>
                  <a:srgbClr val="00FF00"/>
                </a:highlight>
              </a:rPr>
              <a:t>one of the finest English poets of all time</a:t>
            </a:r>
          </a:p>
          <a:p>
            <a:r>
              <a:rPr lang="en-US" dirty="0"/>
              <a:t>Influential poet of the </a:t>
            </a:r>
            <a:r>
              <a:rPr lang="en-US" dirty="0">
                <a:highlight>
                  <a:srgbClr val="00FF00"/>
                </a:highlight>
              </a:rPr>
              <a:t>Romantic period </a:t>
            </a:r>
            <a:r>
              <a:rPr lang="en-US" dirty="0"/>
              <a:t>(some famous works includes “Ozymandias”, “Ode to a Skylark”, and </a:t>
            </a:r>
            <a:r>
              <a:rPr lang="en-US" i="1" dirty="0"/>
              <a:t>Prometheus Unbound </a:t>
            </a:r>
            <a:r>
              <a:rPr lang="en-US" dirty="0"/>
              <a:t>(we’ll be reading some of his poems later this semester)</a:t>
            </a:r>
          </a:p>
        </p:txBody>
      </p:sp>
    </p:spTree>
    <p:extLst>
      <p:ext uri="{BB962C8B-B14F-4D97-AF65-F5344CB8AC3E}">
        <p14:creationId xmlns:p14="http://schemas.microsoft.com/office/powerpoint/2010/main" val="247823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98C2-75AD-470C-8D5E-B6427094C31D}"/>
              </a:ext>
            </a:extLst>
          </p:cNvPr>
          <p:cNvSpPr>
            <a:spLocks noGrp="1"/>
          </p:cNvSpPr>
          <p:nvPr>
            <p:ph type="title"/>
          </p:nvPr>
        </p:nvSpPr>
        <p:spPr/>
        <p:txBody>
          <a:bodyPr/>
          <a:lstStyle/>
          <a:p>
            <a:r>
              <a:rPr lang="en-US" dirty="0"/>
              <a:t>Scandalous Lives</a:t>
            </a:r>
          </a:p>
        </p:txBody>
      </p:sp>
      <p:sp>
        <p:nvSpPr>
          <p:cNvPr id="3" name="Content Placeholder 2">
            <a:extLst>
              <a:ext uri="{FF2B5EF4-FFF2-40B4-BE49-F238E27FC236}">
                <a16:creationId xmlns:a16="http://schemas.microsoft.com/office/drawing/2014/main" id="{2B1F90D0-7680-409E-B3B7-DF7ED858F3A0}"/>
              </a:ext>
            </a:extLst>
          </p:cNvPr>
          <p:cNvSpPr>
            <a:spLocks noGrp="1"/>
          </p:cNvSpPr>
          <p:nvPr>
            <p:ph sz="half" idx="1"/>
          </p:nvPr>
        </p:nvSpPr>
        <p:spPr/>
        <p:txBody>
          <a:bodyPr>
            <a:normAutofit fontScale="92500"/>
          </a:bodyPr>
          <a:lstStyle/>
          <a:p>
            <a:r>
              <a:rPr lang="en-US" dirty="0"/>
              <a:t>Percy Shelley admired Mary’s father, Godwin, and eventually asked to borrow money from the older man…which he </a:t>
            </a:r>
            <a:r>
              <a:rPr lang="en-US" dirty="0">
                <a:highlight>
                  <a:srgbClr val="00FF00"/>
                </a:highlight>
              </a:rPr>
              <a:t>never paid back</a:t>
            </a:r>
            <a:r>
              <a:rPr lang="en-US" dirty="0"/>
              <a:t>…</a:t>
            </a:r>
          </a:p>
          <a:p>
            <a:r>
              <a:rPr lang="en-US" dirty="0">
                <a:highlight>
                  <a:srgbClr val="00FF00"/>
                </a:highlight>
              </a:rPr>
              <a:t>The married Shelley then ran off with Godwin’s young daughter</a:t>
            </a:r>
            <a:r>
              <a:rPr lang="en-US" dirty="0"/>
              <a:t>, Mary—his own pregnant wife </a:t>
            </a:r>
            <a:r>
              <a:rPr lang="en-US" dirty="0">
                <a:highlight>
                  <a:srgbClr val="00FF00"/>
                </a:highlight>
              </a:rPr>
              <a:t>killed herself</a:t>
            </a:r>
            <a:r>
              <a:rPr lang="en-US" dirty="0"/>
              <a:t>, and Mary married Percy in 1816 soon after the body was found…suffice it to say, Mary’s father was not happy with this union </a:t>
            </a:r>
          </a:p>
        </p:txBody>
      </p:sp>
      <p:sp>
        <p:nvSpPr>
          <p:cNvPr id="4" name="Content Placeholder 3">
            <a:extLst>
              <a:ext uri="{FF2B5EF4-FFF2-40B4-BE49-F238E27FC236}">
                <a16:creationId xmlns:a16="http://schemas.microsoft.com/office/drawing/2014/main" id="{85F781C3-D137-4C2A-9946-5AF052878DF0}"/>
              </a:ext>
            </a:extLst>
          </p:cNvPr>
          <p:cNvSpPr>
            <a:spLocks noGrp="1"/>
          </p:cNvSpPr>
          <p:nvPr>
            <p:ph sz="half" idx="2"/>
          </p:nvPr>
        </p:nvSpPr>
        <p:spPr/>
        <p:txBody>
          <a:bodyPr>
            <a:normAutofit fontScale="92500"/>
          </a:bodyPr>
          <a:lstStyle/>
          <a:p>
            <a:pPr marL="0" indent="0">
              <a:buNone/>
            </a:pPr>
            <a:r>
              <a:rPr lang="en-US" dirty="0"/>
              <a:t>Good friends with poet, Lord Byron (a womanizer called “</a:t>
            </a:r>
            <a:r>
              <a:rPr lang="en-US" dirty="0">
                <a:highlight>
                  <a:srgbClr val="00FF00"/>
                </a:highlight>
              </a:rPr>
              <a:t>mad, bad, and dangerous to know</a:t>
            </a:r>
            <a:r>
              <a:rPr lang="en-US" dirty="0"/>
              <a:t>”) along with other literati of the Enlightenment period, the Shelley's’ marriage and relationship allowed their writing to flourish </a:t>
            </a:r>
          </a:p>
          <a:p>
            <a:pPr marL="0" indent="0">
              <a:buNone/>
            </a:pPr>
            <a:r>
              <a:rPr lang="en-US" dirty="0"/>
              <a:t>Despite his flaws, Percy Shelley encouraged Mary’s writing </a:t>
            </a:r>
          </a:p>
        </p:txBody>
      </p:sp>
    </p:spTree>
    <p:extLst>
      <p:ext uri="{BB962C8B-B14F-4D97-AF65-F5344CB8AC3E}">
        <p14:creationId xmlns:p14="http://schemas.microsoft.com/office/powerpoint/2010/main" val="340695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1DA4-C8D7-4D49-8318-4A884075E2B7}"/>
              </a:ext>
            </a:extLst>
          </p:cNvPr>
          <p:cNvSpPr>
            <a:spLocks noGrp="1"/>
          </p:cNvSpPr>
          <p:nvPr>
            <p:ph type="title"/>
          </p:nvPr>
        </p:nvSpPr>
        <p:spPr/>
        <p:txBody>
          <a:bodyPr/>
          <a:lstStyle/>
          <a:p>
            <a:r>
              <a:rPr lang="en-US" dirty="0"/>
              <a:t>Writer, Wife, Widow…</a:t>
            </a:r>
          </a:p>
        </p:txBody>
      </p:sp>
      <p:sp>
        <p:nvSpPr>
          <p:cNvPr id="3" name="Content Placeholder 2">
            <a:extLst>
              <a:ext uri="{FF2B5EF4-FFF2-40B4-BE49-F238E27FC236}">
                <a16:creationId xmlns:a16="http://schemas.microsoft.com/office/drawing/2014/main" id="{A45DB631-8A5C-426E-AF9B-40DAA4F87C2A}"/>
              </a:ext>
            </a:extLst>
          </p:cNvPr>
          <p:cNvSpPr>
            <a:spLocks noGrp="1"/>
          </p:cNvSpPr>
          <p:nvPr>
            <p:ph sz="half" idx="1"/>
          </p:nvPr>
        </p:nvSpPr>
        <p:spPr/>
        <p:txBody>
          <a:bodyPr>
            <a:normAutofit fontScale="77500" lnSpcReduction="20000"/>
          </a:bodyPr>
          <a:lstStyle/>
          <a:p>
            <a:r>
              <a:rPr lang="en-US" dirty="0"/>
              <a:t>Mary Shelley endured many hardships throughout her life: </a:t>
            </a:r>
            <a:r>
              <a:rPr lang="en-US" dirty="0">
                <a:highlight>
                  <a:srgbClr val="00FF00"/>
                </a:highlight>
              </a:rPr>
              <a:t>her mother died soon after she was born</a:t>
            </a:r>
            <a:r>
              <a:rPr lang="en-US" dirty="0"/>
              <a:t>, </a:t>
            </a:r>
            <a:r>
              <a:rPr lang="en-US" dirty="0">
                <a:highlight>
                  <a:srgbClr val="00FF00"/>
                </a:highlight>
              </a:rPr>
              <a:t>her husband was unreliable and often in debt</a:t>
            </a:r>
            <a:r>
              <a:rPr lang="en-US" dirty="0"/>
              <a:t>, and </a:t>
            </a:r>
            <a:r>
              <a:rPr lang="en-US" dirty="0">
                <a:highlight>
                  <a:srgbClr val="00FF00"/>
                </a:highlight>
              </a:rPr>
              <a:t>three of her four children died</a:t>
            </a:r>
            <a:r>
              <a:rPr lang="en-US" dirty="0"/>
              <a:t>—their deaths caused serious depression throughout the rest of her life  </a:t>
            </a:r>
          </a:p>
          <a:p>
            <a:r>
              <a:rPr lang="en-US" dirty="0">
                <a:highlight>
                  <a:srgbClr val="00FF00"/>
                </a:highlight>
              </a:rPr>
              <a:t>Percy Shelley drowned at sea when he was just 29 years old</a:t>
            </a:r>
          </a:p>
          <a:p>
            <a:r>
              <a:rPr lang="en-US" dirty="0"/>
              <a:t>Mary Shelley continued to live by her pen and she wrote in a variety of genres until her death</a:t>
            </a:r>
          </a:p>
          <a:p>
            <a:r>
              <a:rPr lang="en-US" dirty="0"/>
              <a:t>She lived her remaining years with her only son and his wife--Mary Shelley would die of a </a:t>
            </a:r>
            <a:r>
              <a:rPr lang="en-US" dirty="0">
                <a:highlight>
                  <a:srgbClr val="00FF00"/>
                </a:highlight>
              </a:rPr>
              <a:t>brain tumor </a:t>
            </a:r>
            <a:r>
              <a:rPr lang="en-US" dirty="0"/>
              <a:t>at age 53</a:t>
            </a:r>
          </a:p>
          <a:p>
            <a:endParaRPr lang="en-US" dirty="0"/>
          </a:p>
        </p:txBody>
      </p:sp>
      <p:pic>
        <p:nvPicPr>
          <p:cNvPr id="6" name="Content Placeholder 5" descr="A person standing in a room&#10;&#10;Description generated with very high confidence">
            <a:extLst>
              <a:ext uri="{FF2B5EF4-FFF2-40B4-BE49-F238E27FC236}">
                <a16:creationId xmlns:a16="http://schemas.microsoft.com/office/drawing/2014/main" id="{96299BE1-4657-4192-A66D-387FC57F81C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740077" y="1905000"/>
            <a:ext cx="3433071" cy="4267200"/>
          </a:xfrm>
        </p:spPr>
      </p:pic>
    </p:spTree>
    <p:extLst>
      <p:ext uri="{BB962C8B-B14F-4D97-AF65-F5344CB8AC3E}">
        <p14:creationId xmlns:p14="http://schemas.microsoft.com/office/powerpoint/2010/main" val="409253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1DF094-113A-499B-B360-0C5BD8525349}"/>
              </a:ext>
            </a:extLst>
          </p:cNvPr>
          <p:cNvSpPr>
            <a:spLocks noGrp="1"/>
          </p:cNvSpPr>
          <p:nvPr>
            <p:ph type="title"/>
          </p:nvPr>
        </p:nvSpPr>
        <p:spPr/>
        <p:txBody>
          <a:bodyPr/>
          <a:lstStyle/>
          <a:p>
            <a:r>
              <a:rPr lang="en-US" dirty="0"/>
              <a:t>The Birth of </a:t>
            </a:r>
            <a:r>
              <a:rPr lang="en-US" i="1" dirty="0"/>
              <a:t>Frankenstein</a:t>
            </a:r>
            <a:r>
              <a:rPr lang="en-US" dirty="0"/>
              <a:t> </a:t>
            </a:r>
          </a:p>
        </p:txBody>
      </p:sp>
      <p:sp>
        <p:nvSpPr>
          <p:cNvPr id="6" name="Content Placeholder 5">
            <a:extLst>
              <a:ext uri="{FF2B5EF4-FFF2-40B4-BE49-F238E27FC236}">
                <a16:creationId xmlns:a16="http://schemas.microsoft.com/office/drawing/2014/main" id="{6A6B5B81-EAAF-4CBB-BDDD-2B3D5680F413}"/>
              </a:ext>
            </a:extLst>
          </p:cNvPr>
          <p:cNvSpPr>
            <a:spLocks noGrp="1"/>
          </p:cNvSpPr>
          <p:nvPr>
            <p:ph idx="1"/>
          </p:nvPr>
        </p:nvSpPr>
        <p:spPr/>
        <p:txBody>
          <a:bodyPr/>
          <a:lstStyle/>
          <a:p>
            <a:r>
              <a:rPr lang="en-US" dirty="0"/>
              <a:t>The story behind the novel is almost as interesting as the work itself</a:t>
            </a:r>
          </a:p>
          <a:p>
            <a:r>
              <a:rPr lang="en-US" dirty="0"/>
              <a:t>Certain factors contributed to her inspiration but we can actually trace the circumstances for it firstly to something relatively mundane…the weather </a:t>
            </a:r>
          </a:p>
          <a:p>
            <a:r>
              <a:rPr lang="en-US" dirty="0">
                <a:highlight>
                  <a:srgbClr val="00FF00"/>
                </a:highlight>
              </a:rPr>
              <a:t>The eruption of Mount Tambora </a:t>
            </a:r>
            <a:r>
              <a:rPr lang="en-US" dirty="0"/>
              <a:t>in Indonesia caused </a:t>
            </a:r>
            <a:r>
              <a:rPr lang="en-US" dirty="0">
                <a:highlight>
                  <a:srgbClr val="00FF00"/>
                </a:highlight>
              </a:rPr>
              <a:t>1816</a:t>
            </a:r>
            <a:r>
              <a:rPr lang="en-US" dirty="0"/>
              <a:t> to be known as “</a:t>
            </a:r>
            <a:r>
              <a:rPr lang="en-US" dirty="0">
                <a:highlight>
                  <a:srgbClr val="00FF00"/>
                </a:highlight>
              </a:rPr>
              <a:t>the year without summer</a:t>
            </a:r>
            <a:r>
              <a:rPr lang="en-US" dirty="0"/>
              <a:t>” in Europe</a:t>
            </a:r>
          </a:p>
          <a:p>
            <a:endParaRPr lang="en-US" dirty="0"/>
          </a:p>
        </p:txBody>
      </p:sp>
    </p:spTree>
    <p:extLst>
      <p:ext uri="{BB962C8B-B14F-4D97-AF65-F5344CB8AC3E}">
        <p14:creationId xmlns:p14="http://schemas.microsoft.com/office/powerpoint/2010/main" val="399377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2D9ED0-9FE6-4D39-A3C0-DDB5F29263F3}"/>
              </a:ext>
            </a:extLst>
          </p:cNvPr>
          <p:cNvSpPr>
            <a:spLocks noGrp="1"/>
          </p:cNvSpPr>
          <p:nvPr>
            <p:ph type="title"/>
          </p:nvPr>
        </p:nvSpPr>
        <p:spPr/>
        <p:txBody>
          <a:bodyPr/>
          <a:lstStyle/>
          <a:p>
            <a:r>
              <a:rPr lang="en-US" dirty="0"/>
              <a:t> Contribution One: </a:t>
            </a:r>
            <a:br>
              <a:rPr lang="en-US" dirty="0"/>
            </a:br>
            <a:r>
              <a:rPr lang="en-US" dirty="0">
                <a:highlight>
                  <a:srgbClr val="00FF00"/>
                </a:highlight>
              </a:rPr>
              <a:t>Eruption of Mount Tambora </a:t>
            </a:r>
          </a:p>
        </p:txBody>
      </p:sp>
      <p:sp>
        <p:nvSpPr>
          <p:cNvPr id="6" name="Content Placeholder 5">
            <a:extLst>
              <a:ext uri="{FF2B5EF4-FFF2-40B4-BE49-F238E27FC236}">
                <a16:creationId xmlns:a16="http://schemas.microsoft.com/office/drawing/2014/main" id="{B2096BB8-FEA1-4A37-AD4C-579540F09411}"/>
              </a:ext>
            </a:extLst>
          </p:cNvPr>
          <p:cNvSpPr>
            <a:spLocks noGrp="1"/>
          </p:cNvSpPr>
          <p:nvPr>
            <p:ph idx="1"/>
          </p:nvPr>
        </p:nvSpPr>
        <p:spPr/>
        <p:txBody>
          <a:bodyPr/>
          <a:lstStyle/>
          <a:p>
            <a:r>
              <a:rPr lang="en-US" dirty="0"/>
              <a:t>In </a:t>
            </a:r>
            <a:r>
              <a:rPr lang="en-US" dirty="0">
                <a:hlinkClick r:id="rId2" tooltip="1815"/>
              </a:rPr>
              <a:t>1815</a:t>
            </a:r>
            <a:r>
              <a:rPr lang="en-US" dirty="0"/>
              <a:t>, Tambora erupted with a rating of seven on the </a:t>
            </a:r>
            <a:r>
              <a:rPr lang="en-US" dirty="0">
                <a:hlinkClick r:id="rId3" tooltip="Volcanic Explosivity Index"/>
              </a:rPr>
              <a:t>Volcanic Explosivity Index</a:t>
            </a:r>
            <a:r>
              <a:rPr lang="en-US" dirty="0"/>
              <a:t>; the largest eruption since the </a:t>
            </a:r>
            <a:r>
              <a:rPr lang="en-US" dirty="0">
                <a:hlinkClick r:id="rId4" tooltip="Lake Taupo"/>
              </a:rPr>
              <a:t>Lake Taupo</a:t>
            </a:r>
            <a:r>
              <a:rPr lang="en-US" dirty="0"/>
              <a:t> eruption in </a:t>
            </a:r>
            <a:r>
              <a:rPr lang="en-US" dirty="0">
                <a:hlinkClick r:id="rId5" tooltip="181 AD"/>
              </a:rPr>
              <a:t>181 AD</a:t>
            </a:r>
            <a:r>
              <a:rPr lang="en-US" dirty="0"/>
              <a:t>.</a:t>
            </a:r>
            <a:r>
              <a:rPr lang="en-US" baseline="30000" dirty="0">
                <a:hlinkClick r:id="rId6"/>
              </a:rPr>
              <a:t>[7]</a:t>
            </a:r>
            <a:r>
              <a:rPr lang="en-US" dirty="0"/>
              <a:t> The explosion was heard on Sumatra island (more than 2,000 km or 1,200 mi away). Heavy </a:t>
            </a:r>
            <a:r>
              <a:rPr lang="en-US" dirty="0">
                <a:hlinkClick r:id="rId7" tooltip="Volcanic ash"/>
              </a:rPr>
              <a:t>volcanic ash</a:t>
            </a:r>
            <a:r>
              <a:rPr lang="en-US" dirty="0"/>
              <a:t> rains were observed as far away as </a:t>
            </a:r>
            <a:r>
              <a:rPr lang="en-US" dirty="0">
                <a:hlinkClick r:id="rId8" tooltip="Borneo"/>
              </a:rPr>
              <a:t>Borneo</a:t>
            </a:r>
            <a:r>
              <a:rPr lang="en-US" dirty="0"/>
              <a:t>, </a:t>
            </a:r>
            <a:r>
              <a:rPr lang="en-US" dirty="0">
                <a:hlinkClick r:id="rId9" tooltip="Sulawesi"/>
              </a:rPr>
              <a:t>Sulawesi</a:t>
            </a:r>
            <a:r>
              <a:rPr lang="en-US" dirty="0"/>
              <a:t>, </a:t>
            </a:r>
            <a:r>
              <a:rPr lang="en-US" dirty="0">
                <a:hlinkClick r:id="rId10" tooltip="Java"/>
              </a:rPr>
              <a:t>Java</a:t>
            </a:r>
            <a:r>
              <a:rPr lang="en-US" dirty="0"/>
              <a:t> and </a:t>
            </a:r>
            <a:r>
              <a:rPr lang="en-US" dirty="0">
                <a:hlinkClick r:id="rId11" tooltip="Maluku Islands"/>
              </a:rPr>
              <a:t>Maluku</a:t>
            </a:r>
            <a:r>
              <a:rPr lang="en-US" dirty="0"/>
              <a:t> islands. The death toll was at least 71,000 people, of which 11,000–12,000 were killed directly by the eruption.</a:t>
            </a:r>
            <a:r>
              <a:rPr lang="en-US" baseline="30000" dirty="0">
                <a:hlinkClick r:id="rId6"/>
              </a:rPr>
              <a:t>[7]</a:t>
            </a:r>
            <a:r>
              <a:rPr lang="en-US" dirty="0"/>
              <a:t> The eruption created global climate anomalies in the following years. </a:t>
            </a:r>
            <a:r>
              <a:rPr lang="en-US" dirty="0">
                <a:hlinkClick r:id="rId12" tooltip="1816"/>
              </a:rPr>
              <a:t>1816</a:t>
            </a:r>
            <a:r>
              <a:rPr lang="en-US" dirty="0"/>
              <a:t> became known as the </a:t>
            </a:r>
            <a:r>
              <a:rPr lang="en-US" i="1" dirty="0">
                <a:hlinkClick r:id="rId13" tooltip="Year Without a Summer"/>
              </a:rPr>
              <a:t>Year Without a Summer</a:t>
            </a:r>
            <a:r>
              <a:rPr lang="en-US" dirty="0"/>
              <a:t> because of the impact on North American and European weather. In the </a:t>
            </a:r>
            <a:r>
              <a:rPr lang="en-US" dirty="0">
                <a:hlinkClick r:id="rId14" tooltip="Northern Hemisphere"/>
              </a:rPr>
              <a:t>Northern Hemisphere</a:t>
            </a:r>
            <a:r>
              <a:rPr lang="en-US" dirty="0"/>
              <a:t>, </a:t>
            </a:r>
            <a:r>
              <a:rPr lang="en-US" dirty="0">
                <a:hlinkClick r:id="rId15" tooltip="Agricultural"/>
              </a:rPr>
              <a:t>agricultural</a:t>
            </a:r>
            <a:r>
              <a:rPr lang="en-US" dirty="0"/>
              <a:t> crops failed and </a:t>
            </a:r>
            <a:r>
              <a:rPr lang="en-US" dirty="0">
                <a:hlinkClick r:id="rId16" tooltip="Livestock"/>
              </a:rPr>
              <a:t>livestock</a:t>
            </a:r>
            <a:r>
              <a:rPr lang="en-US" dirty="0"/>
              <a:t> died, resulting in the worst </a:t>
            </a:r>
            <a:r>
              <a:rPr lang="en-US" dirty="0">
                <a:hlinkClick r:id="rId17" tooltip="Famine"/>
              </a:rPr>
              <a:t>famine</a:t>
            </a:r>
            <a:r>
              <a:rPr lang="en-US" dirty="0"/>
              <a:t> of the century.</a:t>
            </a:r>
            <a:r>
              <a:rPr lang="en-US" baseline="30000" dirty="0">
                <a:hlinkClick r:id="rId6"/>
              </a:rPr>
              <a:t>[7]</a:t>
            </a:r>
            <a:endParaRPr lang="en-US" dirty="0"/>
          </a:p>
        </p:txBody>
      </p:sp>
    </p:spTree>
    <p:extLst>
      <p:ext uri="{BB962C8B-B14F-4D97-AF65-F5344CB8AC3E}">
        <p14:creationId xmlns:p14="http://schemas.microsoft.com/office/powerpoint/2010/main" val="383018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2454</TotalTime>
  <Words>1365</Words>
  <Application>Microsoft Office PowerPoint</Application>
  <PresentationFormat>自定义</PresentationFormat>
  <Paragraphs>73</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Consolas</vt:lpstr>
      <vt:lpstr>Corbel</vt:lpstr>
      <vt:lpstr>Chalkboard 16x9</vt:lpstr>
      <vt:lpstr>Mary Shelley’s Frankenstein </vt:lpstr>
      <vt:lpstr>           Biography </vt:lpstr>
      <vt:lpstr>Mary Shelley (1797-1851) </vt:lpstr>
      <vt:lpstr>Mary Wollstonecraft: Proto-feminist </vt:lpstr>
      <vt:lpstr>Famous parents, famous husband…</vt:lpstr>
      <vt:lpstr>Scandalous Lives</vt:lpstr>
      <vt:lpstr>Writer, Wife, Widow…</vt:lpstr>
      <vt:lpstr>The Birth of Frankenstein </vt:lpstr>
      <vt:lpstr> Contribution One:  Eruption of Mount Tambora </vt:lpstr>
      <vt:lpstr>Positive Results of Volcanic Eruptions…</vt:lpstr>
      <vt:lpstr>Contribution Two: A Nightmare </vt:lpstr>
      <vt:lpstr>Contribution Three: A Dead Frog </vt:lpstr>
      <vt:lpstr>Galvani (1737-1798)</vt:lpstr>
      <vt:lpstr>Contribution Four: Mary Shelley’s Unconscious Mind </vt:lpstr>
      <vt:lpstr>PowerPoint 演示文稿</vt:lpstr>
      <vt:lpstr>Prometheus </vt:lpstr>
      <vt:lpstr>PowerPoint 演示文稿</vt:lpstr>
      <vt:lpstr>PowerPoint 演示文稿</vt:lpstr>
      <vt:lpstr>Questions to Consider </vt:lpstr>
      <vt:lpstr>Frankenstein: Volume One </vt:lpstr>
      <vt:lpstr>The Frame Narrative </vt:lpstr>
      <vt:lpstr>Technique of Frame Narration </vt:lpstr>
      <vt:lpstr>Quiz </vt:lpstr>
      <vt:lpst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Mary Shelley’s Frankenstein</dc:title>
  <dc:creator>Marilyn Holguin</dc:creator>
  <cp:lastModifiedBy>Feng, Chuhao</cp:lastModifiedBy>
  <cp:revision>38</cp:revision>
  <dcterms:created xsi:type="dcterms:W3CDTF">2018-03-07T09:38:47Z</dcterms:created>
  <dcterms:modified xsi:type="dcterms:W3CDTF">2019-05-26T15:36:16Z</dcterms:modified>
</cp:coreProperties>
</file>