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5" r:id="rId3"/>
    <p:sldId id="257" r:id="rId4"/>
    <p:sldId id="270" r:id="rId5"/>
    <p:sldId id="271" r:id="rId6"/>
    <p:sldId id="272" r:id="rId7"/>
    <p:sldId id="282" r:id="rId8"/>
    <p:sldId id="283" r:id="rId9"/>
    <p:sldId id="284" r:id="rId10"/>
    <p:sldId id="273" r:id="rId11"/>
    <p:sldId id="277" r:id="rId12"/>
    <p:sldId id="274" r:id="rId13"/>
    <p:sldId id="278" r:id="rId14"/>
    <p:sldId id="275" r:id="rId15"/>
    <p:sldId id="279" r:id="rId16"/>
    <p:sldId id="276" r:id="rId17"/>
    <p:sldId id="280" r:id="rId18"/>
    <p:sldId id="281" r:id="rId19"/>
    <p:sldId id="262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92" d="100"/>
          <a:sy n="92" d="100"/>
        </p:scale>
        <p:origin x="92" y="22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etryfoundation.org/archive/poem.html?id=173205" TargetMode="External"/><Relationship Id="rId2" Type="http://schemas.openxmlformats.org/officeDocument/2006/relationships/hyperlink" Target="http://www.poetryfoundation.org/archive/poem.html?id=17677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etryfoundation.org/archive/poem.html?id=177182" TargetMode="External"/><Relationship Id="rId4" Type="http://schemas.openxmlformats.org/officeDocument/2006/relationships/hyperlink" Target="http://www.poetryfoundation.org/archive/poem.html?id=17804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etryfoundation.org/archive/poem.html?id=174373" TargetMode="External"/><Relationship Id="rId2" Type="http://schemas.openxmlformats.org/officeDocument/2006/relationships/hyperlink" Target="http://www.poetryfoundation.org/archive/poem.html?id=17374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etryfoundation.org/archive/poem.html?id=173068" TargetMode="External"/><Relationship Id="rId2" Type="http://schemas.openxmlformats.org/officeDocument/2006/relationships/hyperlink" Target="https://www.poetryfoundation.org/learning/glossary-term.html?term=Metaph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etryfoundation.org/archive/poem.html?id=17588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Poetry Unit Part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Shelley’s “To a Skylark” and Romantic Poetry 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B6D6-1DE3-4F72-A027-ECE3E07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Series of Similes in the Poem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F3C8-CC31-4EDE-8CA6-B21160B3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#1 Simile: Skylark </a:t>
            </a:r>
            <a:r>
              <a:rPr lang="en-US" i="1" dirty="0"/>
              <a:t>is like  </a:t>
            </a:r>
            <a:r>
              <a:rPr lang="en-US" dirty="0"/>
              <a:t>a poet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Like a poet hidden</a:t>
            </a:r>
          </a:p>
          <a:p>
            <a:pPr marL="0" indent="0">
              <a:buNone/>
            </a:pPr>
            <a:r>
              <a:rPr lang="en-US" dirty="0"/>
              <a:t> In the light of thought,</a:t>
            </a:r>
          </a:p>
          <a:p>
            <a:pPr marL="0" indent="0">
              <a:buNone/>
            </a:pPr>
            <a:r>
              <a:rPr lang="en-US" dirty="0"/>
              <a:t>Singing hymns unbidden,</a:t>
            </a:r>
          </a:p>
          <a:p>
            <a:pPr marL="0" indent="0">
              <a:buNone/>
            </a:pPr>
            <a:r>
              <a:rPr lang="en-US" dirty="0"/>
              <a:t>Till the world is wrought</a:t>
            </a:r>
          </a:p>
          <a:p>
            <a:pPr marL="0" indent="0">
              <a:buNone/>
            </a:pPr>
            <a:r>
              <a:rPr lang="en-US" dirty="0"/>
              <a:t>To sympathy with hopes and fears it heeded not: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9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6A7596-EED5-47B1-AC6D-CA030BF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connection between the skylark and the poet?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1C226-9D86-43DE-9C83-53B083F9A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Skylark </a:t>
            </a:r>
          </a:p>
        </p:txBody>
      </p:sp>
      <p:pic>
        <p:nvPicPr>
          <p:cNvPr id="10" name="Content Placeholder 9" descr="A bird flying in the sky&#10;&#10;Description generated with very high confidence">
            <a:extLst>
              <a:ext uri="{FF2B5EF4-FFF2-40B4-BE49-F238E27FC236}">
                <a16:creationId xmlns:a16="http://schemas.microsoft.com/office/drawing/2014/main" id="{79985402-8EF7-417F-84AC-95F901DBE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899502"/>
            <a:ext cx="4416425" cy="319259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77C520-8B59-4168-8E44-9FC0C574C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Poet  </a:t>
            </a:r>
          </a:p>
        </p:txBody>
      </p:sp>
      <p:pic>
        <p:nvPicPr>
          <p:cNvPr id="12" name="Content Placeholder 11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89E62186-1ECD-4ACC-870C-FDD92CED77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87" y="2819400"/>
            <a:ext cx="2728626" cy="3352800"/>
          </a:xfrm>
        </p:spPr>
      </p:pic>
    </p:spTree>
    <p:extLst>
      <p:ext uri="{BB962C8B-B14F-4D97-AF65-F5344CB8AC3E}">
        <p14:creationId xmlns:p14="http://schemas.microsoft.com/office/powerpoint/2010/main" val="298628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8430E-E869-4287-8FB3-C4C74F9F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Simile #2: Skylark </a:t>
            </a:r>
            <a:r>
              <a:rPr lang="en-US" i="1" dirty="0"/>
              <a:t>is like </a:t>
            </a:r>
            <a:r>
              <a:rPr lang="en-US" dirty="0"/>
              <a:t>a maiden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25B4-4539-4ABB-B4D1-35AE8F92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Like a high-born maiden</a:t>
            </a:r>
          </a:p>
          <a:p>
            <a:pPr marL="0" indent="0">
              <a:buNone/>
            </a:pPr>
            <a:r>
              <a:rPr lang="en-US" dirty="0"/>
              <a:t> In a palace tower,</a:t>
            </a:r>
          </a:p>
          <a:p>
            <a:pPr marL="0" indent="0">
              <a:buNone/>
            </a:pPr>
            <a:r>
              <a:rPr lang="en-US" dirty="0"/>
              <a:t>Soothing her love-laden</a:t>
            </a:r>
          </a:p>
          <a:p>
            <a:pPr marL="0" indent="0">
              <a:buNone/>
            </a:pPr>
            <a:r>
              <a:rPr lang="en-US" dirty="0"/>
              <a:t> Soul in secret hour</a:t>
            </a:r>
          </a:p>
          <a:p>
            <a:pPr marL="0" indent="0">
              <a:buNone/>
            </a:pPr>
            <a:r>
              <a:rPr lang="en-US" dirty="0"/>
              <a:t>With music sweet as love, which overflows her bower: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337D3-324F-4187-8F23-D99E62F5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connection between the bird and the maiden? </a:t>
            </a:r>
          </a:p>
        </p:txBody>
      </p:sp>
      <p:pic>
        <p:nvPicPr>
          <p:cNvPr id="8" name="Content Placeholder 7" descr="A bird flying in the sky&#10;&#10;Description generated with very high confidence">
            <a:extLst>
              <a:ext uri="{FF2B5EF4-FFF2-40B4-BE49-F238E27FC236}">
                <a16:creationId xmlns:a16="http://schemas.microsoft.com/office/drawing/2014/main" id="{D6DA39CE-83E6-48F7-8A81-01489DCB81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6" y="1905001"/>
            <a:ext cx="5273887" cy="3672338"/>
          </a:xfrm>
        </p:spPr>
      </p:pic>
      <p:pic>
        <p:nvPicPr>
          <p:cNvPr id="10" name="Content Placeholder 9" descr="A person standing next to a tree&#10;&#10;Description generated with high confidence">
            <a:extLst>
              <a:ext uri="{FF2B5EF4-FFF2-40B4-BE49-F238E27FC236}">
                <a16:creationId xmlns:a16="http://schemas.microsoft.com/office/drawing/2014/main" id="{97CC9D01-FDFB-47FF-8E9C-F2D3AD95CB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2362200"/>
            <a:ext cx="4945380" cy="3581400"/>
          </a:xfrm>
        </p:spPr>
      </p:pic>
    </p:spTree>
    <p:extLst>
      <p:ext uri="{BB962C8B-B14F-4D97-AF65-F5344CB8AC3E}">
        <p14:creationId xmlns:p14="http://schemas.microsoft.com/office/powerpoint/2010/main" val="407701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D190-D588-4B3D-889B-0D2FDCDF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Simile #3: Skylark </a:t>
            </a:r>
            <a:r>
              <a:rPr lang="en-US" i="1" dirty="0"/>
              <a:t>is like </a:t>
            </a:r>
            <a:r>
              <a:rPr lang="en-US" dirty="0"/>
              <a:t>a glow-worm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0831-E749-4C1C-BD26-453CC035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Like a glow-worm golden</a:t>
            </a:r>
          </a:p>
          <a:p>
            <a:pPr marL="0" indent="0">
              <a:buNone/>
            </a:pPr>
            <a:r>
              <a:rPr lang="en-US" dirty="0"/>
              <a:t>In a dell of dew,</a:t>
            </a:r>
          </a:p>
          <a:p>
            <a:pPr marL="0" indent="0">
              <a:buNone/>
            </a:pPr>
            <a:r>
              <a:rPr lang="en-US" dirty="0"/>
              <a:t>Scattering unbeholden</a:t>
            </a:r>
          </a:p>
          <a:p>
            <a:pPr marL="0" indent="0">
              <a:buNone/>
            </a:pPr>
            <a:r>
              <a:rPr lang="en-US" dirty="0"/>
              <a:t>Its aerial hue</a:t>
            </a:r>
          </a:p>
          <a:p>
            <a:pPr marL="0" indent="0">
              <a:buNone/>
            </a:pPr>
            <a:r>
              <a:rPr lang="en-US" dirty="0"/>
              <a:t>Among the flowers and grass, which screen it from the view: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D61E7C-5F25-4EF3-8D76-859B9A35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poem connect bird to glow-worm?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DE3B1-B873-48C9-9A14-0DA079758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Skylark </a:t>
            </a:r>
          </a:p>
        </p:txBody>
      </p:sp>
      <p:pic>
        <p:nvPicPr>
          <p:cNvPr id="10" name="Content Placeholder 9" descr="A bird flying in the sky&#10;&#10;Description generated with very high confidence">
            <a:extLst>
              <a:ext uri="{FF2B5EF4-FFF2-40B4-BE49-F238E27FC236}">
                <a16:creationId xmlns:a16="http://schemas.microsoft.com/office/drawing/2014/main" id="{455C0677-E6AA-45AA-A410-47AD85F5FD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958167"/>
            <a:ext cx="4416425" cy="307526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556A5F-B5E2-4BD5-8F65-06B3783FC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Glow-worm </a:t>
            </a:r>
          </a:p>
        </p:txBody>
      </p:sp>
      <p:pic>
        <p:nvPicPr>
          <p:cNvPr id="12" name="Content Placeholder 11" descr="A close up of a tree&#10;&#10;Description generated with high confidence">
            <a:extLst>
              <a:ext uri="{FF2B5EF4-FFF2-40B4-BE49-F238E27FC236}">
                <a16:creationId xmlns:a16="http://schemas.microsoft.com/office/drawing/2014/main" id="{7534A7B2-B812-47E0-B946-915DF570DF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2973675"/>
            <a:ext cx="4724400" cy="3143874"/>
          </a:xfrm>
        </p:spPr>
      </p:pic>
    </p:spTree>
    <p:extLst>
      <p:ext uri="{BB962C8B-B14F-4D97-AF65-F5344CB8AC3E}">
        <p14:creationId xmlns:p14="http://schemas.microsoft.com/office/powerpoint/2010/main" val="385263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052E-6BD8-47D9-897F-3BAC6CBF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Simile #4: Skylark </a:t>
            </a:r>
            <a:r>
              <a:rPr lang="en-US" i="1" dirty="0"/>
              <a:t>is like </a:t>
            </a:r>
            <a:r>
              <a:rPr lang="en-US" dirty="0"/>
              <a:t>a rose…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E8D0-ED7F-4AE9-8B38-B98C035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Like a rose embowered</a:t>
            </a:r>
          </a:p>
          <a:p>
            <a:pPr marL="0" indent="0">
              <a:buNone/>
            </a:pPr>
            <a:r>
              <a:rPr lang="en-US" dirty="0"/>
              <a:t> In its own green leaves,</a:t>
            </a:r>
          </a:p>
          <a:p>
            <a:pPr marL="0" indent="0">
              <a:buNone/>
            </a:pPr>
            <a:r>
              <a:rPr lang="en-US" dirty="0"/>
              <a:t>By warm winds deflowered,</a:t>
            </a:r>
          </a:p>
          <a:p>
            <a:pPr marL="0" indent="0">
              <a:buNone/>
            </a:pPr>
            <a:r>
              <a:rPr lang="en-US" dirty="0"/>
              <a:t>Till the scent it gives</a:t>
            </a:r>
          </a:p>
          <a:p>
            <a:pPr marL="0" indent="0">
              <a:buNone/>
            </a:pPr>
            <a:r>
              <a:rPr lang="en-US" dirty="0"/>
              <a:t>Makes faint with too much sweet these heavy-winged thieves: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46F3C3-AD9C-461F-82EE-F95E5393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rose connected to the bird?</a:t>
            </a:r>
          </a:p>
        </p:txBody>
      </p:sp>
      <p:pic>
        <p:nvPicPr>
          <p:cNvPr id="10" name="Content Placeholder 9" descr="A bird flying in the sky&#10;&#10;Description generated with very high confidence">
            <a:extLst>
              <a:ext uri="{FF2B5EF4-FFF2-40B4-BE49-F238E27FC236}">
                <a16:creationId xmlns:a16="http://schemas.microsoft.com/office/drawing/2014/main" id="{46169B91-EEC2-4D8D-B37D-452A6CB54E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441154"/>
            <a:ext cx="4419600" cy="3194891"/>
          </a:xfrm>
        </p:spPr>
      </p:pic>
      <p:pic>
        <p:nvPicPr>
          <p:cNvPr id="8" name="Content Placeholder 7" descr="A close up of a flower&#10;&#10;Description generated with very high confidence">
            <a:extLst>
              <a:ext uri="{FF2B5EF4-FFF2-40B4-BE49-F238E27FC236}">
                <a16:creationId xmlns:a16="http://schemas.microsoft.com/office/drawing/2014/main" id="{F580B465-D49C-4C3C-858A-752D3C4D10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72" y="2272459"/>
            <a:ext cx="3671140" cy="3671140"/>
          </a:xfrm>
        </p:spPr>
      </p:pic>
    </p:spTree>
    <p:extLst>
      <p:ext uri="{BB962C8B-B14F-4D97-AF65-F5344CB8AC3E}">
        <p14:creationId xmlns:p14="http://schemas.microsoft.com/office/powerpoint/2010/main" val="12547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D43803-DFDD-4ABE-B2FF-5AC4CD78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“Ozymandias” and “To a Skylark”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044D5-E7CF-4F25-ABBC-2FE7F9A3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Extremely different poems in terms of their </a:t>
            </a:r>
            <a:r>
              <a:rPr lang="en-US" dirty="0">
                <a:highlight>
                  <a:srgbClr val="00FFFF"/>
                </a:highlight>
              </a:rPr>
              <a:t>moods and tones</a:t>
            </a:r>
          </a:p>
          <a:p>
            <a:r>
              <a:rPr lang="en-US" dirty="0"/>
              <a:t>Describe the speakers from both poems in your own words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9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3D0C-A2B4-4267-9408-98964FFA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7E0C-90CD-45CD-B986-E3AB1A32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  <a:p>
            <a:r>
              <a:rPr lang="en-US" dirty="0"/>
              <a:t>Lecture on Lord Byron, Keats, and Shelley </a:t>
            </a:r>
          </a:p>
          <a:p>
            <a:r>
              <a:rPr lang="en-US" dirty="0"/>
              <a:t>Read “Ode on a Grecian Urn” (BB)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BD48-75C8-4BBF-8D10-95719E41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“To a Skylark” (published </a:t>
            </a:r>
            <a:r>
              <a:rPr lang="en-US" dirty="0">
                <a:highlight>
                  <a:srgbClr val="00FFFF"/>
                </a:highlight>
              </a:rPr>
              <a:t>1820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3BC7-9988-4473-9BE5-19D1A3FE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Celebration of nature</a:t>
            </a:r>
          </a:p>
          <a:p>
            <a:r>
              <a:rPr lang="en-US" dirty="0"/>
              <a:t>Spontaneity of feelings put into verse  </a:t>
            </a:r>
          </a:p>
          <a:p>
            <a:r>
              <a:rPr lang="en-US" dirty="0">
                <a:highlight>
                  <a:srgbClr val="00FFFF"/>
                </a:highlight>
              </a:rPr>
              <a:t>Optimistic poem</a:t>
            </a:r>
            <a:r>
              <a:rPr lang="en-US" dirty="0"/>
              <a:t> </a:t>
            </a:r>
          </a:p>
          <a:p>
            <a:r>
              <a:rPr lang="en-US" dirty="0">
                <a:highlight>
                  <a:srgbClr val="00FFFF"/>
                </a:highlight>
              </a:rPr>
              <a:t>Inspired when Percy and Mary Shelley were taking a walk in Italy</a:t>
            </a:r>
          </a:p>
          <a:p>
            <a:r>
              <a:rPr lang="en-US" dirty="0"/>
              <a:t>Representative of romantic poetry’s </a:t>
            </a:r>
            <a:r>
              <a:rPr lang="en-US" dirty="0">
                <a:highlight>
                  <a:srgbClr val="00FFFF"/>
                </a:highlight>
              </a:rPr>
              <a:t>admiration for the natural world </a:t>
            </a:r>
            <a:r>
              <a:rPr lang="en-US" dirty="0"/>
              <a:t>and the desire to </a:t>
            </a:r>
            <a:r>
              <a:rPr lang="en-US" dirty="0">
                <a:highlight>
                  <a:srgbClr val="00FFFF"/>
                </a:highlight>
              </a:rPr>
              <a:t>use nature as a mirror for man’s image </a:t>
            </a:r>
          </a:p>
        </p:txBody>
      </p:sp>
    </p:spTree>
    <p:extLst>
      <p:ext uri="{BB962C8B-B14F-4D97-AF65-F5344CB8AC3E}">
        <p14:creationId xmlns:p14="http://schemas.microsoft.com/office/powerpoint/2010/main" val="220111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Lyric Poem</a:t>
            </a:r>
          </a:p>
          <a:p>
            <a:pPr marL="0" indent="0">
              <a:buNone/>
            </a:pPr>
            <a:r>
              <a:rPr lang="en-US" dirty="0"/>
              <a:t>Metaphor</a:t>
            </a:r>
          </a:p>
          <a:p>
            <a:pPr marL="0" indent="0">
              <a:buNone/>
            </a:pPr>
            <a:r>
              <a:rPr lang="en-US" dirty="0"/>
              <a:t>Simile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27A81-1101-414A-8B86-0211710E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“To a Skylark” Key Terms to Know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1CF-136E-4377-8BC1-2E99F9A2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Lyric Poem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6E348-6284-48AB-827D-298616B5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a composition meant for musical accompaniment. </a:t>
            </a:r>
          </a:p>
          <a:p>
            <a:r>
              <a:rPr lang="en-US" dirty="0"/>
              <a:t>The term refers to </a:t>
            </a:r>
            <a:r>
              <a:rPr lang="en-US" dirty="0">
                <a:highlight>
                  <a:srgbClr val="00FFFF"/>
                </a:highlight>
              </a:rPr>
              <a:t>a short poem in which the poet, the poet’s persona, or another speaker expresses personal feelings</a:t>
            </a:r>
            <a:r>
              <a:rPr lang="en-US" dirty="0"/>
              <a:t>. See Robert Herrick’s </a:t>
            </a:r>
            <a:r>
              <a:rPr lang="en-US" dirty="0">
                <a:hlinkClick r:id="rId2"/>
              </a:rPr>
              <a:t>“To Anthea, who May Command Him Anything,”</a:t>
            </a:r>
            <a:r>
              <a:rPr lang="en-US" dirty="0"/>
              <a:t> John Clare’s </a:t>
            </a:r>
            <a:r>
              <a:rPr lang="en-US" dirty="0">
                <a:hlinkClick r:id="rId3"/>
              </a:rPr>
              <a:t>“I Hid My Love,”</a:t>
            </a:r>
            <a:r>
              <a:rPr lang="en-US" dirty="0"/>
              <a:t> Louise </a:t>
            </a:r>
            <a:r>
              <a:rPr lang="en-US" dirty="0" err="1"/>
              <a:t>Bogan’s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“Song for the Last Act,”</a:t>
            </a:r>
            <a:r>
              <a:rPr lang="en-US" dirty="0"/>
              <a:t> or Louise </a:t>
            </a:r>
            <a:r>
              <a:rPr lang="en-US" dirty="0" err="1"/>
              <a:t>Glück’s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“Vita Nova.”</a:t>
            </a:r>
            <a:endParaRPr lang="en-US" dirty="0"/>
          </a:p>
          <a:p>
            <a:r>
              <a:rPr lang="en-US" dirty="0"/>
              <a:t>Note how the rhythm of the poem has a series of short beats in 5-line long stanzas </a:t>
            </a:r>
          </a:p>
        </p:txBody>
      </p:sp>
    </p:spTree>
    <p:extLst>
      <p:ext uri="{BB962C8B-B14F-4D97-AF65-F5344CB8AC3E}">
        <p14:creationId xmlns:p14="http://schemas.microsoft.com/office/powerpoint/2010/main" val="36981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00FA-2916-4C3F-82A3-FF0C6354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1AB01-EEB3-41A4-92CC-762BBCD7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  <a:r>
              <a:rPr lang="en-US" dirty="0">
                <a:highlight>
                  <a:srgbClr val="00FFFF"/>
                </a:highlight>
              </a:rPr>
              <a:t>A comparison that is made directly </a:t>
            </a:r>
            <a:r>
              <a:rPr lang="en-US" dirty="0"/>
              <a:t>(for example, John Keats’s “Beauty is truth, truth beauty” from </a:t>
            </a:r>
            <a:r>
              <a:rPr lang="en-US" dirty="0">
                <a:hlinkClick r:id="rId2"/>
              </a:rPr>
              <a:t>“Ode on a Grecian Urn”</a:t>
            </a:r>
            <a:r>
              <a:rPr lang="en-US" dirty="0"/>
              <a:t>) </a:t>
            </a:r>
            <a:r>
              <a:rPr lang="en-US" dirty="0">
                <a:highlight>
                  <a:srgbClr val="00FFFF"/>
                </a:highlight>
              </a:rPr>
              <a:t>or less directly</a:t>
            </a:r>
            <a:r>
              <a:rPr lang="en-US" dirty="0"/>
              <a:t> (for example, Shakespeare’s </a:t>
            </a:r>
            <a:r>
              <a:rPr lang="en-US" dirty="0">
                <a:hlinkClick r:id="rId3"/>
              </a:rPr>
              <a:t>“marriage of two minds”</a:t>
            </a:r>
            <a:r>
              <a:rPr lang="en-US" dirty="0"/>
              <a:t>), </a:t>
            </a:r>
            <a:r>
              <a:rPr lang="en-US" dirty="0">
                <a:highlight>
                  <a:srgbClr val="00FFFF"/>
                </a:highlight>
              </a:rPr>
              <a:t>but in any case without pointing out a similarity by using words such as “like,” “as,” or “than.”</a:t>
            </a:r>
          </a:p>
          <a:p>
            <a:r>
              <a:rPr lang="en-US" dirty="0"/>
              <a:t>Think of a metaphor from </a:t>
            </a:r>
            <a:r>
              <a:rPr lang="en-US" i="1" dirty="0"/>
              <a:t>Frankenstein</a:t>
            </a:r>
            <a:r>
              <a:rPr lang="en-US" dirty="0"/>
              <a:t> or </a:t>
            </a:r>
            <a:r>
              <a:rPr lang="en-US" i="1" dirty="0"/>
              <a:t>Dubliners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014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FC80-8E4D-4EE7-B1DE-E86A08EE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CB97-AF36-4C24-B81A-9E521F46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>
                <a:highlight>
                  <a:srgbClr val="00FFFF"/>
                </a:highlight>
              </a:rPr>
              <a:t>The explicit comparison of two objects/phenomenon/states  </a:t>
            </a:r>
            <a:r>
              <a:rPr lang="en-US" sz="2900" dirty="0" err="1">
                <a:highlight>
                  <a:srgbClr val="00FFFF"/>
                </a:highlight>
              </a:rPr>
              <a:t>etc</a:t>
            </a:r>
            <a:r>
              <a:rPr lang="en-US" sz="2900" dirty="0">
                <a:highlight>
                  <a:srgbClr val="00FFFF"/>
                </a:highlight>
              </a:rPr>
              <a:t> - by employing either 'as' or 'like’ </a:t>
            </a:r>
          </a:p>
          <a:p>
            <a:endParaRPr lang="en-US" dirty="0"/>
          </a:p>
          <a:p>
            <a:r>
              <a:rPr lang="en-US" dirty="0"/>
              <a:t>A comparison (see </a:t>
            </a:r>
            <a:r>
              <a:rPr lang="en-US" dirty="0">
                <a:hlinkClick r:id="rId2"/>
              </a:rPr>
              <a:t>Metaphor</a:t>
            </a:r>
            <a:r>
              <a:rPr lang="en-US" dirty="0"/>
              <a:t>) made with “as,” “like,” or “than.” In </a:t>
            </a:r>
            <a:r>
              <a:rPr lang="en-US" dirty="0">
                <a:hlinkClick r:id="rId3"/>
              </a:rPr>
              <a:t>“A Red, Red Rose,”</a:t>
            </a:r>
            <a:r>
              <a:rPr lang="en-US" dirty="0"/>
              <a:t> Robert Burns declares: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               O my </a:t>
            </a:r>
            <a:r>
              <a:rPr lang="en-US" dirty="0" err="1"/>
              <a:t>Luve</a:t>
            </a:r>
            <a:r>
              <a:rPr lang="en-US" dirty="0"/>
              <a:t> is like a red, red rose</a:t>
            </a:r>
            <a:br>
              <a:rPr lang="en-US" dirty="0"/>
            </a:br>
            <a:r>
              <a:rPr lang="en-US" dirty="0"/>
              <a:t>                   That’s newly sprung in June;</a:t>
            </a:r>
            <a:br>
              <a:rPr lang="en-US" dirty="0"/>
            </a:br>
            <a:r>
              <a:rPr lang="en-US" dirty="0"/>
              <a:t>                   O my </a:t>
            </a:r>
            <a:r>
              <a:rPr lang="en-US" dirty="0" err="1"/>
              <a:t>Luve</a:t>
            </a:r>
            <a:r>
              <a:rPr lang="en-US" dirty="0"/>
              <a:t> is like the melody</a:t>
            </a:r>
            <a:br>
              <a:rPr lang="en-US" dirty="0"/>
            </a:br>
            <a:r>
              <a:rPr lang="en-US" dirty="0"/>
              <a:t>                   That’s sweetly played in tune.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“What happens to a dream deferred?” asks Langston Hughes in </a:t>
            </a:r>
            <a:r>
              <a:rPr lang="en-US" dirty="0">
                <a:hlinkClick r:id="rId4"/>
              </a:rPr>
              <a:t>“Harlem”: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               Does it dry up</a:t>
            </a:r>
            <a:br>
              <a:rPr lang="en-US" dirty="0"/>
            </a:br>
            <a:r>
              <a:rPr lang="en-US" dirty="0"/>
              <a:t>                   like a raisin in the sun?</a:t>
            </a:r>
            <a:br>
              <a:rPr lang="en-US" dirty="0"/>
            </a:br>
            <a:r>
              <a:rPr lang="en-US" dirty="0"/>
              <a:t>                   Or fester like a sore—</a:t>
            </a:r>
            <a:br>
              <a:rPr lang="en-US" dirty="0"/>
            </a:br>
            <a:r>
              <a:rPr lang="en-US" dirty="0"/>
              <a:t>                   And then run?</a:t>
            </a:r>
            <a:br>
              <a:rPr lang="en-US" dirty="0"/>
            </a:br>
            <a:r>
              <a:rPr lang="en-US" dirty="0"/>
              <a:t>                   Does it stink like rotten meat?</a:t>
            </a:r>
            <a:br>
              <a:rPr lang="en-US" dirty="0"/>
            </a:br>
            <a:r>
              <a:rPr lang="en-US" dirty="0"/>
              <a:t>                   Or crust and sugar over—</a:t>
            </a:r>
            <a:br>
              <a:rPr lang="en-US" dirty="0"/>
            </a:br>
            <a:r>
              <a:rPr lang="en-US" dirty="0"/>
              <a:t>                   like a syrupy sweet?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1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05C5-849F-46D4-BE11-085D4EAB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similes do you find in the poem?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91BB-CED6-4146-97A2-973C913AD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Higher still and higher</a:t>
            </a:r>
          </a:p>
          <a:p>
            <a:pPr marL="0" indent="0">
              <a:buNone/>
            </a:pPr>
            <a:r>
              <a:rPr lang="en-US" dirty="0"/>
              <a:t> From the earth thou </a:t>
            </a:r>
            <a:r>
              <a:rPr lang="en-US" dirty="0" err="1"/>
              <a:t>springest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Like a cloud of fire;</a:t>
            </a:r>
          </a:p>
          <a:p>
            <a:pPr marL="0" indent="0">
              <a:buNone/>
            </a:pPr>
            <a:r>
              <a:rPr lang="en-US" dirty="0"/>
              <a:t>The blue deep thou </a:t>
            </a:r>
            <a:r>
              <a:rPr lang="en-US" dirty="0" err="1"/>
              <a:t>wingest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And singing still dost soar, and soaring ever </a:t>
            </a:r>
            <a:r>
              <a:rPr lang="en-US" dirty="0" err="1"/>
              <a:t>singest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7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04FA-4A1D-4DBF-92A1-A21874E0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18E7-024F-4BC2-9798-6568E27A6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golden lightning</a:t>
            </a:r>
          </a:p>
          <a:p>
            <a:pPr marL="0" indent="0">
              <a:buNone/>
            </a:pPr>
            <a:r>
              <a:rPr lang="en-US" dirty="0"/>
              <a:t>Of the sunken sun,</a:t>
            </a:r>
          </a:p>
          <a:p>
            <a:pPr marL="0" indent="0">
              <a:buNone/>
            </a:pPr>
            <a:r>
              <a:rPr lang="en-US" dirty="0"/>
              <a:t>O’er which clouds are </a:t>
            </a:r>
            <a:r>
              <a:rPr lang="en-US" dirty="0" err="1"/>
              <a:t>bright’ning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Thou dost float and run,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Like an unbodied joy whose race is just begun.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5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B5EB6-A362-4560-9B2B-EC7E8815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meaning of the simile and the metaphor in these two stanzas?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C5379-468B-453E-9915-1579D271C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BA53E-65A6-4CE9-A96D-7E67A44139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pale purple even</a:t>
            </a:r>
          </a:p>
          <a:p>
            <a:pPr marL="0" indent="0">
              <a:buNone/>
            </a:pPr>
            <a:r>
              <a:rPr lang="en-US" dirty="0"/>
              <a:t> Melts around thy flight;</a:t>
            </a:r>
          </a:p>
          <a:p>
            <a:pPr marL="0" indent="0">
              <a:buNone/>
            </a:pPr>
            <a:r>
              <a:rPr lang="en-US" dirty="0"/>
              <a:t> Like a star of heaven</a:t>
            </a:r>
          </a:p>
          <a:p>
            <a:pPr marL="0" indent="0">
              <a:buNone/>
            </a:pPr>
            <a:r>
              <a:rPr lang="en-US" dirty="0"/>
              <a:t> In the broad daylight</a:t>
            </a:r>
          </a:p>
          <a:p>
            <a:pPr marL="0" indent="0">
              <a:buNone/>
            </a:pPr>
            <a:r>
              <a:rPr lang="en-US" dirty="0"/>
              <a:t>Thou art unseen, but yet I hear thy shrill delight,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F839B3-A673-40D6-A4B9-D05FF7DDA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Metaphor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D8E4DB-9F12-4CDF-BF10-6B1050A0FB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Keen as are the arrows</a:t>
            </a:r>
          </a:p>
          <a:p>
            <a:pPr marL="0" indent="0">
              <a:buNone/>
            </a:pPr>
            <a:r>
              <a:rPr lang="en-US" dirty="0"/>
              <a:t>Of that silver sphere</a:t>
            </a:r>
          </a:p>
          <a:p>
            <a:pPr marL="0" indent="0">
              <a:buNone/>
            </a:pPr>
            <a:r>
              <a:rPr lang="en-US" dirty="0"/>
              <a:t> Whose intense lamp narrows</a:t>
            </a:r>
          </a:p>
          <a:p>
            <a:pPr marL="0" indent="0">
              <a:buNone/>
            </a:pPr>
            <a:r>
              <a:rPr lang="en-US" dirty="0"/>
              <a:t>In the white dawn clear</a:t>
            </a:r>
          </a:p>
          <a:p>
            <a:pPr marL="0" indent="0">
              <a:buNone/>
            </a:pPr>
            <a:r>
              <a:rPr lang="en-US" dirty="0"/>
              <a:t>Until we hardly see—we feel that it is there.</a:t>
            </a:r>
          </a:p>
        </p:txBody>
      </p:sp>
    </p:spTree>
    <p:extLst>
      <p:ext uri="{BB962C8B-B14F-4D97-AF65-F5344CB8AC3E}">
        <p14:creationId xmlns:p14="http://schemas.microsoft.com/office/powerpoint/2010/main" val="207344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789</TotalTime>
  <Words>671</Words>
  <Application>Microsoft Office PowerPoint</Application>
  <PresentationFormat>自定义</PresentationFormat>
  <Paragraphs>89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Consolas</vt:lpstr>
      <vt:lpstr>Corbel</vt:lpstr>
      <vt:lpstr>Chalkboard 16x9</vt:lpstr>
      <vt:lpstr>Poetry Unit Part Two</vt:lpstr>
      <vt:lpstr>“To a Skylark” (published 1820) </vt:lpstr>
      <vt:lpstr>“To a Skylark” Key Terms to Know</vt:lpstr>
      <vt:lpstr>Lyric Poem</vt:lpstr>
      <vt:lpstr>Metaphor </vt:lpstr>
      <vt:lpstr>Simile </vt:lpstr>
      <vt:lpstr>How many similes do you find in the poem? </vt:lpstr>
      <vt:lpstr>PowerPoint 演示文稿</vt:lpstr>
      <vt:lpstr>What is the meaning of the simile and the metaphor in these two stanzas? </vt:lpstr>
      <vt:lpstr> Series of Similes in the Poem</vt:lpstr>
      <vt:lpstr>What is the connection between the skylark and the poet?</vt:lpstr>
      <vt:lpstr>Simile #2: Skylark is like a maiden </vt:lpstr>
      <vt:lpstr>What is the connection between the bird and the maiden? </vt:lpstr>
      <vt:lpstr>Simile #3: Skylark is like a glow-worm</vt:lpstr>
      <vt:lpstr>Why does poem connect bird to glow-worm?</vt:lpstr>
      <vt:lpstr>Simile #4: Skylark is like a rose…</vt:lpstr>
      <vt:lpstr>Why is this rose connected to the bird?</vt:lpstr>
      <vt:lpstr>Thoughts on “Ozymandias” and “To a Skylark” 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Poetry Unit Part Two</dc:title>
  <dc:creator>Marilyn Holguin</dc:creator>
  <cp:lastModifiedBy>Feng, Chuhao</cp:lastModifiedBy>
  <cp:revision>12</cp:revision>
  <dcterms:created xsi:type="dcterms:W3CDTF">2018-04-09T10:52:33Z</dcterms:created>
  <dcterms:modified xsi:type="dcterms:W3CDTF">2019-05-26T04:58:40Z</dcterms:modified>
</cp:coreProperties>
</file>