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57" r:id="rId4"/>
    <p:sldId id="261" r:id="rId5"/>
    <p:sldId id="259" r:id="rId6"/>
    <p:sldId id="260" r:id="rId7"/>
    <p:sldId id="267" r:id="rId8"/>
    <p:sldId id="266" r:id="rId9"/>
    <p:sldId id="264" r:id="rId10"/>
    <p:sldId id="263"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8" autoAdjust="0"/>
    <p:restoredTop sz="94660"/>
  </p:normalViewPr>
  <p:slideViewPr>
    <p:cSldViewPr snapToGrid="0">
      <p:cViewPr>
        <p:scale>
          <a:sx n="91" d="100"/>
          <a:sy n="91" d="100"/>
        </p:scale>
        <p:origin x="7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FE3AAF-EBAB-42FC-88AD-4924905813F1}" type="datetimeFigureOut">
              <a:rPr lang="en-US" smtClean="0"/>
              <a:t>5/26/2019</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DCDB7FB-2EAD-4E24-A831-783850D4F7FD}"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907464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E3AAF-EBAB-42FC-88AD-4924905813F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DB7FB-2EAD-4E24-A831-783850D4F7FD}"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8347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E3AAF-EBAB-42FC-88AD-4924905813F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DB7FB-2EAD-4E24-A831-783850D4F7FD}"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3527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FE3AAF-EBAB-42FC-88AD-4924905813F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DB7FB-2EAD-4E24-A831-783850D4F7FD}"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11052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FE3AAF-EBAB-42FC-88AD-4924905813F1}" type="datetimeFigureOut">
              <a:rPr lang="en-US" smtClean="0"/>
              <a:t>5/26/2019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CDB7FB-2EAD-4E24-A831-783850D4F7FD}"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2111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FE3AAF-EBAB-42FC-88AD-4924905813F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DB7FB-2EAD-4E24-A831-783850D4F7FD}"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38919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FE3AAF-EBAB-42FC-88AD-4924905813F1}" type="datetimeFigureOut">
              <a:rPr lang="en-US" smtClean="0"/>
              <a:t>5/26/2019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CDB7FB-2EAD-4E24-A831-783850D4F7FD}"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36717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FE3AAF-EBAB-42FC-88AD-4924905813F1}" type="datetimeFigureOut">
              <a:rPr lang="en-US" smtClean="0"/>
              <a:t>5/26/2019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CDB7FB-2EAD-4E24-A831-783850D4F7FD}"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6450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FE3AAF-EBAB-42FC-88AD-4924905813F1}" type="datetimeFigureOut">
              <a:rPr lang="en-US" smtClean="0"/>
              <a:t>5/26/2019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CDB7FB-2EAD-4E24-A831-783850D4F7FD}" type="slidenum">
              <a:rPr lang="en-US" smtClean="0"/>
              <a:t>‹#›</a:t>
            </a:fld>
            <a:endParaRPr lang="en-US"/>
          </a:p>
        </p:txBody>
      </p:sp>
    </p:spTree>
    <p:extLst>
      <p:ext uri="{BB962C8B-B14F-4D97-AF65-F5344CB8AC3E}">
        <p14:creationId xmlns:p14="http://schemas.microsoft.com/office/powerpoint/2010/main" val="157545594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4FE3AAF-EBAB-42FC-88AD-4924905813F1}" type="datetimeFigureOut">
              <a:rPr lang="en-US" smtClean="0"/>
              <a:t>5/26/2019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CDB7FB-2EAD-4E24-A831-783850D4F7FD}"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32435183"/>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4FE3AAF-EBAB-42FC-88AD-4924905813F1}" type="datetimeFigureOut">
              <a:rPr lang="en-US" smtClean="0"/>
              <a:t>5/26/2019</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DCDB7FB-2EAD-4E24-A831-783850D4F7FD}"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86288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4FE3AAF-EBAB-42FC-88AD-4924905813F1}" type="datetimeFigureOut">
              <a:rPr lang="en-US" smtClean="0"/>
              <a:t>5/26/2019</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CDB7FB-2EAD-4E24-A831-783850D4F7FD}"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270750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oetryfoundation.org/archive/poem.html?id=173742"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774EF-D0C4-45F2-B07C-24098E73E818}"/>
              </a:ext>
            </a:extLst>
          </p:cNvPr>
          <p:cNvSpPr>
            <a:spLocks noGrp="1"/>
          </p:cNvSpPr>
          <p:nvPr>
            <p:ph type="ctrTitle"/>
          </p:nvPr>
        </p:nvSpPr>
        <p:spPr/>
        <p:txBody>
          <a:bodyPr/>
          <a:lstStyle/>
          <a:p>
            <a:r>
              <a:rPr lang="en-US" dirty="0"/>
              <a:t>“My last duchess”  </a:t>
            </a:r>
          </a:p>
        </p:txBody>
      </p:sp>
      <p:sp>
        <p:nvSpPr>
          <p:cNvPr id="3" name="Subtitle 2">
            <a:extLst>
              <a:ext uri="{FF2B5EF4-FFF2-40B4-BE49-F238E27FC236}">
                <a16:creationId xmlns:a16="http://schemas.microsoft.com/office/drawing/2014/main" id="{7A46EA42-0B87-4E22-8C56-E4501F8392E9}"/>
              </a:ext>
            </a:extLst>
          </p:cNvPr>
          <p:cNvSpPr>
            <a:spLocks noGrp="1"/>
          </p:cNvSpPr>
          <p:nvPr>
            <p:ph type="subTitle" idx="1"/>
          </p:nvPr>
        </p:nvSpPr>
        <p:spPr/>
        <p:txBody>
          <a:bodyPr/>
          <a:lstStyle/>
          <a:p>
            <a:r>
              <a:rPr lang="en-US" dirty="0"/>
              <a:t>Robert browning, poet </a:t>
            </a:r>
          </a:p>
          <a:p>
            <a:r>
              <a:rPr lang="en-US" dirty="0"/>
              <a:t>Published in </a:t>
            </a:r>
            <a:r>
              <a:rPr lang="en-US" dirty="0">
                <a:highlight>
                  <a:srgbClr val="FFFF00"/>
                </a:highlight>
              </a:rPr>
              <a:t>1842</a:t>
            </a:r>
          </a:p>
        </p:txBody>
      </p:sp>
    </p:spTree>
    <p:extLst>
      <p:ext uri="{BB962C8B-B14F-4D97-AF65-F5344CB8AC3E}">
        <p14:creationId xmlns:p14="http://schemas.microsoft.com/office/powerpoint/2010/main" val="27575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D13B471-D5D7-4B84-A9A3-3985213E00B6}"/>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5987"/>
          <a:stretch/>
        </p:blipFill>
        <p:spPr>
          <a:xfrm>
            <a:off x="1764228" y="643467"/>
            <a:ext cx="8663543" cy="4873234"/>
          </a:xfrm>
          <a:prstGeom prst="rect">
            <a:avLst/>
          </a:prstGeom>
        </p:spPr>
      </p:pic>
    </p:spTree>
    <p:extLst>
      <p:ext uri="{BB962C8B-B14F-4D97-AF65-F5344CB8AC3E}">
        <p14:creationId xmlns:p14="http://schemas.microsoft.com/office/powerpoint/2010/main" val="2349596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738F172-08B9-4BA5-B753-7D93472C0B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C900681B-C4FD-40B3-B5BC-C33231614C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FEAACD67-2FB5-4530-9B74-8D946F1CE9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23CA246F-8BF9-4790-AA68-5AB87C4A07E8}"/>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23" b="28262"/>
          <a:stretch/>
        </p:blipFill>
        <p:spPr>
          <a:xfrm>
            <a:off x="20" y="10"/>
            <a:ext cx="12191980" cy="6121333"/>
          </a:xfrm>
          <a:prstGeom prst="rect">
            <a:avLst/>
          </a:prstGeom>
        </p:spPr>
      </p:pic>
    </p:spTree>
    <p:extLst>
      <p:ext uri="{BB962C8B-B14F-4D97-AF65-F5344CB8AC3E}">
        <p14:creationId xmlns:p14="http://schemas.microsoft.com/office/powerpoint/2010/main" val="1400307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021A4066-B261-49FE-952E-A0FE3EE75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81B4579-E2EA-4BD7-94FF-0A0BEE135C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3530885"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6" name="Rectangle 25">
            <a:extLst>
              <a:ext uri="{FF2B5EF4-FFF2-40B4-BE49-F238E27FC236}">
                <a16:creationId xmlns:a16="http://schemas.microsoft.com/office/drawing/2014/main" id="{81958111-BC13-4D45-AB27-0C2C83F9BA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Content Placeholder 18">
            <a:extLst>
              <a:ext uri="{FF2B5EF4-FFF2-40B4-BE49-F238E27FC236}">
                <a16:creationId xmlns:a16="http://schemas.microsoft.com/office/drawing/2014/main" id="{18D841ED-7BD4-4A07-BC29-67235689DFEB}"/>
              </a:ext>
            </a:extLst>
          </p:cNvPr>
          <p:cNvSpPr>
            <a:spLocks noGrp="1"/>
          </p:cNvSpPr>
          <p:nvPr>
            <p:ph idx="1"/>
          </p:nvPr>
        </p:nvSpPr>
        <p:spPr>
          <a:xfrm>
            <a:off x="1451581" y="2015732"/>
            <a:ext cx="3526523" cy="3450613"/>
          </a:xfrm>
        </p:spPr>
        <p:txBody>
          <a:bodyPr>
            <a:normAutofit fontScale="92500" lnSpcReduction="20000"/>
          </a:bodyPr>
          <a:lstStyle/>
          <a:p>
            <a:r>
              <a:rPr lang="en-US" dirty="0"/>
              <a:t>Robert Browning </a:t>
            </a:r>
          </a:p>
          <a:p>
            <a:r>
              <a:rPr lang="en-US" dirty="0"/>
              <a:t>7 May 1812 – 12 December 1889</a:t>
            </a:r>
          </a:p>
          <a:p>
            <a:r>
              <a:rPr lang="en-US" dirty="0"/>
              <a:t>Married to another (great) poet </a:t>
            </a:r>
            <a:r>
              <a:rPr lang="en-US" dirty="0">
                <a:highlight>
                  <a:srgbClr val="FFFF00"/>
                </a:highlight>
              </a:rPr>
              <a:t>Elizabeth Barrett Browning </a:t>
            </a:r>
          </a:p>
          <a:p>
            <a:r>
              <a:rPr lang="en-US" dirty="0"/>
              <a:t>Well-known poetry collections include: </a:t>
            </a:r>
            <a:r>
              <a:rPr lang="en-US" i="1" dirty="0"/>
              <a:t>Dramatic Lyrics</a:t>
            </a:r>
            <a:r>
              <a:rPr lang="en-US" dirty="0"/>
              <a:t>, </a:t>
            </a:r>
            <a:r>
              <a:rPr lang="en-US" i="1" dirty="0">
                <a:highlight>
                  <a:srgbClr val="FFFF00"/>
                </a:highlight>
              </a:rPr>
              <a:t>Men and Women</a:t>
            </a:r>
            <a:r>
              <a:rPr lang="en-US" dirty="0"/>
              <a:t>, </a:t>
            </a:r>
            <a:r>
              <a:rPr lang="en-US" i="1" dirty="0"/>
              <a:t>The Ring and the Book,</a:t>
            </a:r>
            <a:r>
              <a:rPr lang="en-US" dirty="0"/>
              <a:t> and </a:t>
            </a:r>
            <a:r>
              <a:rPr lang="en-US" i="1" dirty="0"/>
              <a:t>Dramatis Personae </a:t>
            </a:r>
          </a:p>
        </p:txBody>
      </p:sp>
      <p:grpSp>
        <p:nvGrpSpPr>
          <p:cNvPr id="28" name="Group 27">
            <a:extLst>
              <a:ext uri="{FF2B5EF4-FFF2-40B4-BE49-F238E27FC236}">
                <a16:creationId xmlns:a16="http://schemas.microsoft.com/office/drawing/2014/main" id="{82188758-E18A-4CE5-9D03-F4BF5D887C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0131" y="482171"/>
            <a:ext cx="6091791" cy="5149101"/>
            <a:chOff x="5446003" y="583365"/>
            <a:chExt cx="6091790" cy="5181928"/>
          </a:xfrm>
        </p:grpSpPr>
        <p:sp>
          <p:nvSpPr>
            <p:cNvPr id="29" name="Rectangle 28">
              <a:extLst>
                <a:ext uri="{FF2B5EF4-FFF2-40B4-BE49-F238E27FC236}">
                  <a16:creationId xmlns:a16="http://schemas.microsoft.com/office/drawing/2014/main" id="{821513DD-C15F-4381-AEA6-ED9E5E218C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46003" y="583365"/>
              <a:ext cx="6091790"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ED2DE01-7F43-4858-85FC-27022DA78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64828" y="915807"/>
              <a:ext cx="5461779" cy="4494927"/>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Content Placeholder 4" descr="A person wearing a suit and tie&#10;&#10;Description automatically generated">
            <a:extLst>
              <a:ext uri="{FF2B5EF4-FFF2-40B4-BE49-F238E27FC236}">
                <a16:creationId xmlns:a16="http://schemas.microsoft.com/office/drawing/2014/main" id="{74D4FCCB-F41D-4EA3-A027-288467DE35D8}"/>
              </a:ext>
            </a:extLst>
          </p:cNvPr>
          <p:cNvPicPr>
            <a:picLocks noChangeAspect="1"/>
          </p:cNvPicPr>
          <p:nvPr/>
        </p:nvPicPr>
        <p:blipFill rotWithShape="1">
          <a:blip r:embed="rId2">
            <a:extLst>
              <a:ext uri="{28A0092B-C50C-407E-A947-70E740481C1C}">
                <a14:useLocalDpi xmlns:a14="http://schemas.microsoft.com/office/drawing/2010/main" val="0"/>
              </a:ext>
            </a:extLst>
          </a:blip>
          <a:srcRect l="16755"/>
          <a:stretch/>
        </p:blipFill>
        <p:spPr>
          <a:xfrm>
            <a:off x="6093926" y="1116345"/>
            <a:ext cx="4821551" cy="3866172"/>
          </a:xfrm>
          <a:prstGeom prst="rect">
            <a:avLst/>
          </a:prstGeom>
        </p:spPr>
      </p:pic>
      <p:pic>
        <p:nvPicPr>
          <p:cNvPr id="32" name="Picture 31">
            <a:extLst>
              <a:ext uri="{FF2B5EF4-FFF2-40B4-BE49-F238E27FC236}">
                <a16:creationId xmlns:a16="http://schemas.microsoft.com/office/drawing/2014/main" id="{D42F4933-2ECF-4EE5-BCE4-F19E3CA609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4" name="Straight Connector 33">
            <a:extLst>
              <a:ext uri="{FF2B5EF4-FFF2-40B4-BE49-F238E27FC236}">
                <a16:creationId xmlns:a16="http://schemas.microsoft.com/office/drawing/2014/main" id="{C6FAC23C-014D-4AC5-AD1B-36F7D0E7EF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161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3C748C-967B-4A7B-A90F-3EDD0F485A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3"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0143637-4934-44E4-B909-BAF1E7B27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406212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79F9D8A-DABD-4019-A939-588B61C60E01}"/>
              </a:ext>
            </a:extLst>
          </p:cNvPr>
          <p:cNvSpPr>
            <a:spLocks noGrp="1"/>
          </p:cNvSpPr>
          <p:nvPr>
            <p:ph type="title"/>
          </p:nvPr>
        </p:nvSpPr>
        <p:spPr>
          <a:xfrm>
            <a:off x="849683" y="1240076"/>
            <a:ext cx="2727813" cy="4584527"/>
          </a:xfrm>
        </p:spPr>
        <p:txBody>
          <a:bodyPr>
            <a:normAutofit/>
          </a:bodyPr>
          <a:lstStyle/>
          <a:p>
            <a:r>
              <a:rPr lang="en-US" dirty="0">
                <a:solidFill>
                  <a:srgbClr val="FFFFFF"/>
                </a:solidFill>
              </a:rPr>
              <a:t>Terms to know</a:t>
            </a:r>
            <a:br>
              <a:rPr lang="en-US" dirty="0">
                <a:solidFill>
                  <a:srgbClr val="FFFFFF"/>
                </a:solidFill>
              </a:rPr>
            </a:br>
            <a:br>
              <a:rPr lang="en-US" dirty="0">
                <a:solidFill>
                  <a:srgbClr val="FFFFFF"/>
                </a:solidFill>
              </a:rPr>
            </a:br>
            <a:r>
              <a:rPr lang="en-US" sz="1600" dirty="0">
                <a:solidFill>
                  <a:srgbClr val="FFFFFF"/>
                </a:solidFill>
              </a:rPr>
              <a:t>Dramatic monologue</a:t>
            </a:r>
            <a:br>
              <a:rPr lang="en-US" sz="1600" dirty="0">
                <a:solidFill>
                  <a:srgbClr val="FFFFFF"/>
                </a:solidFill>
              </a:rPr>
            </a:br>
            <a:br>
              <a:rPr lang="en-US" sz="1600" dirty="0">
                <a:solidFill>
                  <a:srgbClr val="FFFFFF"/>
                </a:solidFill>
              </a:rPr>
            </a:br>
            <a:r>
              <a:rPr lang="en-US" sz="1600" dirty="0">
                <a:solidFill>
                  <a:srgbClr val="FFFFFF"/>
                </a:solidFill>
              </a:rPr>
              <a:t>Ekphrasis  </a:t>
            </a:r>
          </a:p>
        </p:txBody>
      </p:sp>
      <p:sp>
        <p:nvSpPr>
          <p:cNvPr id="4" name="Rectangle 1">
            <a:extLst>
              <a:ext uri="{FF2B5EF4-FFF2-40B4-BE49-F238E27FC236}">
                <a16:creationId xmlns:a16="http://schemas.microsoft.com/office/drawing/2014/main" id="{7C240F95-547F-4593-BF97-8949FE4CC71C}"/>
              </a:ext>
            </a:extLst>
          </p:cNvPr>
          <p:cNvSpPr>
            <a:spLocks noGrp="1" noChangeArrowheads="1"/>
          </p:cNvSpPr>
          <p:nvPr>
            <p:ph idx="1"/>
          </p:nvPr>
        </p:nvSpPr>
        <p:spPr bwMode="auto">
          <a:xfrm>
            <a:off x="4705594" y="1240077"/>
            <a:ext cx="6034827" cy="491646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endParaRPr kumimoji="0" lang="en-US" altLang="en-US" b="1" i="0" u="none" strike="noStrike" cap="none" normalizeH="0" baseline="0" dirty="0">
              <a:ln>
                <a:noFill/>
              </a:ln>
              <a:effectLst/>
              <a:latin typeface="Arial" panose="020B0604020202020204" pitchFamily="34" charset="0"/>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highlight>
                  <a:srgbClr val="FFFF00"/>
                </a:highlight>
                <a:latin typeface="Arial" panose="020B0604020202020204" pitchFamily="34" charset="0"/>
              </a:rPr>
              <a:t>Ekphrasis</a:t>
            </a:r>
            <a:r>
              <a:rPr kumimoji="0" lang="en-US" altLang="en-US" b="1" i="0" u="none" strike="noStrike" cap="none" normalizeH="0" baseline="0" dirty="0">
                <a:ln>
                  <a:noFill/>
                </a:ln>
                <a:effectLst/>
                <a:latin typeface="Arial" panose="020B0604020202020204" pitchFamily="34" charset="0"/>
              </a:rPr>
              <a:t> </a:t>
            </a:r>
          </a:p>
          <a:p>
            <a:pPr marL="457200" marR="0" lvl="1"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highlight>
                  <a:srgbClr val="FFFF00"/>
                </a:highlight>
                <a:latin typeface="Arial" panose="020B0604020202020204" pitchFamily="34" charset="0"/>
              </a:rPr>
              <a:t>“Description” in Greek</a:t>
            </a:r>
            <a:r>
              <a:rPr kumimoji="0" lang="en-US" altLang="en-US" b="0" i="0" u="none" strike="noStrike" cap="none" normalizeH="0" baseline="0" dirty="0">
                <a:ln>
                  <a:noFill/>
                </a:ln>
                <a:effectLst/>
                <a:latin typeface="Arial" panose="020B0604020202020204" pitchFamily="34" charset="0"/>
              </a:rPr>
              <a:t>. </a:t>
            </a:r>
            <a:r>
              <a:rPr kumimoji="0" lang="en-US" altLang="en-US" b="0" i="0" u="none" strike="noStrike" cap="none" normalizeH="0" baseline="0" dirty="0">
                <a:ln>
                  <a:noFill/>
                </a:ln>
                <a:effectLst/>
                <a:highlight>
                  <a:srgbClr val="FFFF00"/>
                </a:highlight>
                <a:latin typeface="Arial" panose="020B0604020202020204" pitchFamily="34" charset="0"/>
              </a:rPr>
              <a:t>An ekphrastic poem is a vivid description of a scene or, more commonly, a work of art.</a:t>
            </a:r>
            <a:r>
              <a:rPr kumimoji="0" lang="en-US" altLang="en-US" b="0" i="0" u="none" strike="noStrike" cap="none" normalizeH="0" baseline="0" dirty="0">
                <a:ln>
                  <a:noFill/>
                </a:ln>
                <a:effectLst/>
                <a:latin typeface="Arial" panose="020B0604020202020204" pitchFamily="34" charset="0"/>
              </a:rPr>
              <a:t> Through the imaginative act of narrating and reflecting on the “action” of a painting or sculpture, the poet may amplify and expand its meaning. A notable example is </a:t>
            </a:r>
            <a:r>
              <a:rPr kumimoji="0" lang="en-US" altLang="en-US" b="0" i="0" u="none" strike="noStrike" cap="none" normalizeH="0" baseline="0" dirty="0">
                <a:ln>
                  <a:noFill/>
                </a:ln>
                <a:effectLst/>
                <a:latin typeface="Arial" panose="020B0604020202020204" pitchFamily="34" charset="0"/>
                <a:hlinkClick r:id="rId2"/>
              </a:rPr>
              <a:t>“Ode on a Grecian Urn,”</a:t>
            </a:r>
            <a:r>
              <a:rPr kumimoji="0" lang="en-US" altLang="en-US" b="0" i="0" u="none" strike="noStrike" cap="none" normalizeH="0" baseline="0" dirty="0">
                <a:ln>
                  <a:noFill/>
                </a:ln>
                <a:effectLst/>
                <a:latin typeface="Arial" panose="020B0604020202020204" pitchFamily="34" charset="0"/>
              </a:rPr>
              <a:t> in which the poet John Keats speculates on the identity of the lovers who appear to dance and play music, simultaneously frozen in time and in perpetual motion</a:t>
            </a: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1779673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8CF6D64A-CA78-4B7A-95E5-0AC5928E20B2}"/>
              </a:ext>
            </a:extLst>
          </p:cNvPr>
          <p:cNvSpPr>
            <a:spLocks noGrp="1" noChangeArrowheads="1"/>
          </p:cNvSpPr>
          <p:nvPr>
            <p:ph type="title"/>
          </p:nvPr>
        </p:nvSpPr>
        <p:spPr bwMode="auto">
          <a:xfrm>
            <a:off x="5078896" y="643467"/>
            <a:ext cx="5975956" cy="412754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0" numCol="1" rtlCol="0" anchor="ctr" anchorCtr="0" compatLnSpc="1">
            <a:prstTxWarp prst="textNoShape">
              <a:avLst/>
            </a:prstTxWarp>
            <a:normAutofit/>
          </a:bodyPr>
          <a:lstStyle/>
          <a:p>
            <a:pPr marL="0" marR="0" lvl="0" indent="0" fontAlgn="base">
              <a:spcAft>
                <a:spcPct val="0"/>
              </a:spcAft>
              <a:buClrTx/>
              <a:buSzTx/>
              <a:tabLst/>
            </a:pPr>
            <a:r>
              <a:rPr lang="en-US" altLang="en-US" sz="1600" dirty="0">
                <a:highlight>
                  <a:srgbClr val="FFFF00"/>
                </a:highlight>
              </a:rPr>
              <a:t>Dramatic monologue </a:t>
            </a:r>
            <a:br>
              <a:rPr lang="en-US" altLang="en-US" sz="1600" dirty="0"/>
            </a:br>
            <a:br>
              <a:rPr lang="en-US" altLang="en-US" sz="1600" dirty="0"/>
            </a:br>
            <a:r>
              <a:rPr lang="en-US" altLang="en-US" sz="1600" dirty="0"/>
              <a:t>M.H. Abrams</a:t>
            </a:r>
            <a:r>
              <a:rPr kumimoji="0" lang="en-US" altLang="en-US" sz="1600" u="none" strike="noStrike" normalizeH="0" baseline="0" dirty="0">
                <a:ln>
                  <a:noFill/>
                </a:ln>
              </a:rPr>
              <a:t> notes the following three features of the dramatic monologue as it applies to poetry: </a:t>
            </a:r>
          </a:p>
          <a:p>
            <a:pPr marL="0" marR="0" lvl="0" indent="0" fontAlgn="base">
              <a:spcAft>
                <a:spcPct val="0"/>
              </a:spcAft>
              <a:buClrTx/>
              <a:buSzTx/>
              <a:tabLst/>
            </a:pPr>
            <a:r>
              <a:rPr kumimoji="0" lang="en-US" altLang="en-US" sz="1600" u="none" strike="noStrike" normalizeH="0" baseline="0" dirty="0">
                <a:ln>
                  <a:noFill/>
                </a:ln>
              </a:rPr>
              <a:t>1. </a:t>
            </a:r>
            <a:r>
              <a:rPr kumimoji="0" lang="en-US" altLang="en-US" sz="1600" u="none" strike="noStrike" normalizeH="0" baseline="0" dirty="0">
                <a:ln>
                  <a:noFill/>
                </a:ln>
                <a:highlight>
                  <a:srgbClr val="FFFF00"/>
                </a:highlight>
              </a:rPr>
              <a:t>The single person/SPEAKER</a:t>
            </a:r>
            <a:r>
              <a:rPr kumimoji="0" lang="en-US" altLang="en-US" sz="1600" u="none" strike="noStrike" normalizeH="0" baseline="0" dirty="0">
                <a:ln>
                  <a:noFill/>
                </a:ln>
              </a:rPr>
              <a:t>, (not the poet) </a:t>
            </a:r>
            <a:r>
              <a:rPr kumimoji="0" lang="en-US" altLang="en-US" sz="1600" u="none" strike="noStrike" normalizeH="0" baseline="0" dirty="0">
                <a:ln>
                  <a:noFill/>
                </a:ln>
                <a:highlight>
                  <a:srgbClr val="FFFF00"/>
                </a:highlight>
              </a:rPr>
              <a:t>utters the speech that makes up the whole of the poem</a:t>
            </a:r>
            <a:r>
              <a:rPr kumimoji="0" lang="en-US" altLang="en-US" sz="1600" u="none" strike="noStrike" normalizeH="0" baseline="0" dirty="0">
                <a:ln>
                  <a:noFill/>
                </a:ln>
              </a:rPr>
              <a:t>, in a specific situation at a critical moment</a:t>
            </a:r>
          </a:p>
          <a:p>
            <a:pPr marL="0" marR="0" lvl="0" indent="0" fontAlgn="base">
              <a:spcAft>
                <a:spcPct val="0"/>
              </a:spcAft>
              <a:buClrTx/>
              <a:buSzTx/>
              <a:tabLst/>
            </a:pPr>
            <a:r>
              <a:rPr kumimoji="0" lang="en-US" altLang="en-US" sz="1600" u="none" strike="noStrike" normalizeH="0" baseline="0" dirty="0">
                <a:ln>
                  <a:noFill/>
                </a:ln>
              </a:rPr>
              <a:t>2. </a:t>
            </a:r>
            <a:r>
              <a:rPr kumimoji="0" lang="en-US" altLang="en-US" sz="1600" u="none" strike="noStrike" normalizeH="0" baseline="0" dirty="0">
                <a:ln>
                  <a:noFill/>
                </a:ln>
                <a:highlight>
                  <a:srgbClr val="FFFF00"/>
                </a:highlight>
              </a:rPr>
              <a:t>This person addresses and interacts with one or more other people</a:t>
            </a:r>
            <a:r>
              <a:rPr kumimoji="0" lang="en-US" altLang="en-US" sz="1600" u="none" strike="noStrike" normalizeH="0" baseline="0" dirty="0">
                <a:ln>
                  <a:noFill/>
                </a:ln>
              </a:rPr>
              <a:t>; but we know of the auditors' presence, and what they say and do, only from clues in the discourse of the single speaker. </a:t>
            </a:r>
          </a:p>
          <a:p>
            <a:pPr marL="0" marR="0" lvl="0" indent="0" fontAlgn="base">
              <a:spcAft>
                <a:spcPct val="0"/>
              </a:spcAft>
              <a:buClrTx/>
              <a:buSzTx/>
              <a:tabLst/>
            </a:pPr>
            <a:r>
              <a:rPr kumimoji="0" lang="en-US" altLang="en-US" sz="1600" u="none" strike="noStrike" normalizeH="0" baseline="0" dirty="0">
                <a:ln>
                  <a:noFill/>
                </a:ln>
              </a:rPr>
              <a:t>3. </a:t>
            </a:r>
            <a:r>
              <a:rPr kumimoji="0" lang="en-US" altLang="en-US" sz="1600" u="none" strike="noStrike" normalizeH="0" baseline="0" dirty="0">
                <a:ln>
                  <a:noFill/>
                </a:ln>
                <a:highlight>
                  <a:srgbClr val="FFFF00"/>
                </a:highlight>
              </a:rPr>
              <a:t>The main principle </a:t>
            </a:r>
            <a:r>
              <a:rPr kumimoji="0" lang="en-US" altLang="en-US" sz="1600" u="none" strike="noStrike" normalizeH="0" baseline="0" dirty="0">
                <a:ln>
                  <a:noFill/>
                </a:ln>
              </a:rPr>
              <a:t>controlling the poet's choice and formulation of what the lyric speaker says is </a:t>
            </a:r>
            <a:r>
              <a:rPr kumimoji="0" lang="en-US" altLang="en-US" sz="1600" u="none" strike="noStrike" normalizeH="0" baseline="0" dirty="0">
                <a:ln>
                  <a:noFill/>
                </a:ln>
                <a:highlight>
                  <a:srgbClr val="FFFF00"/>
                </a:highlight>
              </a:rPr>
              <a:t>to reveal to the reader, in a way that enhances its interest, the speaker's temperament and character</a:t>
            </a:r>
          </a:p>
          <a:p>
            <a:pPr marL="0" marR="0" lvl="0" indent="0" fontAlgn="base">
              <a:spcAft>
                <a:spcPct val="0"/>
              </a:spcAft>
              <a:buClrTx/>
              <a:buSzTx/>
              <a:tabLst/>
            </a:pPr>
            <a:endParaRPr kumimoji="0" lang="en-US" altLang="en-US" sz="1600" u="none" strike="noStrike" normalizeH="0" baseline="0" dirty="0">
              <a:ln>
                <a:noFill/>
              </a:ln>
            </a:endParaRPr>
          </a:p>
        </p:txBody>
      </p:sp>
      <p:sp>
        <p:nvSpPr>
          <p:cNvPr id="21" name="Rectangle 20">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close up of text on a white background&#10;&#10;Description automatically generated">
            <a:extLst>
              <a:ext uri="{FF2B5EF4-FFF2-40B4-BE49-F238E27FC236}">
                <a16:creationId xmlns:a16="http://schemas.microsoft.com/office/drawing/2014/main" id="{FDB0C227-7168-4DEE-AC6E-291CD54283F5}"/>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15216"/>
          <a:stretch/>
        </p:blipFill>
        <p:spPr>
          <a:xfrm>
            <a:off x="3179" y="-2"/>
            <a:ext cx="4651117" cy="6858002"/>
          </a:xfrm>
          <a:prstGeom prst="rect">
            <a:avLst/>
          </a:prstGeom>
        </p:spPr>
      </p:pic>
    </p:spTree>
    <p:extLst>
      <p:ext uri="{BB962C8B-B14F-4D97-AF65-F5344CB8AC3E}">
        <p14:creationId xmlns:p14="http://schemas.microsoft.com/office/powerpoint/2010/main" val="41739771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A40A2D-F2B6-4CAD-8A15-DCD82A35638B}"/>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dirty="0"/>
              <a:t>Duke of </a:t>
            </a:r>
            <a:r>
              <a:rPr lang="en-US" sz="4800" dirty="0">
                <a:highlight>
                  <a:srgbClr val="FFFF00"/>
                </a:highlight>
              </a:rPr>
              <a:t>Ferrara</a:t>
            </a:r>
            <a:br>
              <a:rPr lang="en-US" sz="4800" dirty="0"/>
            </a:br>
            <a:r>
              <a:rPr lang="en-US" sz="4800" dirty="0"/>
              <a:t>1533-1597</a:t>
            </a:r>
            <a:br>
              <a:rPr lang="en-US" sz="4800" dirty="0"/>
            </a:br>
            <a:endParaRPr lang="en-US" sz="4800" dirty="0"/>
          </a:p>
        </p:txBody>
      </p:sp>
      <p:sp>
        <p:nvSpPr>
          <p:cNvPr id="20" name="Rectangle 19">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cat, person, indoor, clothing&#10;&#10;Description automatically generated">
            <a:extLst>
              <a:ext uri="{FF2B5EF4-FFF2-40B4-BE49-F238E27FC236}">
                <a16:creationId xmlns:a16="http://schemas.microsoft.com/office/drawing/2014/main" id="{10BB3E46-3D64-4D05-B345-2650A75F8EFE}"/>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1" b="8212"/>
          <a:stretch/>
        </p:blipFill>
        <p:spPr>
          <a:xfrm>
            <a:off x="3179" y="-2"/>
            <a:ext cx="4651117" cy="6858002"/>
          </a:xfrm>
          <a:prstGeom prst="rect">
            <a:avLst/>
          </a:prstGeom>
        </p:spPr>
      </p:pic>
    </p:spTree>
    <p:extLst>
      <p:ext uri="{BB962C8B-B14F-4D97-AF65-F5344CB8AC3E}">
        <p14:creationId xmlns:p14="http://schemas.microsoft.com/office/powerpoint/2010/main" val="3403930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4" name="Straight Connector 13">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8" name="Rectangle 17">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78E70C-D8FF-41BF-8466-BE14CDFB8BD8}"/>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b="1" dirty="0"/>
              <a:t>Lucrezia de' Medici, Duchess of Ferrara</a:t>
            </a:r>
            <a:br>
              <a:rPr lang="en-US" sz="4800" b="1" dirty="0"/>
            </a:br>
            <a:r>
              <a:rPr lang="en-US" sz="1800" dirty="0"/>
              <a:t>14 February 1545 – 21 April 1561</a:t>
            </a:r>
          </a:p>
        </p:txBody>
      </p:sp>
      <p:sp>
        <p:nvSpPr>
          <p:cNvPr id="20" name="Rectangle 19">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person, wall, woman, holding&#10;&#10;Description automatically generated">
            <a:extLst>
              <a:ext uri="{FF2B5EF4-FFF2-40B4-BE49-F238E27FC236}">
                <a16:creationId xmlns:a16="http://schemas.microsoft.com/office/drawing/2014/main" id="{AC14F730-6978-4F88-805B-BB8281E4CC5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r="7727"/>
          <a:stretch/>
        </p:blipFill>
        <p:spPr>
          <a:xfrm>
            <a:off x="3179" y="-2"/>
            <a:ext cx="4651117" cy="6858002"/>
          </a:xfrm>
          <a:prstGeom prst="rect">
            <a:avLst/>
          </a:prstGeom>
        </p:spPr>
      </p:pic>
    </p:spTree>
    <p:extLst>
      <p:ext uri="{BB962C8B-B14F-4D97-AF65-F5344CB8AC3E}">
        <p14:creationId xmlns:p14="http://schemas.microsoft.com/office/powerpoint/2010/main" val="3840294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pic>
        <p:nvPicPr>
          <p:cNvPr id="8" name="Content Placeholder 4" descr="A statue of a person&#10;&#10;Description automatically generated">
            <a:extLst>
              <a:ext uri="{FF2B5EF4-FFF2-40B4-BE49-F238E27FC236}">
                <a16:creationId xmlns:a16="http://schemas.microsoft.com/office/drawing/2014/main" id="{3E74C39B-352C-41D6-A287-7F0F679C72F8}"/>
              </a:ext>
            </a:extLst>
          </p:cNvPr>
          <p:cNvPicPr>
            <a:picLocks noChangeAspect="1"/>
          </p:cNvPicPr>
          <p:nvPr/>
        </p:nvPicPr>
        <p:blipFill rotWithShape="1">
          <a:blip r:embed="rId2">
            <a:extLst>
              <a:ext uri="{28A0092B-C50C-407E-A947-70E740481C1C}">
                <a14:useLocalDpi xmlns:a14="http://schemas.microsoft.com/office/drawing/2010/main" val="0"/>
              </a:ext>
            </a:extLst>
          </a:blip>
          <a:srcRect t="15603" r="1" b="1"/>
          <a:stretch/>
        </p:blipFill>
        <p:spPr>
          <a:xfrm>
            <a:off x="2" y="10"/>
            <a:ext cx="6094409" cy="6857990"/>
          </a:xfrm>
          <a:prstGeom prst="rect">
            <a:avLst/>
          </a:prstGeom>
        </p:spPr>
      </p:pic>
      <p:pic>
        <p:nvPicPr>
          <p:cNvPr id="24" name="Content Placeholder 6" descr="A statue of a person&#10;&#10;Description automatically generated">
            <a:extLst>
              <a:ext uri="{FF2B5EF4-FFF2-40B4-BE49-F238E27FC236}">
                <a16:creationId xmlns:a16="http://schemas.microsoft.com/office/drawing/2014/main" id="{A2FA0999-2495-4257-90E7-1BCFFE15E309}"/>
              </a:ext>
            </a:extLst>
          </p:cNvPr>
          <p:cNvPicPr>
            <a:picLocks noChangeAspect="1"/>
          </p:cNvPicPr>
          <p:nvPr/>
        </p:nvPicPr>
        <p:blipFill rotWithShape="1">
          <a:blip r:embed="rId3">
            <a:extLst>
              <a:ext uri="{28A0092B-C50C-407E-A947-70E740481C1C}">
                <a14:useLocalDpi xmlns:a14="http://schemas.microsoft.com/office/drawing/2010/main" val="0"/>
              </a:ext>
            </a:extLst>
          </a:blip>
          <a:srcRect r="33351"/>
          <a:stretch/>
        </p:blipFill>
        <p:spPr>
          <a:xfrm>
            <a:off x="6096051" y="10"/>
            <a:ext cx="6094409" cy="6857990"/>
          </a:xfrm>
          <a:prstGeom prst="rect">
            <a:avLst/>
          </a:prstGeom>
        </p:spPr>
      </p:pic>
      <p:sp>
        <p:nvSpPr>
          <p:cNvPr id="29" name="Rectangle 28">
            <a:extLst>
              <a:ext uri="{FF2B5EF4-FFF2-40B4-BE49-F238E27FC236}">
                <a16:creationId xmlns:a16="http://schemas.microsoft.com/office/drawing/2014/main" id="{D3356D18-B5E6-44B1-ADBC-7094E0DCC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87192" y="1353662"/>
            <a:ext cx="4414440" cy="4150676"/>
          </a:xfrm>
          <a:prstGeom prst="rect">
            <a:avLst/>
          </a:prstGeom>
          <a:solidFill>
            <a:srgbClr val="000001">
              <a:alpha val="8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BE7A374D-06C5-4ECA-9F91-7183DD3D8A8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3127" y="2579935"/>
            <a:ext cx="4070579" cy="0"/>
          </a:xfrm>
          <a:prstGeom prst="line">
            <a:avLst/>
          </a:prstGeom>
          <a:ln w="31750">
            <a:solidFill>
              <a:srgbClr val="4178B8"/>
            </a:solidFill>
          </a:ln>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BC171E1B-7CD7-4A63-A9FF-673003D5C688}"/>
              </a:ext>
            </a:extLst>
          </p:cNvPr>
          <p:cNvSpPr>
            <a:spLocks noGrp="1"/>
          </p:cNvSpPr>
          <p:nvPr>
            <p:ph type="title"/>
          </p:nvPr>
        </p:nvSpPr>
        <p:spPr>
          <a:xfrm>
            <a:off x="4053128" y="1530700"/>
            <a:ext cx="4070578" cy="1049235"/>
          </a:xfrm>
        </p:spPr>
        <p:txBody>
          <a:bodyPr anchor="ctr">
            <a:normAutofit/>
          </a:bodyPr>
          <a:lstStyle/>
          <a:p>
            <a:pPr algn="ctr"/>
            <a:r>
              <a:rPr lang="en-US" dirty="0">
                <a:solidFill>
                  <a:srgbClr val="FFFFFE"/>
                </a:solidFill>
                <a:highlight>
                  <a:srgbClr val="FFFF00"/>
                </a:highlight>
              </a:rPr>
              <a:t>Neptune</a:t>
            </a:r>
            <a:r>
              <a:rPr lang="en-US" dirty="0">
                <a:solidFill>
                  <a:srgbClr val="FFFFFE"/>
                </a:solidFill>
              </a:rPr>
              <a:t> </a:t>
            </a:r>
          </a:p>
        </p:txBody>
      </p:sp>
      <p:sp>
        <p:nvSpPr>
          <p:cNvPr id="26" name="Content Placeholder 25">
            <a:extLst>
              <a:ext uri="{FF2B5EF4-FFF2-40B4-BE49-F238E27FC236}">
                <a16:creationId xmlns:a16="http://schemas.microsoft.com/office/drawing/2014/main" id="{89F1504D-395E-40B4-8878-FAD349D886FA}"/>
              </a:ext>
            </a:extLst>
          </p:cNvPr>
          <p:cNvSpPr>
            <a:spLocks noGrp="1"/>
          </p:cNvSpPr>
          <p:nvPr>
            <p:ph idx="1"/>
          </p:nvPr>
        </p:nvSpPr>
        <p:spPr>
          <a:xfrm>
            <a:off x="4053128" y="2723314"/>
            <a:ext cx="4070578" cy="2613612"/>
          </a:xfrm>
        </p:spPr>
        <p:txBody>
          <a:bodyPr anchor="t">
            <a:normAutofit/>
          </a:bodyPr>
          <a:lstStyle/>
          <a:p>
            <a:pPr>
              <a:buClr>
                <a:srgbClr val="4178B8"/>
              </a:buClr>
            </a:pPr>
            <a:r>
              <a:rPr lang="en-US" dirty="0">
                <a:solidFill>
                  <a:srgbClr val="FFFFFE"/>
                </a:solidFill>
              </a:rPr>
              <a:t>Italian Renaissance Representations </a:t>
            </a:r>
          </a:p>
        </p:txBody>
      </p:sp>
    </p:spTree>
    <p:extLst>
      <p:ext uri="{BB962C8B-B14F-4D97-AF65-F5344CB8AC3E}">
        <p14:creationId xmlns:p14="http://schemas.microsoft.com/office/powerpoint/2010/main" val="1750483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7" name="Picture 26">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977F1E1-2B6F-4BB6-899F-67D8764D83C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4F6621CF-F493-40D5-98AE-24A9D3AD43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8" y="0"/>
            <a:ext cx="12194875" cy="4950268"/>
          </a:xfrm>
          <a:prstGeom prst="rect">
            <a:avLst/>
          </a:prstGeom>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6A8052-87B8-4D5F-AAC8-D361EA564E26}"/>
              </a:ext>
            </a:extLst>
          </p:cNvPr>
          <p:cNvSpPr>
            <a:spLocks noGrp="1"/>
          </p:cNvSpPr>
          <p:nvPr>
            <p:ph type="title"/>
          </p:nvPr>
        </p:nvSpPr>
        <p:spPr>
          <a:xfrm>
            <a:off x="5078896" y="643467"/>
            <a:ext cx="5975956" cy="4127545"/>
          </a:xfrm>
        </p:spPr>
        <p:txBody>
          <a:bodyPr vert="horz" lIns="91440" tIns="45720" rIns="91440" bIns="0" rtlCol="0" anchor="ctr">
            <a:normAutofit/>
          </a:bodyPr>
          <a:lstStyle/>
          <a:p>
            <a:r>
              <a:rPr lang="en-US" sz="4800" dirty="0"/>
              <a:t>Bronzino’s depiction of Neptune</a:t>
            </a:r>
            <a:br>
              <a:rPr lang="en-US" sz="4800" dirty="0"/>
            </a:br>
            <a:r>
              <a:rPr lang="en-US" sz="4800" dirty="0"/>
              <a:t> in the 16</a:t>
            </a:r>
            <a:r>
              <a:rPr lang="en-US" sz="4800" baseline="30000" dirty="0"/>
              <a:t>th</a:t>
            </a:r>
            <a:r>
              <a:rPr lang="en-US" sz="4800" dirty="0"/>
              <a:t> century </a:t>
            </a:r>
          </a:p>
        </p:txBody>
      </p:sp>
      <p:sp>
        <p:nvSpPr>
          <p:cNvPr id="35" name="Rectangle 34">
            <a:extLst>
              <a:ext uri="{FF2B5EF4-FFF2-40B4-BE49-F238E27FC236}">
                <a16:creationId xmlns:a16="http://schemas.microsoft.com/office/drawing/2014/main" id="{CADEE02A-D296-42EA-88F5-7803F69CEE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4950269"/>
            <a:ext cx="12191695" cy="1907732"/>
          </a:xfrm>
          <a:prstGeom prst="rect">
            <a:avLst/>
          </a:prstGeom>
          <a:solidFill>
            <a:schemeClr val="accent1"/>
          </a:solidFill>
          <a:ln>
            <a:noFill/>
          </a:ln>
        </p:spPr>
        <p:style>
          <a:lnRef idx="2">
            <a:schemeClr val="accent1">
              <a:shade val="50000"/>
            </a:schemeClr>
          </a:lnRef>
          <a:fillRef idx="1002">
            <a:schemeClr val="dk2"/>
          </a:fillRef>
          <a:effectRef idx="0">
            <a:schemeClr val="accent1"/>
          </a:effectRef>
          <a:fontRef idx="minor">
            <a:schemeClr val="lt1"/>
          </a:fontRef>
        </p:style>
        <p:txBody>
          <a:bodyPr rtlCol="0" anchor="ctr"/>
          <a:lstStyle/>
          <a:p>
            <a:pPr algn="ctr"/>
            <a:endParaRPr lang="en-US"/>
          </a:p>
        </p:txBody>
      </p:sp>
      <p:pic>
        <p:nvPicPr>
          <p:cNvPr id="5" name="Content Placeholder 4" descr="A close up of a person&#10;&#10;Description automatically generated">
            <a:extLst>
              <a:ext uri="{FF2B5EF4-FFF2-40B4-BE49-F238E27FC236}">
                <a16:creationId xmlns:a16="http://schemas.microsoft.com/office/drawing/2014/main" id="{2342C175-D67D-48D5-A462-4C461DCEC90A}"/>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6131"/>
          <a:stretch/>
        </p:blipFill>
        <p:spPr>
          <a:xfrm>
            <a:off x="3179" y="-2"/>
            <a:ext cx="4651117" cy="6858002"/>
          </a:xfrm>
          <a:prstGeom prst="rect">
            <a:avLst/>
          </a:prstGeom>
        </p:spPr>
      </p:pic>
    </p:spTree>
    <p:extLst>
      <p:ext uri="{BB962C8B-B14F-4D97-AF65-F5344CB8AC3E}">
        <p14:creationId xmlns:p14="http://schemas.microsoft.com/office/powerpoint/2010/main" val="1774879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CDDE5CDF-1512-4CDA-B956-23D223F8DE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a:extLst>
              <a:ext uri="{FF2B5EF4-FFF2-40B4-BE49-F238E27FC236}">
                <a16:creationId xmlns:a16="http://schemas.microsoft.com/office/drawing/2014/main" id="{B029D7D8-5A6B-4C76-94C8-15798C6C5AD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3" name="Straight Connector 22">
            <a:extLst>
              <a:ext uri="{FF2B5EF4-FFF2-40B4-BE49-F238E27FC236}">
                <a16:creationId xmlns:a16="http://schemas.microsoft.com/office/drawing/2014/main" id="{A5C9319C-E20D-4884-952F-60B6A58C3E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62C9703D-C8F9-44AD-A7C0-C2F3871F8C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160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EEF04F0E-AF36-4A18-9089-830E39B0508D}"/>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10000"/>
          <a:stretch/>
        </p:blipFill>
        <p:spPr>
          <a:xfrm>
            <a:off x="1764236" y="643467"/>
            <a:ext cx="8663527" cy="4873234"/>
          </a:xfrm>
          <a:prstGeom prst="rect">
            <a:avLst/>
          </a:prstGeom>
        </p:spPr>
      </p:pic>
    </p:spTree>
    <p:extLst>
      <p:ext uri="{BB962C8B-B14F-4D97-AF65-F5344CB8AC3E}">
        <p14:creationId xmlns:p14="http://schemas.microsoft.com/office/powerpoint/2010/main" val="185139519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otalTime>3038</TotalTime>
  <Words>171</Words>
  <Application>Microsoft Office PowerPoint</Application>
  <PresentationFormat>宽屏</PresentationFormat>
  <Paragraphs>21</Paragraphs>
  <Slides>11</Slides>
  <Notes>0</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11</vt:i4>
      </vt:variant>
    </vt:vector>
  </HeadingPairs>
  <TitlesOfParts>
    <vt:vector size="14" baseType="lpstr">
      <vt:lpstr>Arial</vt:lpstr>
      <vt:lpstr>Gill Sans MT</vt:lpstr>
      <vt:lpstr>Gallery</vt:lpstr>
      <vt:lpstr>“My last duchess”  </vt:lpstr>
      <vt:lpstr>PowerPoint 演示文稿</vt:lpstr>
      <vt:lpstr>Terms to know  Dramatic monologue  Ekphrasis  </vt:lpstr>
      <vt:lpstr>Dramatic monologue   M.H. Abrams notes the following three features of the dramatic monologue as it applies to poetry:  1. The single person/SPEAKER, (not the poet) utters the speech that makes up the whole of the poem, in a specific situation at a critical moment 2. This person addresses and interacts with one or more other people; but we know of the auditors' presence, and what they say and do, only from clues in the discourse of the single speaker.  3. The main principle controlling the poet's choice and formulation of what the lyric speaker says is to reveal to the reader, in a way that enhances its interest, the speaker's temperament and character </vt:lpstr>
      <vt:lpstr>Duke of Ferrara 1533-1597 </vt:lpstr>
      <vt:lpstr>Lucrezia de' Medici, Duchess of Ferrara 14 February 1545 – 21 April 1561</vt:lpstr>
      <vt:lpstr>Neptune </vt:lpstr>
      <vt:lpstr>Bronzino’s depiction of Neptune  in the 16th century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last duchess”</dc:title>
  <dc:creator>Marilyn Holguin</dc:creator>
  <cp:lastModifiedBy>Feng, Chuhao</cp:lastModifiedBy>
  <cp:revision>9</cp:revision>
  <dcterms:created xsi:type="dcterms:W3CDTF">2019-05-06T08:03:39Z</dcterms:created>
  <dcterms:modified xsi:type="dcterms:W3CDTF">2019-05-26T06:06:30Z</dcterms:modified>
</cp:coreProperties>
</file>