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67275" cy="213963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50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p:scale>
          <a:sx n="34" d="100"/>
          <a:sy n="34" d="100"/>
        </p:scale>
        <p:origin x="596"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3501669"/>
            <a:ext cx="25727184" cy="7449091"/>
          </a:xfrm>
        </p:spPr>
        <p:txBody>
          <a:bodyPr anchor="b"/>
          <a:lstStyle>
            <a:lvl1pPr algn="ctr">
              <a:defRPr sz="18719"/>
            </a:lvl1pPr>
          </a:lstStyle>
          <a:p>
            <a:r>
              <a:rPr lang="en-US"/>
              <a:t>Click to edit Master title style</a:t>
            </a:r>
            <a:endParaRPr lang="en-US" dirty="0"/>
          </a:p>
        </p:txBody>
      </p:sp>
      <p:sp>
        <p:nvSpPr>
          <p:cNvPr id="3" name="Subtitle 2"/>
          <p:cNvSpPr>
            <a:spLocks noGrp="1"/>
          </p:cNvSpPr>
          <p:nvPr>
            <p:ph type="subTitle" idx="1"/>
          </p:nvPr>
        </p:nvSpPr>
        <p:spPr>
          <a:xfrm>
            <a:off x="3783410" y="11238025"/>
            <a:ext cx="22700456" cy="5165824"/>
          </a:xfrm>
        </p:spPr>
        <p:txBody>
          <a:bodyPr/>
          <a:lstStyle>
            <a:lvl1pPr marL="0" indent="0" algn="ctr">
              <a:buNone/>
              <a:defRPr sz="7488"/>
            </a:lvl1pPr>
            <a:lvl2pPr marL="1426418" indent="0" algn="ctr">
              <a:buNone/>
              <a:defRPr sz="6240"/>
            </a:lvl2pPr>
            <a:lvl3pPr marL="2852837" indent="0" algn="ctr">
              <a:buNone/>
              <a:defRPr sz="5616"/>
            </a:lvl3pPr>
            <a:lvl4pPr marL="4279255" indent="0" algn="ctr">
              <a:buNone/>
              <a:defRPr sz="4992"/>
            </a:lvl4pPr>
            <a:lvl5pPr marL="5705673" indent="0" algn="ctr">
              <a:buNone/>
              <a:defRPr sz="4992"/>
            </a:lvl5pPr>
            <a:lvl6pPr marL="7132091" indent="0" algn="ctr">
              <a:buNone/>
              <a:defRPr sz="4992"/>
            </a:lvl6pPr>
            <a:lvl7pPr marL="8558510" indent="0" algn="ctr">
              <a:buNone/>
              <a:defRPr sz="4992"/>
            </a:lvl7pPr>
            <a:lvl8pPr marL="9984928" indent="0" algn="ctr">
              <a:buNone/>
              <a:defRPr sz="4992"/>
            </a:lvl8pPr>
            <a:lvl9pPr marL="11411346" indent="0" algn="ctr">
              <a:buNone/>
              <a:defRPr sz="499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E04386-623F-4DA1-9E76-769D6E586728}"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122166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04386-623F-4DA1-9E76-769D6E586728}"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84444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1139156"/>
            <a:ext cx="6526381" cy="1813239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1139156"/>
            <a:ext cx="19200803" cy="181323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04386-623F-4DA1-9E76-769D6E586728}"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2187806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04386-623F-4DA1-9E76-769D6E586728}"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55833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5334229"/>
            <a:ext cx="26105525" cy="8900275"/>
          </a:xfrm>
        </p:spPr>
        <p:txBody>
          <a:bodyPr anchor="b"/>
          <a:lstStyle>
            <a:lvl1pPr>
              <a:defRPr sz="18719"/>
            </a:lvl1pPr>
          </a:lstStyle>
          <a:p>
            <a:r>
              <a:rPr lang="en-US"/>
              <a:t>Click to edit Master title style</a:t>
            </a:r>
            <a:endParaRPr lang="en-US" dirty="0"/>
          </a:p>
        </p:txBody>
      </p:sp>
      <p:sp>
        <p:nvSpPr>
          <p:cNvPr id="3" name="Text Placeholder 2"/>
          <p:cNvSpPr>
            <a:spLocks noGrp="1"/>
          </p:cNvSpPr>
          <p:nvPr>
            <p:ph type="body" idx="1"/>
          </p:nvPr>
        </p:nvSpPr>
        <p:spPr>
          <a:xfrm>
            <a:off x="2065112" y="14318704"/>
            <a:ext cx="26105525" cy="4680445"/>
          </a:xfrm>
        </p:spPr>
        <p:txBody>
          <a:bodyPr/>
          <a:lstStyle>
            <a:lvl1pPr marL="0" indent="0">
              <a:buNone/>
              <a:defRPr sz="7488">
                <a:solidFill>
                  <a:schemeClr val="tx1"/>
                </a:solidFill>
              </a:defRPr>
            </a:lvl1pPr>
            <a:lvl2pPr marL="1426418" indent="0">
              <a:buNone/>
              <a:defRPr sz="6240">
                <a:solidFill>
                  <a:schemeClr val="tx1">
                    <a:tint val="75000"/>
                  </a:schemeClr>
                </a:solidFill>
              </a:defRPr>
            </a:lvl2pPr>
            <a:lvl3pPr marL="2852837" indent="0">
              <a:buNone/>
              <a:defRPr sz="5616">
                <a:solidFill>
                  <a:schemeClr val="tx1">
                    <a:tint val="75000"/>
                  </a:schemeClr>
                </a:solidFill>
              </a:defRPr>
            </a:lvl3pPr>
            <a:lvl4pPr marL="4279255" indent="0">
              <a:buNone/>
              <a:defRPr sz="4992">
                <a:solidFill>
                  <a:schemeClr val="tx1">
                    <a:tint val="75000"/>
                  </a:schemeClr>
                </a:solidFill>
              </a:defRPr>
            </a:lvl4pPr>
            <a:lvl5pPr marL="5705673" indent="0">
              <a:buNone/>
              <a:defRPr sz="4992">
                <a:solidFill>
                  <a:schemeClr val="tx1">
                    <a:tint val="75000"/>
                  </a:schemeClr>
                </a:solidFill>
              </a:defRPr>
            </a:lvl5pPr>
            <a:lvl6pPr marL="7132091" indent="0">
              <a:buNone/>
              <a:defRPr sz="4992">
                <a:solidFill>
                  <a:schemeClr val="tx1">
                    <a:tint val="75000"/>
                  </a:schemeClr>
                </a:solidFill>
              </a:defRPr>
            </a:lvl6pPr>
            <a:lvl7pPr marL="8558510" indent="0">
              <a:buNone/>
              <a:defRPr sz="4992">
                <a:solidFill>
                  <a:schemeClr val="tx1">
                    <a:tint val="75000"/>
                  </a:schemeClr>
                </a:solidFill>
              </a:defRPr>
            </a:lvl7pPr>
            <a:lvl8pPr marL="9984928" indent="0">
              <a:buNone/>
              <a:defRPr sz="4992">
                <a:solidFill>
                  <a:schemeClr val="tx1">
                    <a:tint val="75000"/>
                  </a:schemeClr>
                </a:solidFill>
              </a:defRPr>
            </a:lvl8pPr>
            <a:lvl9pPr marL="11411346" indent="0">
              <a:buNone/>
              <a:defRPr sz="499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E04386-623F-4DA1-9E76-769D6E586728}"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168340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5695781"/>
            <a:ext cx="12863592" cy="13575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5695781"/>
            <a:ext cx="12863592" cy="13575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E04386-623F-4DA1-9E76-769D6E586728}"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3145800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139161"/>
            <a:ext cx="26105525" cy="41356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5245073"/>
            <a:ext cx="12804474" cy="2570529"/>
          </a:xfrm>
        </p:spPr>
        <p:txBody>
          <a:bodyPr anchor="b"/>
          <a:lstStyle>
            <a:lvl1pPr marL="0" indent="0">
              <a:buNone/>
              <a:defRPr sz="7488" b="1"/>
            </a:lvl1pPr>
            <a:lvl2pPr marL="1426418" indent="0">
              <a:buNone/>
              <a:defRPr sz="6240" b="1"/>
            </a:lvl2pPr>
            <a:lvl3pPr marL="2852837" indent="0">
              <a:buNone/>
              <a:defRPr sz="5616" b="1"/>
            </a:lvl3pPr>
            <a:lvl4pPr marL="4279255" indent="0">
              <a:buNone/>
              <a:defRPr sz="4992" b="1"/>
            </a:lvl4pPr>
            <a:lvl5pPr marL="5705673" indent="0">
              <a:buNone/>
              <a:defRPr sz="4992" b="1"/>
            </a:lvl5pPr>
            <a:lvl6pPr marL="7132091" indent="0">
              <a:buNone/>
              <a:defRPr sz="4992" b="1"/>
            </a:lvl6pPr>
            <a:lvl7pPr marL="8558510" indent="0">
              <a:buNone/>
              <a:defRPr sz="4992" b="1"/>
            </a:lvl7pPr>
            <a:lvl8pPr marL="9984928" indent="0">
              <a:buNone/>
              <a:defRPr sz="4992" b="1"/>
            </a:lvl8pPr>
            <a:lvl9pPr marL="11411346" indent="0">
              <a:buNone/>
              <a:defRPr sz="4992" b="1"/>
            </a:lvl9pPr>
          </a:lstStyle>
          <a:p>
            <a:pPr lvl="0"/>
            <a:r>
              <a:rPr lang="en-US"/>
              <a:t>Edit Master text styles</a:t>
            </a:r>
          </a:p>
        </p:txBody>
      </p:sp>
      <p:sp>
        <p:nvSpPr>
          <p:cNvPr id="4" name="Content Placeholder 3"/>
          <p:cNvSpPr>
            <a:spLocks noGrp="1"/>
          </p:cNvSpPr>
          <p:nvPr>
            <p:ph sz="half" idx="2"/>
          </p:nvPr>
        </p:nvSpPr>
        <p:spPr>
          <a:xfrm>
            <a:off x="2084821" y="7815602"/>
            <a:ext cx="12804474" cy="114955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5245073"/>
            <a:ext cx="12867534" cy="2570529"/>
          </a:xfrm>
        </p:spPr>
        <p:txBody>
          <a:bodyPr anchor="b"/>
          <a:lstStyle>
            <a:lvl1pPr marL="0" indent="0">
              <a:buNone/>
              <a:defRPr sz="7488" b="1"/>
            </a:lvl1pPr>
            <a:lvl2pPr marL="1426418" indent="0">
              <a:buNone/>
              <a:defRPr sz="6240" b="1"/>
            </a:lvl2pPr>
            <a:lvl3pPr marL="2852837" indent="0">
              <a:buNone/>
              <a:defRPr sz="5616" b="1"/>
            </a:lvl3pPr>
            <a:lvl4pPr marL="4279255" indent="0">
              <a:buNone/>
              <a:defRPr sz="4992" b="1"/>
            </a:lvl4pPr>
            <a:lvl5pPr marL="5705673" indent="0">
              <a:buNone/>
              <a:defRPr sz="4992" b="1"/>
            </a:lvl5pPr>
            <a:lvl6pPr marL="7132091" indent="0">
              <a:buNone/>
              <a:defRPr sz="4992" b="1"/>
            </a:lvl6pPr>
            <a:lvl7pPr marL="8558510" indent="0">
              <a:buNone/>
              <a:defRPr sz="4992" b="1"/>
            </a:lvl7pPr>
            <a:lvl8pPr marL="9984928" indent="0">
              <a:buNone/>
              <a:defRPr sz="4992" b="1"/>
            </a:lvl8pPr>
            <a:lvl9pPr marL="11411346" indent="0">
              <a:buNone/>
              <a:defRPr sz="4992" b="1"/>
            </a:lvl9pPr>
          </a:lstStyle>
          <a:p>
            <a:pPr lvl="0"/>
            <a:r>
              <a:rPr lang="en-US"/>
              <a:t>Edit Master text styles</a:t>
            </a:r>
          </a:p>
        </p:txBody>
      </p:sp>
      <p:sp>
        <p:nvSpPr>
          <p:cNvPr id="6" name="Content Placeholder 5"/>
          <p:cNvSpPr>
            <a:spLocks noGrp="1"/>
          </p:cNvSpPr>
          <p:nvPr>
            <p:ph sz="quarter" idx="4"/>
          </p:nvPr>
        </p:nvSpPr>
        <p:spPr>
          <a:xfrm>
            <a:off x="15322810" y="7815602"/>
            <a:ext cx="12867534" cy="114955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E04386-623F-4DA1-9E76-769D6E586728}" type="datetimeFigureOut">
              <a:rPr lang="en-US" smtClean="0"/>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79979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E04386-623F-4DA1-9E76-769D6E586728}" type="datetimeFigureOut">
              <a:rPr lang="en-US" smtClean="0"/>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230988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04386-623F-4DA1-9E76-769D6E586728}" type="datetimeFigureOut">
              <a:rPr lang="en-US" smtClean="0"/>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254706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426422"/>
            <a:ext cx="9761984" cy="4992476"/>
          </a:xfrm>
        </p:spPr>
        <p:txBody>
          <a:bodyPr anchor="b"/>
          <a:lstStyle>
            <a:lvl1pPr>
              <a:defRPr sz="9984"/>
            </a:lvl1pPr>
          </a:lstStyle>
          <a:p>
            <a:r>
              <a:rPr lang="en-US"/>
              <a:t>Click to edit Master title style</a:t>
            </a:r>
            <a:endParaRPr lang="en-US" dirty="0"/>
          </a:p>
        </p:txBody>
      </p:sp>
      <p:sp>
        <p:nvSpPr>
          <p:cNvPr id="3" name="Content Placeholder 2"/>
          <p:cNvSpPr>
            <a:spLocks noGrp="1"/>
          </p:cNvSpPr>
          <p:nvPr>
            <p:ph idx="1"/>
          </p:nvPr>
        </p:nvSpPr>
        <p:spPr>
          <a:xfrm>
            <a:off x="12867534" y="3080679"/>
            <a:ext cx="15322808" cy="15205259"/>
          </a:xfrm>
        </p:spPr>
        <p:txBody>
          <a:bodyPr/>
          <a:lstStyle>
            <a:lvl1pPr>
              <a:defRPr sz="9984"/>
            </a:lvl1pPr>
            <a:lvl2pPr>
              <a:defRPr sz="8736"/>
            </a:lvl2pPr>
            <a:lvl3pPr>
              <a:defRPr sz="7488"/>
            </a:lvl3pPr>
            <a:lvl4pPr>
              <a:defRPr sz="6240"/>
            </a:lvl4pPr>
            <a:lvl5pPr>
              <a:defRPr sz="6240"/>
            </a:lvl5pPr>
            <a:lvl6pPr>
              <a:defRPr sz="6240"/>
            </a:lvl6pPr>
            <a:lvl7pPr>
              <a:defRPr sz="6240"/>
            </a:lvl7pPr>
            <a:lvl8pPr>
              <a:defRPr sz="6240"/>
            </a:lvl8pPr>
            <a:lvl9pPr>
              <a:defRPr sz="62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6418897"/>
            <a:ext cx="9761984" cy="11891802"/>
          </a:xfrm>
        </p:spPr>
        <p:txBody>
          <a:bodyPr/>
          <a:lstStyle>
            <a:lvl1pPr marL="0" indent="0">
              <a:buNone/>
              <a:defRPr sz="4992"/>
            </a:lvl1pPr>
            <a:lvl2pPr marL="1426418" indent="0">
              <a:buNone/>
              <a:defRPr sz="4368"/>
            </a:lvl2pPr>
            <a:lvl3pPr marL="2852837" indent="0">
              <a:buNone/>
              <a:defRPr sz="3744"/>
            </a:lvl3pPr>
            <a:lvl4pPr marL="4279255" indent="0">
              <a:buNone/>
              <a:defRPr sz="3120"/>
            </a:lvl4pPr>
            <a:lvl5pPr marL="5705673" indent="0">
              <a:buNone/>
              <a:defRPr sz="3120"/>
            </a:lvl5pPr>
            <a:lvl6pPr marL="7132091" indent="0">
              <a:buNone/>
              <a:defRPr sz="3120"/>
            </a:lvl6pPr>
            <a:lvl7pPr marL="8558510" indent="0">
              <a:buNone/>
              <a:defRPr sz="3120"/>
            </a:lvl7pPr>
            <a:lvl8pPr marL="9984928" indent="0">
              <a:buNone/>
              <a:defRPr sz="3120"/>
            </a:lvl8pPr>
            <a:lvl9pPr marL="11411346" indent="0">
              <a:buNone/>
              <a:defRPr sz="3120"/>
            </a:lvl9pPr>
          </a:lstStyle>
          <a:p>
            <a:pPr lvl="0"/>
            <a:r>
              <a:rPr lang="en-US"/>
              <a:t>Edit Master text styles</a:t>
            </a:r>
          </a:p>
        </p:txBody>
      </p:sp>
      <p:sp>
        <p:nvSpPr>
          <p:cNvPr id="5" name="Date Placeholder 4"/>
          <p:cNvSpPr>
            <a:spLocks noGrp="1"/>
          </p:cNvSpPr>
          <p:nvPr>
            <p:ph type="dt" sz="half" idx="10"/>
          </p:nvPr>
        </p:nvSpPr>
        <p:spPr/>
        <p:txBody>
          <a:bodyPr/>
          <a:lstStyle/>
          <a:p>
            <a:fld id="{FAE04386-623F-4DA1-9E76-769D6E586728}"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2515283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426422"/>
            <a:ext cx="9761984" cy="4992476"/>
          </a:xfrm>
        </p:spPr>
        <p:txBody>
          <a:bodyPr anchor="b"/>
          <a:lstStyle>
            <a:lvl1pPr>
              <a:defRPr sz="9984"/>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3080679"/>
            <a:ext cx="15322808" cy="15205259"/>
          </a:xfrm>
        </p:spPr>
        <p:txBody>
          <a:bodyPr anchor="t"/>
          <a:lstStyle>
            <a:lvl1pPr marL="0" indent="0">
              <a:buNone/>
              <a:defRPr sz="9984"/>
            </a:lvl1pPr>
            <a:lvl2pPr marL="1426418" indent="0">
              <a:buNone/>
              <a:defRPr sz="8736"/>
            </a:lvl2pPr>
            <a:lvl3pPr marL="2852837" indent="0">
              <a:buNone/>
              <a:defRPr sz="7488"/>
            </a:lvl3pPr>
            <a:lvl4pPr marL="4279255" indent="0">
              <a:buNone/>
              <a:defRPr sz="6240"/>
            </a:lvl4pPr>
            <a:lvl5pPr marL="5705673" indent="0">
              <a:buNone/>
              <a:defRPr sz="6240"/>
            </a:lvl5pPr>
            <a:lvl6pPr marL="7132091" indent="0">
              <a:buNone/>
              <a:defRPr sz="6240"/>
            </a:lvl6pPr>
            <a:lvl7pPr marL="8558510" indent="0">
              <a:buNone/>
              <a:defRPr sz="6240"/>
            </a:lvl7pPr>
            <a:lvl8pPr marL="9984928" indent="0">
              <a:buNone/>
              <a:defRPr sz="6240"/>
            </a:lvl8pPr>
            <a:lvl9pPr marL="11411346" indent="0">
              <a:buNone/>
              <a:defRPr sz="6240"/>
            </a:lvl9pPr>
          </a:lstStyle>
          <a:p>
            <a:r>
              <a:rPr lang="en-US"/>
              <a:t>Click icon to add picture</a:t>
            </a:r>
            <a:endParaRPr lang="en-US" dirty="0"/>
          </a:p>
        </p:txBody>
      </p:sp>
      <p:sp>
        <p:nvSpPr>
          <p:cNvPr id="4" name="Text Placeholder 3"/>
          <p:cNvSpPr>
            <a:spLocks noGrp="1"/>
          </p:cNvSpPr>
          <p:nvPr>
            <p:ph type="body" sz="half" idx="2"/>
          </p:nvPr>
        </p:nvSpPr>
        <p:spPr>
          <a:xfrm>
            <a:off x="2084817" y="6418897"/>
            <a:ext cx="9761984" cy="11891802"/>
          </a:xfrm>
        </p:spPr>
        <p:txBody>
          <a:bodyPr/>
          <a:lstStyle>
            <a:lvl1pPr marL="0" indent="0">
              <a:buNone/>
              <a:defRPr sz="4992"/>
            </a:lvl1pPr>
            <a:lvl2pPr marL="1426418" indent="0">
              <a:buNone/>
              <a:defRPr sz="4368"/>
            </a:lvl2pPr>
            <a:lvl3pPr marL="2852837" indent="0">
              <a:buNone/>
              <a:defRPr sz="3744"/>
            </a:lvl3pPr>
            <a:lvl4pPr marL="4279255" indent="0">
              <a:buNone/>
              <a:defRPr sz="3120"/>
            </a:lvl4pPr>
            <a:lvl5pPr marL="5705673" indent="0">
              <a:buNone/>
              <a:defRPr sz="3120"/>
            </a:lvl5pPr>
            <a:lvl6pPr marL="7132091" indent="0">
              <a:buNone/>
              <a:defRPr sz="3120"/>
            </a:lvl6pPr>
            <a:lvl7pPr marL="8558510" indent="0">
              <a:buNone/>
              <a:defRPr sz="3120"/>
            </a:lvl7pPr>
            <a:lvl8pPr marL="9984928" indent="0">
              <a:buNone/>
              <a:defRPr sz="3120"/>
            </a:lvl8pPr>
            <a:lvl9pPr marL="11411346" indent="0">
              <a:buNone/>
              <a:defRPr sz="3120"/>
            </a:lvl9pPr>
          </a:lstStyle>
          <a:p>
            <a:pPr lvl="0"/>
            <a:r>
              <a:rPr lang="en-US"/>
              <a:t>Edit Master text styles</a:t>
            </a:r>
          </a:p>
        </p:txBody>
      </p:sp>
      <p:sp>
        <p:nvSpPr>
          <p:cNvPr id="5" name="Date Placeholder 4"/>
          <p:cNvSpPr>
            <a:spLocks noGrp="1"/>
          </p:cNvSpPr>
          <p:nvPr>
            <p:ph type="dt" sz="half" idx="10"/>
          </p:nvPr>
        </p:nvSpPr>
        <p:spPr/>
        <p:txBody>
          <a:bodyPr/>
          <a:lstStyle/>
          <a:p>
            <a:fld id="{FAE04386-623F-4DA1-9E76-769D6E586728}"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7712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1139161"/>
            <a:ext cx="26105525" cy="41356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5695781"/>
            <a:ext cx="26105525" cy="1357577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19831228"/>
            <a:ext cx="6810137" cy="1139156"/>
          </a:xfrm>
          <a:prstGeom prst="rect">
            <a:avLst/>
          </a:prstGeom>
        </p:spPr>
        <p:txBody>
          <a:bodyPr vert="horz" lIns="91440" tIns="45720" rIns="91440" bIns="45720" rtlCol="0" anchor="ctr"/>
          <a:lstStyle>
            <a:lvl1pPr algn="l">
              <a:defRPr sz="3744">
                <a:solidFill>
                  <a:schemeClr val="tx1">
                    <a:tint val="75000"/>
                  </a:schemeClr>
                </a:solidFill>
              </a:defRPr>
            </a:lvl1pPr>
          </a:lstStyle>
          <a:p>
            <a:fld id="{FAE04386-623F-4DA1-9E76-769D6E586728}" type="datetimeFigureOut">
              <a:rPr lang="en-US" smtClean="0"/>
              <a:t>12/14/2018</a:t>
            </a:fld>
            <a:endParaRPr lang="en-US"/>
          </a:p>
        </p:txBody>
      </p:sp>
      <p:sp>
        <p:nvSpPr>
          <p:cNvPr id="5" name="Footer Placeholder 4"/>
          <p:cNvSpPr>
            <a:spLocks noGrp="1"/>
          </p:cNvSpPr>
          <p:nvPr>
            <p:ph type="ftr" sz="quarter" idx="3"/>
          </p:nvPr>
        </p:nvSpPr>
        <p:spPr>
          <a:xfrm>
            <a:off x="10026035" y="19831228"/>
            <a:ext cx="10215205" cy="1139156"/>
          </a:xfrm>
          <a:prstGeom prst="rect">
            <a:avLst/>
          </a:prstGeom>
        </p:spPr>
        <p:txBody>
          <a:bodyPr vert="horz" lIns="91440" tIns="45720" rIns="91440" bIns="45720" rtlCol="0" anchor="ctr"/>
          <a:lstStyle>
            <a:lvl1pPr algn="ctr">
              <a:defRPr sz="374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19831228"/>
            <a:ext cx="6810137" cy="1139156"/>
          </a:xfrm>
          <a:prstGeom prst="rect">
            <a:avLst/>
          </a:prstGeom>
        </p:spPr>
        <p:txBody>
          <a:bodyPr vert="horz" lIns="91440" tIns="45720" rIns="91440" bIns="45720" rtlCol="0" anchor="ctr"/>
          <a:lstStyle>
            <a:lvl1pPr algn="r">
              <a:defRPr sz="3744">
                <a:solidFill>
                  <a:schemeClr val="tx1">
                    <a:tint val="75000"/>
                  </a:schemeClr>
                </a:solidFill>
              </a:defRPr>
            </a:lvl1pPr>
          </a:lstStyle>
          <a:p>
            <a:fld id="{C8B5976F-74ED-4945-9622-3A23A4768A10}" type="slidenum">
              <a:rPr lang="en-US" smtClean="0"/>
              <a:t>‹#›</a:t>
            </a:fld>
            <a:endParaRPr lang="en-US"/>
          </a:p>
        </p:txBody>
      </p:sp>
    </p:spTree>
    <p:extLst>
      <p:ext uri="{BB962C8B-B14F-4D97-AF65-F5344CB8AC3E}">
        <p14:creationId xmlns:p14="http://schemas.microsoft.com/office/powerpoint/2010/main" val="23163349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2837" rtl="0" eaLnBrk="1" latinLnBrk="0" hangingPunct="1">
        <a:lnSpc>
          <a:spcPct val="90000"/>
        </a:lnSpc>
        <a:spcBef>
          <a:spcPct val="0"/>
        </a:spcBef>
        <a:buNone/>
        <a:defRPr sz="13728" kern="1200">
          <a:solidFill>
            <a:schemeClr val="tx1"/>
          </a:solidFill>
          <a:latin typeface="+mj-lt"/>
          <a:ea typeface="+mj-ea"/>
          <a:cs typeface="+mj-cs"/>
        </a:defRPr>
      </a:lvl1pPr>
    </p:titleStyle>
    <p:bodyStyle>
      <a:lvl1pPr marL="713209" indent="-713209" algn="l" defTabSz="2852837" rtl="0" eaLnBrk="1" latinLnBrk="0" hangingPunct="1">
        <a:lnSpc>
          <a:spcPct val="90000"/>
        </a:lnSpc>
        <a:spcBef>
          <a:spcPts val="3120"/>
        </a:spcBef>
        <a:buFont typeface="Arial" panose="020B0604020202020204" pitchFamily="34" charset="0"/>
        <a:buChar char="•"/>
        <a:defRPr sz="8736" kern="1200">
          <a:solidFill>
            <a:schemeClr val="tx1"/>
          </a:solidFill>
          <a:latin typeface="+mn-lt"/>
          <a:ea typeface="+mn-ea"/>
          <a:cs typeface="+mn-cs"/>
        </a:defRPr>
      </a:lvl1pPr>
      <a:lvl2pPr marL="2139627" indent="-713209" algn="l" defTabSz="2852837" rtl="0" eaLnBrk="1" latinLnBrk="0" hangingPunct="1">
        <a:lnSpc>
          <a:spcPct val="90000"/>
        </a:lnSpc>
        <a:spcBef>
          <a:spcPts val="1560"/>
        </a:spcBef>
        <a:buFont typeface="Arial" panose="020B0604020202020204" pitchFamily="34" charset="0"/>
        <a:buChar char="•"/>
        <a:defRPr sz="7488" kern="1200">
          <a:solidFill>
            <a:schemeClr val="tx1"/>
          </a:solidFill>
          <a:latin typeface="+mn-lt"/>
          <a:ea typeface="+mn-ea"/>
          <a:cs typeface="+mn-cs"/>
        </a:defRPr>
      </a:lvl2pPr>
      <a:lvl3pPr marL="3566046" indent="-713209" algn="l" defTabSz="2852837" rtl="0" eaLnBrk="1" latinLnBrk="0" hangingPunct="1">
        <a:lnSpc>
          <a:spcPct val="90000"/>
        </a:lnSpc>
        <a:spcBef>
          <a:spcPts val="1560"/>
        </a:spcBef>
        <a:buFont typeface="Arial" panose="020B0604020202020204" pitchFamily="34" charset="0"/>
        <a:buChar char="•"/>
        <a:defRPr sz="6240" kern="1200">
          <a:solidFill>
            <a:schemeClr val="tx1"/>
          </a:solidFill>
          <a:latin typeface="+mn-lt"/>
          <a:ea typeface="+mn-ea"/>
          <a:cs typeface="+mn-cs"/>
        </a:defRPr>
      </a:lvl3pPr>
      <a:lvl4pPr marL="4992464"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4pPr>
      <a:lvl5pPr marL="6418882"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5pPr>
      <a:lvl6pPr marL="7845301"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6pPr>
      <a:lvl7pPr marL="9271719"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7pPr>
      <a:lvl8pPr marL="10698137"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8pPr>
      <a:lvl9pPr marL="12124555"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9pPr>
    </p:bodyStyle>
    <p:otherStyle>
      <a:defPPr>
        <a:defRPr lang="en-US"/>
      </a:defPPr>
      <a:lvl1pPr marL="0" algn="l" defTabSz="2852837" rtl="0" eaLnBrk="1" latinLnBrk="0" hangingPunct="1">
        <a:defRPr sz="5616" kern="1200">
          <a:solidFill>
            <a:schemeClr val="tx1"/>
          </a:solidFill>
          <a:latin typeface="+mn-lt"/>
          <a:ea typeface="+mn-ea"/>
          <a:cs typeface="+mn-cs"/>
        </a:defRPr>
      </a:lvl1pPr>
      <a:lvl2pPr marL="1426418" algn="l" defTabSz="2852837" rtl="0" eaLnBrk="1" latinLnBrk="0" hangingPunct="1">
        <a:defRPr sz="5616" kern="1200">
          <a:solidFill>
            <a:schemeClr val="tx1"/>
          </a:solidFill>
          <a:latin typeface="+mn-lt"/>
          <a:ea typeface="+mn-ea"/>
          <a:cs typeface="+mn-cs"/>
        </a:defRPr>
      </a:lvl2pPr>
      <a:lvl3pPr marL="2852837" algn="l" defTabSz="2852837" rtl="0" eaLnBrk="1" latinLnBrk="0" hangingPunct="1">
        <a:defRPr sz="5616" kern="1200">
          <a:solidFill>
            <a:schemeClr val="tx1"/>
          </a:solidFill>
          <a:latin typeface="+mn-lt"/>
          <a:ea typeface="+mn-ea"/>
          <a:cs typeface="+mn-cs"/>
        </a:defRPr>
      </a:lvl3pPr>
      <a:lvl4pPr marL="4279255" algn="l" defTabSz="2852837" rtl="0" eaLnBrk="1" latinLnBrk="0" hangingPunct="1">
        <a:defRPr sz="5616" kern="1200">
          <a:solidFill>
            <a:schemeClr val="tx1"/>
          </a:solidFill>
          <a:latin typeface="+mn-lt"/>
          <a:ea typeface="+mn-ea"/>
          <a:cs typeface="+mn-cs"/>
        </a:defRPr>
      </a:lvl4pPr>
      <a:lvl5pPr marL="5705673" algn="l" defTabSz="2852837" rtl="0" eaLnBrk="1" latinLnBrk="0" hangingPunct="1">
        <a:defRPr sz="5616" kern="1200">
          <a:solidFill>
            <a:schemeClr val="tx1"/>
          </a:solidFill>
          <a:latin typeface="+mn-lt"/>
          <a:ea typeface="+mn-ea"/>
          <a:cs typeface="+mn-cs"/>
        </a:defRPr>
      </a:lvl5pPr>
      <a:lvl6pPr marL="7132091" algn="l" defTabSz="2852837" rtl="0" eaLnBrk="1" latinLnBrk="0" hangingPunct="1">
        <a:defRPr sz="5616" kern="1200">
          <a:solidFill>
            <a:schemeClr val="tx1"/>
          </a:solidFill>
          <a:latin typeface="+mn-lt"/>
          <a:ea typeface="+mn-ea"/>
          <a:cs typeface="+mn-cs"/>
        </a:defRPr>
      </a:lvl6pPr>
      <a:lvl7pPr marL="8558510" algn="l" defTabSz="2852837" rtl="0" eaLnBrk="1" latinLnBrk="0" hangingPunct="1">
        <a:defRPr sz="5616" kern="1200">
          <a:solidFill>
            <a:schemeClr val="tx1"/>
          </a:solidFill>
          <a:latin typeface="+mn-lt"/>
          <a:ea typeface="+mn-ea"/>
          <a:cs typeface="+mn-cs"/>
        </a:defRPr>
      </a:lvl7pPr>
      <a:lvl8pPr marL="9984928" algn="l" defTabSz="2852837" rtl="0" eaLnBrk="1" latinLnBrk="0" hangingPunct="1">
        <a:defRPr sz="5616" kern="1200">
          <a:solidFill>
            <a:schemeClr val="tx1"/>
          </a:solidFill>
          <a:latin typeface="+mn-lt"/>
          <a:ea typeface="+mn-ea"/>
          <a:cs typeface="+mn-cs"/>
        </a:defRPr>
      </a:lvl8pPr>
      <a:lvl9pPr marL="11411346" algn="l" defTabSz="2852837" rtl="0" eaLnBrk="1" latinLnBrk="0" hangingPunct="1">
        <a:defRPr sz="56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2.gif"/><Relationship Id="rId7"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machinelearningmastery.com/cnn-long-short-term-memory-networks/" TargetMode="External"/><Relationship Id="rId5" Type="http://schemas.openxmlformats.org/officeDocument/2006/relationships/hyperlink" Target="https://github.com/googlecreativelab/quickdraw-dataset" TargetMode="External"/><Relationship Id="rId4" Type="http://schemas.openxmlformats.org/officeDocument/2006/relationships/hyperlink" Target="https://www.tensorflow.org/tutorials/sequences/recurrent_quickdraw"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506F"/>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6E7DD6E1-D426-400F-87DD-A99DC73C6735}"/>
              </a:ext>
            </a:extLst>
          </p:cNvPr>
          <p:cNvGrpSpPr/>
          <p:nvPr/>
        </p:nvGrpSpPr>
        <p:grpSpPr>
          <a:xfrm>
            <a:off x="10275350" y="3637001"/>
            <a:ext cx="11891758" cy="16994286"/>
            <a:chOff x="10275350" y="3991979"/>
            <a:chExt cx="11891758" cy="15577029"/>
          </a:xfrm>
        </p:grpSpPr>
        <p:sp>
          <p:nvSpPr>
            <p:cNvPr id="9" name="Rectangle 8">
              <a:extLst>
                <a:ext uri="{FF2B5EF4-FFF2-40B4-BE49-F238E27FC236}">
                  <a16:creationId xmlns:a16="http://schemas.microsoft.com/office/drawing/2014/main" id="{247832E8-1D54-401B-8879-FBC4CDFBDE12}"/>
                </a:ext>
              </a:extLst>
            </p:cNvPr>
            <p:cNvSpPr/>
            <p:nvPr/>
          </p:nvSpPr>
          <p:spPr>
            <a:xfrm>
              <a:off x="10275350" y="3991979"/>
              <a:ext cx="11891758" cy="15577029"/>
            </a:xfrm>
            <a:prstGeom prst="rect">
              <a:avLst/>
            </a:prstGeom>
            <a:ln w="38100">
              <a:solidFill>
                <a:srgbClr val="40506F"/>
              </a:solidFill>
            </a:ln>
          </p:spPr>
          <p:style>
            <a:lnRef idx="2">
              <a:schemeClr val="accent1"/>
            </a:lnRef>
            <a:fillRef idx="1">
              <a:schemeClr val="lt1"/>
            </a:fillRef>
            <a:effectRef idx="0">
              <a:schemeClr val="accent1"/>
            </a:effectRef>
            <a:fontRef idx="minor">
              <a:schemeClr val="dk1"/>
            </a:fontRef>
          </p:style>
          <p:txBody>
            <a:bodyPr wrap="square" lIns="182880" tIns="182880" rIns="182880" bIns="182880" rtlCol="0" anchor="ctr">
              <a:noAutofit/>
            </a:bodyPr>
            <a:lstStyle/>
            <a:p>
              <a:pPr algn="ctr"/>
              <a:r>
                <a:rPr lang="en-US" altLang="zh-CN" sz="2400" b="1" dirty="0"/>
                <a:t>Approach &amp; Performance</a:t>
              </a:r>
              <a:endParaRPr lang="en-US" altLang="zh-CN" sz="2400" dirty="0"/>
            </a:p>
            <a:p>
              <a:pPr marL="404215" indent="-404215" algn="just">
                <a:buFont typeface="Arial" panose="020B0604020202020204" pitchFamily="34" charset="0"/>
                <a:buChar char="•"/>
              </a:pPr>
              <a:r>
                <a:rPr lang="en-US" altLang="zh-CN" sz="2000" dirty="0"/>
                <a:t>Our model will have a CNN + LSTM architecture. The CNN contains convolutional layers, pooling layers and fully connected layers with drop-out. It can take in a freehand sketching graph in the format of vectors of pixel points and decrease the dimension of features by extracting major information from the large input pixel matrix. Then we use LSTM units to learn the extracted information since LSTM performs excellently in dealing with sequential data. We think that strokes in the freehand sketching are always interdependent with each other, which makes the LSTM a suitable tool for processing freehand drawing data. We hope that the LSTM units can capture and memorize relationships between neighbor pixel points, so that the model can better understand the sketching.</a:t>
              </a:r>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algn="just"/>
              <a:endParaRPr lang="en-US" altLang="zh-CN" sz="2000" dirty="0"/>
            </a:p>
            <a:p>
              <a:pPr marL="404215" indent="-404215" algn="just">
                <a:buFont typeface="Arial" panose="020B0604020202020204" pitchFamily="34" charset="0"/>
                <a:buChar char="•"/>
              </a:pPr>
              <a:r>
                <a:rPr lang="en-US" altLang="zh-CN" sz="2000" dirty="0"/>
                <a:t>Model Accuracy Comparison:</a:t>
              </a:r>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algn="just"/>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marL="404215" indent="-404215" algn="just">
                <a:buFont typeface="Arial" panose="020B0604020202020204" pitchFamily="34" charset="0"/>
                <a:buChar char="•"/>
              </a:pPr>
              <a:endParaRPr lang="en-US" altLang="zh-CN" sz="2000" dirty="0"/>
            </a:p>
            <a:p>
              <a:pPr algn="just"/>
              <a:endParaRPr lang="en-US" altLang="zh-CN" sz="2000" dirty="0"/>
            </a:p>
            <a:p>
              <a:pPr marL="404215" indent="-404215" algn="just">
                <a:buFont typeface="Arial" panose="020B0604020202020204" pitchFamily="34" charset="0"/>
                <a:buChar char="•"/>
              </a:pPr>
              <a:r>
                <a:rPr lang="en-US" altLang="zh-CN" sz="2000" dirty="0"/>
                <a:t>By visualizing the aircraft as an example category of doodle images from two countries, we observed that China’s doodling is more variant than U.S., which indicates the using China model to test the accuracy of U.S. image will produce a slightly different result, vice versa.</a:t>
              </a:r>
            </a:p>
            <a:p>
              <a:pPr marL="404215" indent="-404215" algn="just">
                <a:buFont typeface="Arial" panose="020B0604020202020204" pitchFamily="34" charset="0"/>
                <a:buChar char="•"/>
              </a:pPr>
              <a:endParaRPr lang="en-US" altLang="zh-CN" sz="2000" dirty="0"/>
            </a:p>
            <a:p>
              <a:pPr algn="just"/>
              <a:r>
                <a:rPr lang="en-US" altLang="zh-CN" sz="2000" dirty="0"/>
                <a:t> </a:t>
              </a:r>
            </a:p>
            <a:p>
              <a:pPr algn="just"/>
              <a:r>
                <a:rPr lang="en-US" altLang="zh-CN" sz="2000" dirty="0"/>
                <a:t> </a:t>
              </a:r>
            </a:p>
            <a:p>
              <a:pPr marL="404215" indent="-404215" algn="just">
                <a:buFont typeface="Arial" panose="020B0604020202020204" pitchFamily="34" charset="0"/>
                <a:buChar char="•"/>
              </a:pPr>
              <a:endParaRPr lang="en-US" altLang="zh-CN" sz="2200" b="1" dirty="0"/>
            </a:p>
            <a:p>
              <a:pPr algn="just"/>
              <a:endParaRPr lang="en-US" altLang="zh-CN" sz="2200" b="1" dirty="0"/>
            </a:p>
            <a:p>
              <a:pPr marL="404215" indent="-404215" algn="just">
                <a:buFont typeface="Arial" panose="020B0604020202020204" pitchFamily="34" charset="0"/>
                <a:buChar char="•"/>
              </a:pPr>
              <a:endParaRPr lang="en-US" altLang="zh-CN" sz="2200" b="1" dirty="0"/>
            </a:p>
            <a:p>
              <a:pPr marL="404215" indent="-404215" algn="just">
                <a:buFont typeface="Arial" panose="020B0604020202020204" pitchFamily="34" charset="0"/>
                <a:buChar char="•"/>
              </a:pPr>
              <a:endParaRPr lang="en-US" altLang="zh-CN" sz="2200" b="1" dirty="0"/>
            </a:p>
          </p:txBody>
        </p:sp>
        <p:pic>
          <p:nvPicPr>
            <p:cNvPr id="7" name="Picture 6">
              <a:extLst>
                <a:ext uri="{FF2B5EF4-FFF2-40B4-BE49-F238E27FC236}">
                  <a16:creationId xmlns:a16="http://schemas.microsoft.com/office/drawing/2014/main" id="{1A162820-537B-49F9-940B-6D560B420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3789" y="6930603"/>
              <a:ext cx="5555763" cy="6892712"/>
            </a:xfrm>
            <a:prstGeom prst="rect">
              <a:avLst/>
            </a:prstGeom>
            <a:ln>
              <a:solidFill>
                <a:srgbClr val="40506F"/>
              </a:solidFill>
            </a:ln>
          </p:spPr>
        </p:pic>
      </p:grpSp>
      <p:sp>
        <p:nvSpPr>
          <p:cNvPr id="2" name="Title 1">
            <a:extLst>
              <a:ext uri="{FF2B5EF4-FFF2-40B4-BE49-F238E27FC236}">
                <a16:creationId xmlns:a16="http://schemas.microsoft.com/office/drawing/2014/main" id="{3F00C47F-C67F-4A68-B3F9-2608F2B12113}"/>
              </a:ext>
            </a:extLst>
          </p:cNvPr>
          <p:cNvSpPr>
            <a:spLocks noGrp="1"/>
          </p:cNvSpPr>
          <p:nvPr>
            <p:ph type="ctrTitle"/>
          </p:nvPr>
        </p:nvSpPr>
        <p:spPr>
          <a:xfrm>
            <a:off x="5372520" y="303491"/>
            <a:ext cx="19953408" cy="1125354"/>
          </a:xfrm>
        </p:spPr>
        <p:txBody>
          <a:bodyPr>
            <a:noAutofit/>
          </a:bodyPr>
          <a:lstStyle/>
          <a:p>
            <a:r>
              <a:rPr lang="en-US" sz="5658" b="1" dirty="0">
                <a:solidFill>
                  <a:schemeClr val="bg1"/>
                </a:solidFill>
                <a:latin typeface="Times New Roman" panose="02020603050405020304" pitchFamily="18" charset="0"/>
                <a:cs typeface="Times New Roman" panose="02020603050405020304" pitchFamily="18" charset="0"/>
              </a:rPr>
              <a:t>Doodle Image Recognition Using CNN+LSTM Model</a:t>
            </a:r>
            <a:endParaRPr lang="en-US" sz="5658"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EA799CE-3C92-4791-B5AA-BA1C175534F0}"/>
              </a:ext>
            </a:extLst>
          </p:cNvPr>
          <p:cNvSpPr>
            <a:spLocks noGrp="1"/>
          </p:cNvSpPr>
          <p:nvPr>
            <p:ph type="subTitle" idx="1"/>
          </p:nvPr>
        </p:nvSpPr>
        <p:spPr>
          <a:xfrm>
            <a:off x="12072218" y="1637334"/>
            <a:ext cx="6554020" cy="1410917"/>
          </a:xfrm>
        </p:spPr>
        <p:txBody>
          <a:bodyPr>
            <a:normAutofit/>
          </a:bodyPr>
          <a:lstStyle/>
          <a:p>
            <a:pPr>
              <a:lnSpc>
                <a:spcPct val="100000"/>
              </a:lnSpc>
            </a:pPr>
            <a:r>
              <a:rPr lang="en-US" sz="3396" b="1" dirty="0">
                <a:solidFill>
                  <a:schemeClr val="bg1"/>
                </a:solidFill>
                <a:latin typeface="Times New Roman" panose="02020603050405020304" pitchFamily="18" charset="0"/>
                <a:cs typeface="Times New Roman" panose="02020603050405020304" pitchFamily="18" charset="0"/>
              </a:rPr>
              <a:t>Fengdi Li, </a:t>
            </a:r>
            <a:r>
              <a:rPr lang="en-US" sz="3396" b="1" dirty="0" err="1">
                <a:solidFill>
                  <a:schemeClr val="bg1"/>
                </a:solidFill>
                <a:latin typeface="Times New Roman" panose="02020603050405020304" pitchFamily="18" charset="0"/>
                <a:cs typeface="Times New Roman" panose="02020603050405020304" pitchFamily="18" charset="0"/>
              </a:rPr>
              <a:t>Yarou</a:t>
            </a:r>
            <a:r>
              <a:rPr lang="en-US" sz="3396" b="1" dirty="0">
                <a:solidFill>
                  <a:schemeClr val="bg1"/>
                </a:solidFill>
                <a:latin typeface="Times New Roman" panose="02020603050405020304" pitchFamily="18" charset="0"/>
                <a:cs typeface="Times New Roman" panose="02020603050405020304" pitchFamily="18" charset="0"/>
              </a:rPr>
              <a:t> Xu, </a:t>
            </a:r>
            <a:r>
              <a:rPr lang="en-US" sz="3396" b="1" dirty="0" err="1">
                <a:solidFill>
                  <a:schemeClr val="bg1"/>
                </a:solidFill>
                <a:latin typeface="Times New Roman" panose="02020603050405020304" pitchFamily="18" charset="0"/>
                <a:cs typeface="Times New Roman" panose="02020603050405020304" pitchFamily="18" charset="0"/>
              </a:rPr>
              <a:t>Yifan</a:t>
            </a:r>
            <a:r>
              <a:rPr lang="en-US" sz="3396" b="1" dirty="0">
                <a:solidFill>
                  <a:schemeClr val="bg1"/>
                </a:solidFill>
                <a:latin typeface="Times New Roman" panose="02020603050405020304" pitchFamily="18" charset="0"/>
                <a:cs typeface="Times New Roman" panose="02020603050405020304" pitchFamily="18" charset="0"/>
              </a:rPr>
              <a:t> Wu</a:t>
            </a:r>
          </a:p>
        </p:txBody>
      </p:sp>
      <p:sp>
        <p:nvSpPr>
          <p:cNvPr id="4" name="Rectangle 3">
            <a:extLst>
              <a:ext uri="{FF2B5EF4-FFF2-40B4-BE49-F238E27FC236}">
                <a16:creationId xmlns:a16="http://schemas.microsoft.com/office/drawing/2014/main" id="{66ADAAE9-3BFE-48C0-BDC9-54F842948155}"/>
              </a:ext>
            </a:extLst>
          </p:cNvPr>
          <p:cNvSpPr/>
          <p:nvPr/>
        </p:nvSpPr>
        <p:spPr>
          <a:xfrm>
            <a:off x="13339780" y="2174132"/>
            <a:ext cx="3587713" cy="527709"/>
          </a:xfrm>
          <a:prstGeom prst="rect">
            <a:avLst/>
          </a:prstGeom>
        </p:spPr>
        <p:txBody>
          <a:bodyPr wrap="none">
            <a:spAutoFit/>
          </a:bodyPr>
          <a:lstStyle/>
          <a:p>
            <a:pPr>
              <a:lnSpc>
                <a:spcPct val="100000"/>
              </a:lnSpc>
            </a:pPr>
            <a:r>
              <a:rPr lang="en-US" sz="2829" dirty="0">
                <a:solidFill>
                  <a:schemeClr val="bg1"/>
                </a:solidFill>
                <a:latin typeface="Times New Roman" panose="02020603050405020304" pitchFamily="18" charset="0"/>
                <a:cs typeface="Times New Roman" panose="02020603050405020304" pitchFamily="18" charset="0"/>
              </a:rPr>
              <a:t>Georgetown University</a:t>
            </a:r>
          </a:p>
        </p:txBody>
      </p:sp>
      <p:pic>
        <p:nvPicPr>
          <p:cNvPr id="1026" name="Picture 2" descr="Related image">
            <a:extLst>
              <a:ext uri="{FF2B5EF4-FFF2-40B4-BE49-F238E27FC236}">
                <a16:creationId xmlns:a16="http://schemas.microsoft.com/office/drawing/2014/main" id="{87238F2F-AAF2-4877-85F1-23CD8943C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090" y="228159"/>
            <a:ext cx="2281437" cy="268984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F5C072A-51EF-402D-8122-79F8822EC835}"/>
              </a:ext>
            </a:extLst>
          </p:cNvPr>
          <p:cNvSpPr/>
          <p:nvPr/>
        </p:nvSpPr>
        <p:spPr>
          <a:xfrm>
            <a:off x="939573" y="3652734"/>
            <a:ext cx="8585428" cy="2430671"/>
          </a:xfrm>
          <a:prstGeom prst="rect">
            <a:avLst/>
          </a:prstGeom>
          <a:ln w="38100">
            <a:solidFill>
              <a:srgbClr val="40506F"/>
            </a:solidFill>
          </a:ln>
        </p:spPr>
        <p:style>
          <a:lnRef idx="2">
            <a:schemeClr val="accent1"/>
          </a:lnRef>
          <a:fillRef idx="1">
            <a:schemeClr val="lt1"/>
          </a:fillRef>
          <a:effectRef idx="0">
            <a:schemeClr val="accent1"/>
          </a:effectRef>
          <a:fontRef idx="minor">
            <a:schemeClr val="dk1"/>
          </a:fontRef>
        </p:style>
        <p:txBody>
          <a:bodyPr wrap="square" lIns="258702" tIns="258702" rIns="258702" bIns="258702" rtlCol="0" anchor="ctr">
            <a:spAutoFit/>
          </a:bodyPr>
          <a:lstStyle/>
          <a:p>
            <a:pPr algn="ctr"/>
            <a:r>
              <a:rPr lang="en-US" altLang="zh-CN" sz="2400" b="1" dirty="0"/>
              <a:t>Goal &amp; Objectives</a:t>
            </a:r>
          </a:p>
          <a:p>
            <a:pPr algn="just"/>
            <a:r>
              <a:rPr lang="en-US" sz="2000" dirty="0"/>
              <a:t>In this project, our goal is teaching the computer to recognize doodling. After training on pre-labeled sketches, we expect that the model will recognize any drawing that belongs to these pre-trained categories. Our further focus is to investigate whether the style of doodling is different between players from the U.S. and China.</a:t>
            </a:r>
          </a:p>
        </p:txBody>
      </p:sp>
      <p:sp>
        <p:nvSpPr>
          <p:cNvPr id="24" name="Rectangle 23">
            <a:extLst>
              <a:ext uri="{FF2B5EF4-FFF2-40B4-BE49-F238E27FC236}">
                <a16:creationId xmlns:a16="http://schemas.microsoft.com/office/drawing/2014/main" id="{8B02986F-3E0D-4BAE-B615-F592EEDD7343}"/>
              </a:ext>
            </a:extLst>
          </p:cNvPr>
          <p:cNvSpPr/>
          <p:nvPr/>
        </p:nvSpPr>
        <p:spPr>
          <a:xfrm>
            <a:off x="22917458" y="18524125"/>
            <a:ext cx="6462896" cy="2122895"/>
          </a:xfrm>
          <a:prstGeom prst="rect">
            <a:avLst/>
          </a:prstGeom>
          <a:ln w="38100">
            <a:solidFill>
              <a:srgbClr val="40506F"/>
            </a:solidFill>
          </a:ln>
        </p:spPr>
        <p:style>
          <a:lnRef idx="2">
            <a:schemeClr val="accent1"/>
          </a:lnRef>
          <a:fillRef idx="1">
            <a:schemeClr val="lt1"/>
          </a:fillRef>
          <a:effectRef idx="0">
            <a:schemeClr val="accent1"/>
          </a:effectRef>
          <a:fontRef idx="minor">
            <a:schemeClr val="dk1"/>
          </a:fontRef>
        </p:style>
        <p:txBody>
          <a:bodyPr wrap="square" lIns="258702" tIns="258702" rIns="258702" bIns="258702" rtlCol="0" anchor="ctr">
            <a:spAutoFit/>
          </a:bodyPr>
          <a:lstStyle/>
          <a:p>
            <a:pPr algn="ctr"/>
            <a:r>
              <a:rPr lang="en-US" altLang="zh-CN" sz="2400" b="1" dirty="0"/>
              <a:t>Acknowledgements</a:t>
            </a:r>
          </a:p>
          <a:p>
            <a:pPr algn="just"/>
            <a:r>
              <a:rPr lang="en-US" sz="2000" dirty="0"/>
              <a:t>We would like to thank every participant playing the ‘Quick, Draw!’, which form the foundation of this study. We would also thank Dr. </a:t>
            </a:r>
            <a:r>
              <a:rPr lang="en-US" sz="2000" dirty="0" err="1"/>
              <a:t>Joshuah</a:t>
            </a:r>
            <a:r>
              <a:rPr lang="en-US" sz="2000" dirty="0"/>
              <a:t> </a:t>
            </a:r>
            <a:r>
              <a:rPr lang="en-US" sz="2000" dirty="0" err="1"/>
              <a:t>Touyz</a:t>
            </a:r>
            <a:r>
              <a:rPr lang="en-US" sz="2000" dirty="0"/>
              <a:t> for the guidance of deep learning theories and technique applications.  </a:t>
            </a:r>
          </a:p>
        </p:txBody>
      </p:sp>
      <p:sp>
        <p:nvSpPr>
          <p:cNvPr id="20" name="AutoShape 10" descr="C:\Users\lifen\AppData\Local\Microsoft\Windows\INetCache\Content.MSO\ppt9D88.tmp">
            <a:extLst>
              <a:ext uri="{FF2B5EF4-FFF2-40B4-BE49-F238E27FC236}">
                <a16:creationId xmlns:a16="http://schemas.microsoft.com/office/drawing/2014/main" id="{C3D5717E-D152-4CD6-BCAE-D29FE77431F7}"/>
              </a:ext>
            </a:extLst>
          </p:cNvPr>
          <p:cNvSpPr>
            <a:spLocks noChangeAspect="1" noChangeArrowheads="1"/>
          </p:cNvSpPr>
          <p:nvPr/>
        </p:nvSpPr>
        <p:spPr bwMode="auto">
          <a:xfrm>
            <a:off x="14918053" y="10482578"/>
            <a:ext cx="431171" cy="431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9351" tIns="64676" rIns="129351" bIns="64676" numCol="1" anchor="t" anchorCtr="0" compatLnSpc="1">
            <a:prstTxWarp prst="textNoShape">
              <a:avLst/>
            </a:prstTxWarp>
          </a:bodyPr>
          <a:lstStyle/>
          <a:p>
            <a:endParaRPr lang="en-US" sz="2545"/>
          </a:p>
        </p:txBody>
      </p:sp>
      <p:sp>
        <p:nvSpPr>
          <p:cNvPr id="34" name="Rectangle 33">
            <a:extLst>
              <a:ext uri="{FF2B5EF4-FFF2-40B4-BE49-F238E27FC236}">
                <a16:creationId xmlns:a16="http://schemas.microsoft.com/office/drawing/2014/main" id="{FFE77F89-C2BB-4850-9B60-013D8475C22D}"/>
              </a:ext>
            </a:extLst>
          </p:cNvPr>
          <p:cNvSpPr/>
          <p:nvPr/>
        </p:nvSpPr>
        <p:spPr>
          <a:xfrm>
            <a:off x="22893498" y="3637001"/>
            <a:ext cx="6452671" cy="5816214"/>
          </a:xfrm>
          <a:prstGeom prst="rect">
            <a:avLst/>
          </a:prstGeom>
          <a:ln w="38100">
            <a:solidFill>
              <a:srgbClr val="40506F"/>
            </a:solidFill>
          </a:ln>
        </p:spPr>
        <p:style>
          <a:lnRef idx="2">
            <a:schemeClr val="accent1"/>
          </a:lnRef>
          <a:fillRef idx="1">
            <a:schemeClr val="lt1"/>
          </a:fillRef>
          <a:effectRef idx="0">
            <a:schemeClr val="accent1"/>
          </a:effectRef>
          <a:fontRef idx="minor">
            <a:schemeClr val="dk1"/>
          </a:fontRef>
        </p:style>
        <p:txBody>
          <a:bodyPr wrap="square" lIns="258702" tIns="258702" rIns="258702" bIns="258702" rtlCol="0" anchor="ctr">
            <a:spAutoFit/>
          </a:bodyPr>
          <a:lstStyle/>
          <a:p>
            <a:pPr algn="ctr"/>
            <a:r>
              <a:rPr lang="en-US" altLang="zh-CN" sz="2400" b="1" dirty="0"/>
              <a:t>Discussion</a:t>
            </a:r>
          </a:p>
          <a:p>
            <a:pPr marL="285750" indent="-285750" algn="just">
              <a:buFont typeface="Arial" panose="020B0604020202020204" pitchFamily="34" charset="0"/>
              <a:buChar char="•"/>
            </a:pPr>
            <a:r>
              <a:rPr lang="en-US" sz="2000" dirty="0"/>
              <a:t>This model was only trained on black-and-white freehand sketching, therefore, it may not be able to classify other types of images accurately, such as realistic photographs with RGB colors. </a:t>
            </a:r>
          </a:p>
          <a:p>
            <a:pPr marL="285750" indent="-285750" algn="just">
              <a:buFont typeface="Arial" panose="020B0604020202020204" pitchFamily="34" charset="0"/>
              <a:buChar char="•"/>
            </a:pPr>
            <a:r>
              <a:rPr lang="en-US" sz="2000" dirty="0"/>
              <a:t>The second limitation is that we only trained on a subset of examples of each image categories for time and difficulty saving purposes. When we increased of increase the sample size, the test accuracy improved.</a:t>
            </a:r>
          </a:p>
          <a:p>
            <a:pPr marL="285750" indent="-285750" algn="just">
              <a:buFont typeface="Arial" panose="020B0604020202020204" pitchFamily="34" charset="0"/>
              <a:buChar char="•"/>
            </a:pPr>
            <a:r>
              <a:rPr lang="en-US" sz="2000" dirty="0"/>
              <a:t>Our model's performance is deeply dependent on the quality and size of the training data. Compared with the Chinese drawing data, the US drawing data is much balanced, therefore, the overfitting problem is alleviated, and the validation accuracy increased. </a:t>
            </a:r>
          </a:p>
          <a:p>
            <a:pPr marL="285750" indent="-285750" algn="just">
              <a:buFont typeface="Arial" panose="020B0604020202020204" pitchFamily="34" charset="0"/>
              <a:buChar char="•"/>
            </a:pPr>
            <a:r>
              <a:rPr lang="en-US" sz="2000" dirty="0"/>
              <a:t>The converging speed of CNN+LSTM is a lot faster than basic CNN model, which achieved a comparably high training accuracy within few epochs.</a:t>
            </a:r>
          </a:p>
        </p:txBody>
      </p:sp>
      <p:sp>
        <p:nvSpPr>
          <p:cNvPr id="35" name="Rectangle 34">
            <a:extLst>
              <a:ext uri="{FF2B5EF4-FFF2-40B4-BE49-F238E27FC236}">
                <a16:creationId xmlns:a16="http://schemas.microsoft.com/office/drawing/2014/main" id="{3196D97D-77E2-4124-9A16-C64C1330DC2E}"/>
              </a:ext>
            </a:extLst>
          </p:cNvPr>
          <p:cNvSpPr/>
          <p:nvPr/>
        </p:nvSpPr>
        <p:spPr>
          <a:xfrm>
            <a:off x="22911966" y="10228572"/>
            <a:ext cx="6415737" cy="2585323"/>
          </a:xfrm>
          <a:prstGeom prst="rect">
            <a:avLst/>
          </a:prstGeom>
          <a:ln w="38100">
            <a:solidFill>
              <a:srgbClr val="40506F"/>
            </a:solidFill>
          </a:ln>
        </p:spPr>
        <p:style>
          <a:lnRef idx="2">
            <a:schemeClr val="accent1"/>
          </a:lnRef>
          <a:fillRef idx="1">
            <a:schemeClr val="lt1"/>
          </a:fillRef>
          <a:effectRef idx="0">
            <a:schemeClr val="accent1"/>
          </a:effectRef>
          <a:fontRef idx="minor">
            <a:schemeClr val="dk1"/>
          </a:fontRef>
        </p:style>
        <p:txBody>
          <a:bodyPr wrap="square" lIns="182880" tIns="182880" rIns="182880" bIns="182880" rtlCol="0" anchor="ctr">
            <a:spAutoFit/>
          </a:bodyPr>
          <a:lstStyle/>
          <a:p>
            <a:pPr algn="ctr"/>
            <a:r>
              <a:rPr lang="en-US" altLang="zh-CN" sz="2400" b="1" dirty="0"/>
              <a:t>Conclusion</a:t>
            </a:r>
          </a:p>
          <a:p>
            <a:pPr algn="just"/>
            <a:r>
              <a:rPr lang="en-US" sz="2000" dirty="0"/>
              <a:t>The CNN-LSTM model, built in this study, can be used to identify trained U.S. and Chinese doodle images belongs to 340 common categories, but worse in validation and cross test accuracy compared to baseline CNN model. And the doodling images are slightly different between U.S. and China.</a:t>
            </a:r>
          </a:p>
        </p:txBody>
      </p:sp>
      <p:sp>
        <p:nvSpPr>
          <p:cNvPr id="36" name="Rectangle 35">
            <a:extLst>
              <a:ext uri="{FF2B5EF4-FFF2-40B4-BE49-F238E27FC236}">
                <a16:creationId xmlns:a16="http://schemas.microsoft.com/office/drawing/2014/main" id="{31C85AEF-6E89-450C-9DCC-498693058747}"/>
              </a:ext>
            </a:extLst>
          </p:cNvPr>
          <p:cNvSpPr/>
          <p:nvPr/>
        </p:nvSpPr>
        <p:spPr>
          <a:xfrm>
            <a:off x="22917458" y="13589252"/>
            <a:ext cx="6462896" cy="4124206"/>
          </a:xfrm>
          <a:prstGeom prst="rect">
            <a:avLst/>
          </a:prstGeom>
          <a:ln w="38100">
            <a:solidFill>
              <a:srgbClr val="40506F"/>
            </a:solidFill>
          </a:ln>
        </p:spPr>
        <p:style>
          <a:lnRef idx="2">
            <a:schemeClr val="accent1"/>
          </a:lnRef>
          <a:fillRef idx="1">
            <a:schemeClr val="lt1"/>
          </a:fillRef>
          <a:effectRef idx="0">
            <a:schemeClr val="accent1"/>
          </a:effectRef>
          <a:fontRef idx="minor">
            <a:schemeClr val="dk1"/>
          </a:fontRef>
        </p:style>
        <p:txBody>
          <a:bodyPr wrap="square" lIns="182880" tIns="182880" rIns="182880" bIns="182880" rtlCol="0" anchor="ctr">
            <a:spAutoFit/>
          </a:bodyPr>
          <a:lstStyle/>
          <a:p>
            <a:pPr algn="ctr"/>
            <a:r>
              <a:rPr lang="en-US" altLang="zh-CN" sz="2400" b="1" dirty="0"/>
              <a:t>Reference</a:t>
            </a:r>
          </a:p>
          <a:p>
            <a:pPr algn="just"/>
            <a:r>
              <a:rPr lang="en-US" sz="2000" dirty="0"/>
              <a:t>Recurrent Neural Networks for Drawing Classification  |  TensorFlow. (n.d.). Retrieved from </a:t>
            </a:r>
            <a:r>
              <a:rPr lang="en-US" sz="2000" dirty="0">
                <a:hlinkClick r:id="rId4"/>
              </a:rPr>
              <a:t>https://www.tensorflow.org/tutorials/sequences/recurrent_quickdraw</a:t>
            </a:r>
            <a:endParaRPr lang="en-US" sz="2000" dirty="0"/>
          </a:p>
          <a:p>
            <a:pPr algn="just"/>
            <a:r>
              <a:rPr lang="en-US" sz="2000" dirty="0" err="1"/>
              <a:t>Googlecreativelab</a:t>
            </a:r>
            <a:r>
              <a:rPr lang="en-US" sz="2000" dirty="0"/>
              <a:t>. (2018, November 26). </a:t>
            </a:r>
            <a:r>
              <a:rPr lang="en-US" sz="2000" dirty="0" err="1"/>
              <a:t>Googlecreativelab</a:t>
            </a:r>
            <a:r>
              <a:rPr lang="en-US" sz="2000" dirty="0"/>
              <a:t>/quickdraw-dataset. Retrieved from </a:t>
            </a:r>
            <a:r>
              <a:rPr lang="en-US" sz="2000" dirty="0">
                <a:hlinkClick r:id="rId5"/>
              </a:rPr>
              <a:t>https://github.com/googlecreativelab/quickdraw-dataset</a:t>
            </a:r>
            <a:endParaRPr lang="en-US" sz="2000" dirty="0"/>
          </a:p>
          <a:p>
            <a:pPr algn="just"/>
            <a:r>
              <a:rPr lang="en-US" sz="2000" dirty="0"/>
              <a:t>Brownlee, J. (2017, July 19). CNN Long Short-Term Memory Networks. Retrieved from </a:t>
            </a:r>
            <a:r>
              <a:rPr lang="en-US" sz="2000" dirty="0">
                <a:hlinkClick r:id="rId6"/>
              </a:rPr>
              <a:t>https://machinelearningmastery.com/cnn-long-short-term-memory-networks/</a:t>
            </a:r>
            <a:endParaRPr lang="en-US" sz="2000" dirty="0"/>
          </a:p>
        </p:txBody>
      </p:sp>
      <p:sp>
        <p:nvSpPr>
          <p:cNvPr id="26" name="Rectangle 25">
            <a:extLst>
              <a:ext uri="{FF2B5EF4-FFF2-40B4-BE49-F238E27FC236}">
                <a16:creationId xmlns:a16="http://schemas.microsoft.com/office/drawing/2014/main" id="{94DE02F4-3773-4104-B7B9-4ACA38EF106C}"/>
              </a:ext>
            </a:extLst>
          </p:cNvPr>
          <p:cNvSpPr/>
          <p:nvPr/>
        </p:nvSpPr>
        <p:spPr>
          <a:xfrm>
            <a:off x="886922" y="14215253"/>
            <a:ext cx="8637454" cy="6431767"/>
          </a:xfrm>
          <a:prstGeom prst="rect">
            <a:avLst/>
          </a:prstGeom>
          <a:ln w="38100">
            <a:solidFill>
              <a:srgbClr val="40506F"/>
            </a:solidFill>
          </a:ln>
        </p:spPr>
        <p:style>
          <a:lnRef idx="2">
            <a:schemeClr val="accent1"/>
          </a:lnRef>
          <a:fillRef idx="1">
            <a:schemeClr val="lt1"/>
          </a:fillRef>
          <a:effectRef idx="0">
            <a:schemeClr val="accent1"/>
          </a:effectRef>
          <a:fontRef idx="minor">
            <a:schemeClr val="dk1"/>
          </a:fontRef>
        </p:style>
        <p:txBody>
          <a:bodyPr wrap="square" lIns="258702" tIns="258702" rIns="258702" bIns="258702" rtlCol="0" anchor="ctr">
            <a:spAutoFit/>
          </a:bodyPr>
          <a:lstStyle/>
          <a:p>
            <a:pPr algn="ctr"/>
            <a:r>
              <a:rPr lang="en-US" altLang="zh-CN" sz="2400" b="1" dirty="0"/>
              <a:t>Assessment Metrics</a:t>
            </a:r>
          </a:p>
          <a:p>
            <a:pPr marL="342900" indent="-342900" algn="just">
              <a:buFont typeface="Arial" panose="020B0604020202020204" pitchFamily="34" charset="0"/>
              <a:buChar char="•"/>
            </a:pPr>
            <a:r>
              <a:rPr lang="en-US" altLang="zh-CN" sz="2000" dirty="0"/>
              <a:t>Multi-class cross-entropy loss function integrating with a regularization penalty as the loss metric: Because the output of our model after the SoftMax layer is the probability of each category which ranges from 0 to 1, when the actual outputs are close to the desired outputs for all training inputs, the cross-entropy will be close to zero. Otherwise, the larger differences between the actual outputs and desired outputs, the larger cross-entropy loss. </a:t>
            </a:r>
          </a:p>
          <a:p>
            <a:pPr marL="342900" indent="-342900" algn="just">
              <a:buFont typeface="Arial" panose="020B0604020202020204" pitchFamily="34" charset="0"/>
              <a:buChar char="•"/>
            </a:pPr>
            <a:r>
              <a:rPr lang="en-US" altLang="zh-CN" sz="2000" dirty="0"/>
              <a:t>Training-Validation Split &amp; Cross Test between countries: We used the original Google AI Quick Draw dataset evaluate our model, and the ratio of the test set over the training set is 2:8. Also, we tested the U.S model using the China images and test the China model using the U.S. images.</a:t>
            </a:r>
          </a:p>
          <a:p>
            <a:pPr marL="342900" indent="-342900" algn="just">
              <a:buFont typeface="Arial" panose="020B0604020202020204" pitchFamily="34" charset="0"/>
              <a:buChar char="•"/>
            </a:pPr>
            <a:r>
              <a:rPr lang="en-US" altLang="zh-CN" sz="2000" dirty="0"/>
              <a:t>Convolution neural net baseline model: We trained a basic CNN base model, and generated our final product by adjusting several hyperparameters, such as the number of convolutional layers, the number of LSTM layers, the embedding matrix dimensions. Also, we added pooling layers between convolutional layers to decrease input dimensions and added drop-out layers to avoid over-fitting and force hidden units to learn more information.</a:t>
            </a:r>
          </a:p>
        </p:txBody>
      </p:sp>
      <p:grpSp>
        <p:nvGrpSpPr>
          <p:cNvPr id="29" name="Group 28">
            <a:extLst>
              <a:ext uri="{FF2B5EF4-FFF2-40B4-BE49-F238E27FC236}">
                <a16:creationId xmlns:a16="http://schemas.microsoft.com/office/drawing/2014/main" id="{96A57D5D-0840-4EBF-9A12-1E3FCB16BE46}"/>
              </a:ext>
            </a:extLst>
          </p:cNvPr>
          <p:cNvGrpSpPr/>
          <p:nvPr/>
        </p:nvGrpSpPr>
        <p:grpSpPr>
          <a:xfrm>
            <a:off x="14036690" y="18367539"/>
            <a:ext cx="1762725" cy="2053595"/>
            <a:chOff x="13588926" y="17973338"/>
            <a:chExt cx="2113185" cy="2461885"/>
          </a:xfrm>
        </p:grpSpPr>
        <p:pic>
          <p:nvPicPr>
            <p:cNvPr id="12" name="Picture 11" descr="A picture containing outdoor&#10;&#10;Description automatically generated">
              <a:extLst>
                <a:ext uri="{FF2B5EF4-FFF2-40B4-BE49-F238E27FC236}">
                  <a16:creationId xmlns:a16="http://schemas.microsoft.com/office/drawing/2014/main" id="{65EC120B-2E67-42FF-83D8-A6CF53E87F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88926" y="17973338"/>
              <a:ext cx="2113185" cy="2113185"/>
            </a:xfrm>
            <a:prstGeom prst="rect">
              <a:avLst/>
            </a:prstGeom>
            <a:ln>
              <a:solidFill>
                <a:srgbClr val="40506F"/>
              </a:solidFill>
            </a:ln>
          </p:spPr>
        </p:pic>
        <p:sp>
          <p:nvSpPr>
            <p:cNvPr id="28" name="TextBox 27">
              <a:extLst>
                <a:ext uri="{FF2B5EF4-FFF2-40B4-BE49-F238E27FC236}">
                  <a16:creationId xmlns:a16="http://schemas.microsoft.com/office/drawing/2014/main" id="{876FB681-1D1A-434D-A543-DE5A9A15EB77}"/>
                </a:ext>
              </a:extLst>
            </p:cNvPr>
            <p:cNvSpPr txBox="1"/>
            <p:nvPr/>
          </p:nvSpPr>
          <p:spPr>
            <a:xfrm>
              <a:off x="13794597" y="20065891"/>
              <a:ext cx="1783080" cy="369332"/>
            </a:xfrm>
            <a:prstGeom prst="rect">
              <a:avLst/>
            </a:prstGeom>
            <a:noFill/>
            <a:ln>
              <a:solidFill>
                <a:srgbClr val="40506F"/>
              </a:solidFill>
            </a:ln>
          </p:spPr>
          <p:txBody>
            <a:bodyPr wrap="square" rtlCol="0">
              <a:spAutoFit/>
            </a:bodyPr>
            <a:lstStyle/>
            <a:p>
              <a:pPr algn="ctr"/>
              <a:r>
                <a:rPr lang="en-US" dirty="0"/>
                <a:t>China Aircraft</a:t>
              </a:r>
            </a:p>
          </p:txBody>
        </p:sp>
      </p:grpSp>
      <p:grpSp>
        <p:nvGrpSpPr>
          <p:cNvPr id="32" name="Group 31">
            <a:extLst>
              <a:ext uri="{FF2B5EF4-FFF2-40B4-BE49-F238E27FC236}">
                <a16:creationId xmlns:a16="http://schemas.microsoft.com/office/drawing/2014/main" id="{9D5B698E-6473-4A66-9E9B-FD2071E419A5}"/>
              </a:ext>
            </a:extLst>
          </p:cNvPr>
          <p:cNvGrpSpPr/>
          <p:nvPr/>
        </p:nvGrpSpPr>
        <p:grpSpPr>
          <a:xfrm>
            <a:off x="17233477" y="18367539"/>
            <a:ext cx="1762726" cy="2049400"/>
            <a:chOff x="17239827" y="17978368"/>
            <a:chExt cx="2113186" cy="2456855"/>
          </a:xfrm>
        </p:grpSpPr>
        <p:sp>
          <p:nvSpPr>
            <p:cNvPr id="33" name="TextBox 32">
              <a:extLst>
                <a:ext uri="{FF2B5EF4-FFF2-40B4-BE49-F238E27FC236}">
                  <a16:creationId xmlns:a16="http://schemas.microsoft.com/office/drawing/2014/main" id="{FF367EDE-9667-4176-B40B-3719C17D7D89}"/>
                </a:ext>
              </a:extLst>
            </p:cNvPr>
            <p:cNvSpPr txBox="1"/>
            <p:nvPr/>
          </p:nvSpPr>
          <p:spPr>
            <a:xfrm>
              <a:off x="17404880" y="20065891"/>
              <a:ext cx="1783080" cy="369332"/>
            </a:xfrm>
            <a:prstGeom prst="rect">
              <a:avLst/>
            </a:prstGeom>
            <a:noFill/>
            <a:ln>
              <a:solidFill>
                <a:srgbClr val="40506F"/>
              </a:solidFill>
            </a:ln>
          </p:spPr>
          <p:txBody>
            <a:bodyPr wrap="square" rtlCol="0">
              <a:spAutoFit/>
            </a:bodyPr>
            <a:lstStyle/>
            <a:p>
              <a:pPr algn="ctr"/>
              <a:r>
                <a:rPr lang="en-US" dirty="0"/>
                <a:t>U.S. Aircraft</a:t>
              </a:r>
            </a:p>
          </p:txBody>
        </p:sp>
        <p:pic>
          <p:nvPicPr>
            <p:cNvPr id="31" name="Picture 30" descr="A picture containing outdoor&#10;&#10;Description automatically generated">
              <a:extLst>
                <a:ext uri="{FF2B5EF4-FFF2-40B4-BE49-F238E27FC236}">
                  <a16:creationId xmlns:a16="http://schemas.microsoft.com/office/drawing/2014/main" id="{688D280F-703F-47D7-A9F7-0998A14586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239827" y="17978368"/>
              <a:ext cx="2113186" cy="2113186"/>
            </a:xfrm>
            <a:prstGeom prst="rect">
              <a:avLst/>
            </a:prstGeom>
            <a:ln>
              <a:solidFill>
                <a:srgbClr val="40506F"/>
              </a:solidFill>
            </a:ln>
          </p:spPr>
        </p:pic>
      </p:grpSp>
      <p:grpSp>
        <p:nvGrpSpPr>
          <p:cNvPr id="42" name="Group 41">
            <a:extLst>
              <a:ext uri="{FF2B5EF4-FFF2-40B4-BE49-F238E27FC236}">
                <a16:creationId xmlns:a16="http://schemas.microsoft.com/office/drawing/2014/main" id="{2BAB30A8-10DB-47A3-886D-FF151FD62AA4}"/>
              </a:ext>
            </a:extLst>
          </p:cNvPr>
          <p:cNvGrpSpPr/>
          <p:nvPr/>
        </p:nvGrpSpPr>
        <p:grpSpPr>
          <a:xfrm>
            <a:off x="939572" y="6887279"/>
            <a:ext cx="8585429" cy="6524100"/>
            <a:chOff x="939571" y="7282224"/>
            <a:chExt cx="8636687" cy="6524100"/>
          </a:xfrm>
        </p:grpSpPr>
        <p:sp>
          <p:nvSpPr>
            <p:cNvPr id="22" name="Rectangle 21">
              <a:extLst>
                <a:ext uri="{FF2B5EF4-FFF2-40B4-BE49-F238E27FC236}">
                  <a16:creationId xmlns:a16="http://schemas.microsoft.com/office/drawing/2014/main" id="{7EBD740C-915F-4FCB-BBA6-1BE7BB7CAE81}"/>
                </a:ext>
              </a:extLst>
            </p:cNvPr>
            <p:cNvSpPr/>
            <p:nvPr/>
          </p:nvSpPr>
          <p:spPr>
            <a:xfrm>
              <a:off x="939571" y="7282224"/>
              <a:ext cx="8636687" cy="6524100"/>
            </a:xfrm>
            <a:prstGeom prst="rect">
              <a:avLst/>
            </a:prstGeom>
            <a:ln w="38100">
              <a:solidFill>
                <a:srgbClr val="40506F"/>
              </a:solidFill>
            </a:ln>
          </p:spPr>
          <p:style>
            <a:lnRef idx="2">
              <a:schemeClr val="accent1"/>
            </a:lnRef>
            <a:fillRef idx="1">
              <a:schemeClr val="lt1"/>
            </a:fillRef>
            <a:effectRef idx="0">
              <a:schemeClr val="accent1"/>
            </a:effectRef>
            <a:fontRef idx="minor">
              <a:schemeClr val="dk1"/>
            </a:fontRef>
          </p:style>
          <p:txBody>
            <a:bodyPr wrap="square" lIns="258702" tIns="258702" rIns="258702" bIns="258702" rtlCol="0" anchor="ctr">
              <a:spAutoFit/>
            </a:bodyPr>
            <a:lstStyle/>
            <a:p>
              <a:pPr algn="ctr"/>
              <a:r>
                <a:rPr lang="en-US" altLang="zh-CN" sz="2400" b="1" dirty="0"/>
                <a:t>Data</a:t>
              </a:r>
            </a:p>
            <a:p>
              <a:pPr marL="404215" indent="-404215" algn="just">
                <a:buFont typeface="Arial" panose="020B0604020202020204" pitchFamily="34" charset="0"/>
                <a:buChar char="•"/>
              </a:pPr>
              <a:r>
                <a:rPr lang="en-US" sz="2000" dirty="0"/>
                <a:t>We used the preprocessed data provided by the Google AI game “Quick, Draw!”. This dataset is a collection of 50 million drawings across 341 categories which are all contributed by the player of this game. </a:t>
              </a:r>
            </a:p>
            <a:p>
              <a:pPr marL="404215" indent="-404215" algn="just">
                <a:buFont typeface="Arial" panose="020B0604020202020204" pitchFamily="34" charset="0"/>
                <a:buChar char="•"/>
              </a:pPr>
              <a:r>
                <a:rPr lang="en-US" sz="2000" dirty="0"/>
                <a:t>Successful models have been trained using this dataset, thus, it will be the appropriate data to use if we want to make changes to the model networks structure. </a:t>
              </a:r>
            </a:p>
            <a:p>
              <a:pPr marL="404215" indent="-404215" algn="just">
                <a:buFont typeface="Arial" panose="020B0604020202020204" pitchFamily="34" charset="0"/>
                <a:buChar char="•"/>
              </a:pPr>
              <a:r>
                <a:rPr lang="en-US" sz="2000" dirty="0"/>
                <a:t>Due to the computing and storage memory limits, for each category in U.S. model, we trained our model on 100 and 1000 recognizable samples collected by the game, while used the full samples in China model. </a:t>
              </a:r>
            </a:p>
            <a:p>
              <a:pPr marL="404215" indent="-404215" algn="just">
                <a:buFont typeface="Arial" panose="020B0604020202020204" pitchFamily="34" charset="0"/>
                <a:buChar char="•"/>
              </a:pPr>
              <a:r>
                <a:rPr lang="en-US" sz="2000" dirty="0"/>
                <a:t>Each hand-drawn training picture is a vector that tagged with metadata such as what the players are asked to draw, the player’s country, and stroke positions of this drawing. </a:t>
              </a:r>
            </a:p>
            <a:p>
              <a:pPr marL="404215" indent="-404215" algn="just">
                <a:buFont typeface="Arial" panose="020B0604020202020204" pitchFamily="34" charset="0"/>
                <a:buChar char="•"/>
              </a:pPr>
              <a:r>
                <a:rPr lang="en-US" sz="2000" dirty="0"/>
                <a:t>We preprocessed stroke data into image matrices, and uniformly rendered them into 28 ×28 grayscale bitmaps.</a:t>
              </a:r>
            </a:p>
            <a:p>
              <a:pPr marL="404215" indent="-404215" algn="just">
                <a:buFont typeface="Arial" panose="020B0604020202020204" pitchFamily="34" charset="0"/>
                <a:buChar char="•"/>
              </a:pPr>
              <a:endParaRPr lang="en-US" sz="2000" dirty="0"/>
            </a:p>
            <a:p>
              <a:pPr marL="404215" indent="-404215" algn="just">
                <a:buFont typeface="Arial" panose="020B0604020202020204" pitchFamily="34" charset="0"/>
                <a:buChar char="•"/>
              </a:pPr>
              <a:endParaRPr lang="en-US" sz="2200" dirty="0"/>
            </a:p>
            <a:p>
              <a:pPr marL="404215" indent="-404215" algn="just">
                <a:buFont typeface="Arial" panose="020B0604020202020204" pitchFamily="34" charset="0"/>
                <a:buChar char="•"/>
              </a:pPr>
              <a:endParaRPr lang="en-US" sz="2200" dirty="0"/>
            </a:p>
            <a:p>
              <a:pPr marL="404215" indent="-404215" algn="just">
                <a:buFont typeface="Arial" panose="020B0604020202020204" pitchFamily="34" charset="0"/>
                <a:buChar char="•"/>
              </a:pPr>
              <a:endParaRPr lang="en-US" sz="2200" dirty="0"/>
            </a:p>
          </p:txBody>
        </p:sp>
        <p:pic>
          <p:nvPicPr>
            <p:cNvPr id="41" name="Picture 40">
              <a:extLst>
                <a:ext uri="{FF2B5EF4-FFF2-40B4-BE49-F238E27FC236}">
                  <a16:creationId xmlns:a16="http://schemas.microsoft.com/office/drawing/2014/main" id="{D73CA245-6A9E-44D3-BD33-E0FE85513D51}"/>
                </a:ext>
              </a:extLst>
            </p:cNvPr>
            <p:cNvPicPr>
              <a:picLocks noChangeAspect="1"/>
            </p:cNvPicPr>
            <p:nvPr/>
          </p:nvPicPr>
          <p:blipFill>
            <a:blip r:embed="rId9"/>
            <a:stretch>
              <a:fillRect/>
            </a:stretch>
          </p:blipFill>
          <p:spPr>
            <a:xfrm>
              <a:off x="1486206" y="12529089"/>
              <a:ext cx="7772400" cy="1038225"/>
            </a:xfrm>
            <a:prstGeom prst="rect">
              <a:avLst/>
            </a:prstGeom>
          </p:spPr>
        </p:pic>
      </p:grpSp>
      <p:graphicFrame>
        <p:nvGraphicFramePr>
          <p:cNvPr id="43" name="Table 42">
            <a:extLst>
              <a:ext uri="{FF2B5EF4-FFF2-40B4-BE49-F238E27FC236}">
                <a16:creationId xmlns:a16="http://schemas.microsoft.com/office/drawing/2014/main" id="{4A700622-849D-49F6-9F56-5B7762A801D4}"/>
              </a:ext>
            </a:extLst>
          </p:cNvPr>
          <p:cNvGraphicFramePr>
            <a:graphicFrameLocks noGrp="1"/>
          </p:cNvGraphicFramePr>
          <p:nvPr>
            <p:extLst>
              <p:ext uri="{D42A27DB-BD31-4B8C-83A1-F6EECF244321}">
                <p14:modId xmlns:p14="http://schemas.microsoft.com/office/powerpoint/2010/main" val="2917419351"/>
              </p:ext>
            </p:extLst>
          </p:nvPr>
        </p:nvGraphicFramePr>
        <p:xfrm>
          <a:off x="12973403" y="15111547"/>
          <a:ext cx="6797957" cy="1951644"/>
        </p:xfrm>
        <a:graphic>
          <a:graphicData uri="http://schemas.openxmlformats.org/drawingml/2006/table">
            <a:tbl>
              <a:tblPr>
                <a:tableStyleId>{5C22544A-7EE6-4342-B048-85BDC9FD1C3A}</a:tableStyleId>
              </a:tblPr>
              <a:tblGrid>
                <a:gridCol w="1342521">
                  <a:extLst>
                    <a:ext uri="{9D8B030D-6E8A-4147-A177-3AD203B41FA5}">
                      <a16:colId xmlns:a16="http://schemas.microsoft.com/office/drawing/2014/main" val="74111814"/>
                    </a:ext>
                  </a:extLst>
                </a:gridCol>
                <a:gridCol w="895014">
                  <a:extLst>
                    <a:ext uri="{9D8B030D-6E8A-4147-A177-3AD203B41FA5}">
                      <a16:colId xmlns:a16="http://schemas.microsoft.com/office/drawing/2014/main" val="1698596006"/>
                    </a:ext>
                  </a:extLst>
                </a:gridCol>
                <a:gridCol w="1010088">
                  <a:extLst>
                    <a:ext uri="{9D8B030D-6E8A-4147-A177-3AD203B41FA5}">
                      <a16:colId xmlns:a16="http://schemas.microsoft.com/office/drawing/2014/main" val="3051204201"/>
                    </a:ext>
                  </a:extLst>
                </a:gridCol>
                <a:gridCol w="818298">
                  <a:extLst>
                    <a:ext uri="{9D8B030D-6E8A-4147-A177-3AD203B41FA5}">
                      <a16:colId xmlns:a16="http://schemas.microsoft.com/office/drawing/2014/main" val="2109556323"/>
                    </a:ext>
                  </a:extLst>
                </a:gridCol>
                <a:gridCol w="959116">
                  <a:extLst>
                    <a:ext uri="{9D8B030D-6E8A-4147-A177-3AD203B41FA5}">
                      <a16:colId xmlns:a16="http://schemas.microsoft.com/office/drawing/2014/main" val="1139518008"/>
                    </a:ext>
                  </a:extLst>
                </a:gridCol>
                <a:gridCol w="805339">
                  <a:extLst>
                    <a:ext uri="{9D8B030D-6E8A-4147-A177-3AD203B41FA5}">
                      <a16:colId xmlns:a16="http://schemas.microsoft.com/office/drawing/2014/main" val="2805462920"/>
                    </a:ext>
                  </a:extLst>
                </a:gridCol>
                <a:gridCol w="967581">
                  <a:extLst>
                    <a:ext uri="{9D8B030D-6E8A-4147-A177-3AD203B41FA5}">
                      <a16:colId xmlns:a16="http://schemas.microsoft.com/office/drawing/2014/main" val="1341313164"/>
                    </a:ext>
                  </a:extLst>
                </a:gridCol>
              </a:tblGrid>
              <a:tr h="313707">
                <a:tc>
                  <a:txBody>
                    <a:bodyPr/>
                    <a:lstStyle/>
                    <a:p>
                      <a:pPr algn="l" fontAlgn="b"/>
                      <a:endParaRPr lang="en-US" sz="1600" b="0" i="0" u="none" strike="noStrike" dirty="0">
                        <a:solidFill>
                          <a:srgbClr val="000000"/>
                        </a:solidFill>
                        <a:effectLst/>
                        <a:latin typeface="Calibri" panose="020F0502020204030204" pitchFamily="34" charset="0"/>
                      </a:endParaRPr>
                    </a:p>
                  </a:txBody>
                  <a:tcPr marL="8714" marR="8714" marT="8714" marB="0" anchor="b">
                    <a:solidFill>
                      <a:srgbClr val="40506F"/>
                    </a:solidFill>
                  </a:tcPr>
                </a:tc>
                <a:tc gridSpan="4">
                  <a:txBody>
                    <a:bodyPr/>
                    <a:lstStyle/>
                    <a:p>
                      <a:pPr algn="ctr" fontAlgn="b"/>
                      <a:r>
                        <a:rPr lang="en-US" sz="1600" u="none" strike="noStrike" dirty="0">
                          <a:solidFill>
                            <a:schemeClr val="bg1"/>
                          </a:solidFill>
                          <a:effectLst/>
                        </a:rPr>
                        <a:t>U.S. Model</a:t>
                      </a:r>
                      <a:endParaRPr lang="en-US" sz="1600" b="1" i="0" u="none" strike="noStrike" dirty="0">
                        <a:solidFill>
                          <a:schemeClr val="bg1"/>
                        </a:solidFill>
                        <a:effectLst/>
                        <a:latin typeface="Calibri" panose="020F0502020204030204" pitchFamily="34" charset="0"/>
                      </a:endParaRPr>
                    </a:p>
                  </a:txBody>
                  <a:tcPr marL="104569" marR="104569" marT="52284" marB="52284" anchor="b">
                    <a:solidFill>
                      <a:srgbClr val="40506F"/>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600" u="none" strike="noStrike" dirty="0">
                          <a:solidFill>
                            <a:schemeClr val="bg1"/>
                          </a:solidFill>
                          <a:effectLst/>
                        </a:rPr>
                        <a:t>China</a:t>
                      </a:r>
                      <a:endParaRPr lang="en-US" sz="1600" b="1" i="0" u="none" strike="noStrike" dirty="0">
                        <a:solidFill>
                          <a:schemeClr val="bg1"/>
                        </a:solidFill>
                        <a:effectLst/>
                        <a:latin typeface="Calibri" panose="020F0502020204030204" pitchFamily="34" charset="0"/>
                      </a:endParaRPr>
                    </a:p>
                  </a:txBody>
                  <a:tcPr marL="104569" marR="104569" marT="52284" marB="52284" anchor="b">
                    <a:solidFill>
                      <a:srgbClr val="40506F"/>
                    </a:solidFill>
                  </a:tcPr>
                </a:tc>
                <a:tc hMerge="1">
                  <a:txBody>
                    <a:bodyPr/>
                    <a:lstStyle/>
                    <a:p>
                      <a:endParaRPr lang="en-US"/>
                    </a:p>
                  </a:txBody>
                  <a:tcPr/>
                </a:tc>
                <a:extLst>
                  <a:ext uri="{0D108BD9-81ED-4DB2-BD59-A6C34878D82A}">
                    <a16:rowId xmlns:a16="http://schemas.microsoft.com/office/drawing/2014/main" val="4012229879"/>
                  </a:ext>
                </a:extLst>
              </a:tr>
              <a:tr h="313707">
                <a:tc>
                  <a:txBody>
                    <a:bodyPr/>
                    <a:lstStyle/>
                    <a:p>
                      <a:pPr algn="l" fontAlgn="b"/>
                      <a:endParaRPr lang="en-US" sz="1600" b="0" i="0" u="none" strike="noStrike" dirty="0">
                        <a:solidFill>
                          <a:srgbClr val="000000"/>
                        </a:solidFill>
                        <a:effectLst/>
                        <a:latin typeface="Calibri" panose="020F0502020204030204" pitchFamily="34" charset="0"/>
                      </a:endParaRPr>
                    </a:p>
                  </a:txBody>
                  <a:tcPr marL="8714" marR="8714" marT="8714" marB="0" anchor="b"/>
                </a:tc>
                <a:tc gridSpan="2">
                  <a:txBody>
                    <a:bodyPr/>
                    <a:lstStyle/>
                    <a:p>
                      <a:pPr algn="ctr" fontAlgn="b"/>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104569" marR="104569" marT="52284" marB="52284" anchor="b"/>
                </a:tc>
                <a:tc hMerge="1">
                  <a:txBody>
                    <a:bodyPr/>
                    <a:lstStyle/>
                    <a:p>
                      <a:endParaRPr lang="en-US"/>
                    </a:p>
                  </a:txBody>
                  <a:tcPr/>
                </a:tc>
                <a:tc gridSpan="2">
                  <a:txBody>
                    <a:bodyPr/>
                    <a:lstStyle/>
                    <a:p>
                      <a:pPr algn="ctr" fontAlgn="b"/>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104569" marR="104569" marT="52284" marB="52284" anchor="b"/>
                </a:tc>
                <a:tc hMerge="1">
                  <a:txBody>
                    <a:bodyPr/>
                    <a:lstStyle/>
                    <a:p>
                      <a:endParaRPr lang="en-US"/>
                    </a:p>
                  </a:txBody>
                  <a:tcPr/>
                </a:tc>
                <a:tc gridSpan="2">
                  <a:txBody>
                    <a:bodyPr/>
                    <a:lstStyle/>
                    <a:p>
                      <a:pPr algn="ctr" fontAlgn="b"/>
                      <a:r>
                        <a:rPr lang="en-US" sz="1600" u="none" strike="noStrike" dirty="0">
                          <a:effectLst/>
                        </a:rPr>
                        <a:t>All</a:t>
                      </a:r>
                      <a:endParaRPr lang="en-US" sz="1600" b="0" i="0" u="none" strike="noStrike" dirty="0">
                        <a:solidFill>
                          <a:srgbClr val="000000"/>
                        </a:solidFill>
                        <a:effectLst/>
                        <a:latin typeface="Calibri" panose="020F0502020204030204" pitchFamily="34" charset="0"/>
                      </a:endParaRPr>
                    </a:p>
                  </a:txBody>
                  <a:tcPr marL="104569" marR="104569" marT="52284" marB="52284" anchor="b"/>
                </a:tc>
                <a:tc hMerge="1">
                  <a:txBody>
                    <a:bodyPr/>
                    <a:lstStyle/>
                    <a:p>
                      <a:endParaRPr lang="en-US"/>
                    </a:p>
                  </a:txBody>
                  <a:tcPr/>
                </a:tc>
                <a:extLst>
                  <a:ext uri="{0D108BD9-81ED-4DB2-BD59-A6C34878D82A}">
                    <a16:rowId xmlns:a16="http://schemas.microsoft.com/office/drawing/2014/main" val="3558078482"/>
                  </a:ext>
                </a:extLst>
              </a:tr>
              <a:tr h="313707">
                <a:tc>
                  <a:txBody>
                    <a:bodyPr/>
                    <a:lstStyle/>
                    <a:p>
                      <a:pPr algn="l" fontAlgn="b"/>
                      <a:r>
                        <a:rPr lang="en-US" sz="1600" b="1" u="none" strike="noStrike" dirty="0">
                          <a:effectLst/>
                        </a:rPr>
                        <a:t>Accuracy</a:t>
                      </a:r>
                      <a:endParaRPr lang="en-US" sz="1600" b="1" i="0" u="none" strike="noStrike" dirty="0">
                        <a:solidFill>
                          <a:srgbClr val="000000"/>
                        </a:solidFill>
                        <a:effectLst/>
                        <a:latin typeface="Calibri" panose="020F0502020204030204" pitchFamily="34" charset="0"/>
                      </a:endParaRPr>
                    </a:p>
                  </a:txBody>
                  <a:tcPr marL="8714" marR="8714" marT="8714" marB="0" anchor="b"/>
                </a:tc>
                <a:tc>
                  <a:txBody>
                    <a:bodyPr/>
                    <a:lstStyle/>
                    <a:p>
                      <a:pPr algn="ctr" fontAlgn="b"/>
                      <a:r>
                        <a:rPr lang="en-US" sz="1600" b="1" u="none" strike="noStrike" dirty="0">
                          <a:effectLst/>
                        </a:rPr>
                        <a:t>CNN</a:t>
                      </a:r>
                      <a:endParaRPr lang="en-US" sz="1600" b="1" i="0" u="none" strike="noStrike" dirty="0">
                        <a:solidFill>
                          <a:srgbClr val="000000"/>
                        </a:solidFill>
                        <a:effectLst/>
                        <a:latin typeface="Calibri" panose="020F0502020204030204" pitchFamily="34" charset="0"/>
                      </a:endParaRPr>
                    </a:p>
                  </a:txBody>
                  <a:tcPr marL="8714" marR="8714" marT="8714" marB="0" anchor="b"/>
                </a:tc>
                <a:tc>
                  <a:txBody>
                    <a:bodyPr/>
                    <a:lstStyle/>
                    <a:p>
                      <a:pPr algn="ctr" fontAlgn="b"/>
                      <a:r>
                        <a:rPr lang="en-US" sz="1600" b="1" u="none" strike="noStrike" dirty="0">
                          <a:effectLst/>
                        </a:rPr>
                        <a:t>CNN+LSTM</a:t>
                      </a:r>
                      <a:endParaRPr lang="en-US" sz="1600" b="1" i="0" u="none" strike="noStrike" dirty="0">
                        <a:solidFill>
                          <a:srgbClr val="000000"/>
                        </a:solidFill>
                        <a:effectLst/>
                        <a:latin typeface="Calibri" panose="020F0502020204030204" pitchFamily="34" charset="0"/>
                      </a:endParaRPr>
                    </a:p>
                  </a:txBody>
                  <a:tcPr marL="8714" marR="8714" marT="8714" marB="0" anchor="b">
                    <a:solidFill>
                      <a:srgbClr val="40506F">
                        <a:alpha val="20000"/>
                      </a:srgbClr>
                    </a:solidFill>
                  </a:tcPr>
                </a:tc>
                <a:tc>
                  <a:txBody>
                    <a:bodyPr/>
                    <a:lstStyle/>
                    <a:p>
                      <a:pPr algn="ctr" fontAlgn="b"/>
                      <a:r>
                        <a:rPr lang="en-US" sz="1600" b="1" u="none" strike="noStrike" dirty="0">
                          <a:effectLst/>
                        </a:rPr>
                        <a:t>CNN</a:t>
                      </a:r>
                      <a:endParaRPr lang="en-US" sz="1600" b="1" i="0" u="none" strike="noStrike" dirty="0">
                        <a:solidFill>
                          <a:srgbClr val="000000"/>
                        </a:solidFill>
                        <a:effectLst/>
                        <a:latin typeface="Calibri" panose="020F0502020204030204" pitchFamily="34" charset="0"/>
                      </a:endParaRPr>
                    </a:p>
                  </a:txBody>
                  <a:tcPr marL="8714" marR="8714" marT="8714" marB="0" anchor="b"/>
                </a:tc>
                <a:tc>
                  <a:txBody>
                    <a:bodyPr/>
                    <a:lstStyle/>
                    <a:p>
                      <a:pPr algn="ctr" fontAlgn="b"/>
                      <a:r>
                        <a:rPr lang="en-US" sz="1600" b="1" u="none" strike="noStrike" dirty="0">
                          <a:effectLst/>
                        </a:rPr>
                        <a:t>CNN+LSTM</a:t>
                      </a:r>
                      <a:endParaRPr lang="en-US" sz="1600" b="1" i="0" u="none" strike="noStrike" dirty="0">
                        <a:solidFill>
                          <a:srgbClr val="000000"/>
                        </a:solidFill>
                        <a:effectLst/>
                        <a:latin typeface="Calibri" panose="020F0502020204030204" pitchFamily="34" charset="0"/>
                      </a:endParaRPr>
                    </a:p>
                  </a:txBody>
                  <a:tcPr marL="8714" marR="8714" marT="8714" marB="0" anchor="b">
                    <a:solidFill>
                      <a:srgbClr val="40506F">
                        <a:alpha val="20000"/>
                      </a:srgbClr>
                    </a:solidFill>
                  </a:tcPr>
                </a:tc>
                <a:tc>
                  <a:txBody>
                    <a:bodyPr/>
                    <a:lstStyle/>
                    <a:p>
                      <a:pPr algn="ctr" fontAlgn="b"/>
                      <a:r>
                        <a:rPr lang="en-US" sz="1600" b="1" u="none" strike="noStrike" dirty="0">
                          <a:effectLst/>
                        </a:rPr>
                        <a:t>CNN</a:t>
                      </a:r>
                      <a:endParaRPr lang="en-US" sz="1600" b="1" i="0" u="none" strike="noStrike" dirty="0">
                        <a:solidFill>
                          <a:srgbClr val="000000"/>
                        </a:solidFill>
                        <a:effectLst/>
                        <a:latin typeface="Calibri" panose="020F0502020204030204" pitchFamily="34" charset="0"/>
                      </a:endParaRPr>
                    </a:p>
                  </a:txBody>
                  <a:tcPr marL="8714" marR="8714" marT="8714" marB="0" anchor="b"/>
                </a:tc>
                <a:tc>
                  <a:txBody>
                    <a:bodyPr/>
                    <a:lstStyle/>
                    <a:p>
                      <a:pPr algn="ctr" fontAlgn="b"/>
                      <a:r>
                        <a:rPr lang="en-US" sz="1600" b="1" u="none" strike="noStrike" dirty="0">
                          <a:effectLst/>
                        </a:rPr>
                        <a:t>CNN+LSTM</a:t>
                      </a:r>
                      <a:endParaRPr lang="en-US" sz="1600" b="1" i="0" u="none" strike="noStrike" dirty="0">
                        <a:solidFill>
                          <a:srgbClr val="000000"/>
                        </a:solidFill>
                        <a:effectLst/>
                        <a:latin typeface="Calibri" panose="020F0502020204030204" pitchFamily="34" charset="0"/>
                      </a:endParaRPr>
                    </a:p>
                  </a:txBody>
                  <a:tcPr marL="8714" marR="8714" marT="8714" marB="0" anchor="b">
                    <a:solidFill>
                      <a:srgbClr val="40506F">
                        <a:alpha val="20000"/>
                      </a:srgbClr>
                    </a:solidFill>
                  </a:tcPr>
                </a:tc>
                <a:extLst>
                  <a:ext uri="{0D108BD9-81ED-4DB2-BD59-A6C34878D82A}">
                    <a16:rowId xmlns:a16="http://schemas.microsoft.com/office/drawing/2014/main" val="3834487590"/>
                  </a:ext>
                </a:extLst>
              </a:tr>
              <a:tr h="313707">
                <a:tc>
                  <a:txBody>
                    <a:bodyPr/>
                    <a:lstStyle/>
                    <a:p>
                      <a:pPr algn="l" fontAlgn="b"/>
                      <a:r>
                        <a:rPr lang="en-US" sz="1600" b="1" u="none" strike="noStrike" dirty="0">
                          <a:effectLst/>
                        </a:rPr>
                        <a:t>Training</a:t>
                      </a:r>
                      <a:endParaRPr lang="en-US" sz="1600" b="1" i="0" u="none" strike="noStrike" dirty="0">
                        <a:solidFill>
                          <a:srgbClr val="000000"/>
                        </a:solidFill>
                        <a:effectLst/>
                        <a:latin typeface="Calibri" panose="020F0502020204030204" pitchFamily="34" charset="0"/>
                      </a:endParaRPr>
                    </a:p>
                  </a:txBody>
                  <a:tcPr marL="8714" marR="8714" marT="8714" marB="0" anchor="b"/>
                </a:tc>
                <a:tc>
                  <a:txBody>
                    <a:bodyPr/>
                    <a:lstStyle/>
                    <a:p>
                      <a:pPr algn="r" fontAlgn="b"/>
                      <a:r>
                        <a:rPr lang="en-US" sz="1600" u="none" strike="noStrike">
                          <a:effectLst/>
                        </a:rPr>
                        <a:t>54%</a:t>
                      </a:r>
                      <a:endParaRPr lang="en-US" sz="1600" b="0" i="0" u="none" strike="noStrike">
                        <a:solidFill>
                          <a:srgbClr val="000000"/>
                        </a:solidFill>
                        <a:effectLst/>
                        <a:latin typeface="Calibri" panose="020F0502020204030204" pitchFamily="34" charset="0"/>
                      </a:endParaRPr>
                    </a:p>
                  </a:txBody>
                  <a:tcPr marL="8714" marR="8714" marT="8714" marB="0" anchor="b"/>
                </a:tc>
                <a:tc>
                  <a:txBody>
                    <a:bodyPr/>
                    <a:lstStyle/>
                    <a:p>
                      <a:pPr algn="r" fontAlgn="b"/>
                      <a:r>
                        <a:rPr lang="en-US" sz="1600" u="none" strike="noStrike" dirty="0">
                          <a:effectLst/>
                        </a:rPr>
                        <a:t>99%</a:t>
                      </a:r>
                      <a:endParaRPr lang="en-US" sz="1600" b="0" i="0" u="none" strike="noStrike" dirty="0">
                        <a:solidFill>
                          <a:srgbClr val="000000"/>
                        </a:solidFill>
                        <a:effectLst/>
                        <a:latin typeface="Calibri" panose="020F0502020204030204" pitchFamily="34" charset="0"/>
                      </a:endParaRPr>
                    </a:p>
                  </a:txBody>
                  <a:tcPr marL="8714" marR="8714" marT="8714" marB="0" anchor="b">
                    <a:solidFill>
                      <a:srgbClr val="40506F">
                        <a:alpha val="20000"/>
                      </a:srgbClr>
                    </a:solidFill>
                  </a:tcPr>
                </a:tc>
                <a:tc>
                  <a:txBody>
                    <a:bodyPr/>
                    <a:lstStyle/>
                    <a:p>
                      <a:pPr algn="r" fontAlgn="b"/>
                      <a:r>
                        <a:rPr lang="en-US" sz="1600" b="0" i="0" u="none" strike="noStrike" dirty="0">
                          <a:solidFill>
                            <a:srgbClr val="000000"/>
                          </a:solidFill>
                          <a:effectLst/>
                          <a:latin typeface="Calibri" panose="020F0502020204030204" pitchFamily="34" charset="0"/>
                        </a:rPr>
                        <a:t>33%</a:t>
                      </a:r>
                    </a:p>
                  </a:txBody>
                  <a:tcPr marL="7620" marR="7620" marT="7620" marB="0" anchor="b"/>
                </a:tc>
                <a:tc>
                  <a:txBody>
                    <a:bodyPr/>
                    <a:lstStyle/>
                    <a:p>
                      <a:pPr algn="r" fontAlgn="b"/>
                      <a:r>
                        <a:rPr lang="en-US" sz="1600" b="0" i="0" u="none" strike="noStrike">
                          <a:solidFill>
                            <a:srgbClr val="000000"/>
                          </a:solidFill>
                          <a:effectLst/>
                          <a:latin typeface="Calibri" panose="020F0502020204030204" pitchFamily="34" charset="0"/>
                        </a:rPr>
                        <a:t>62%</a:t>
                      </a:r>
                    </a:p>
                  </a:txBody>
                  <a:tcPr marL="7620" marR="7620" marT="7620" marB="0" anchor="b">
                    <a:solidFill>
                      <a:srgbClr val="40506F">
                        <a:alpha val="20000"/>
                      </a:srgbClr>
                    </a:solidFill>
                  </a:tcPr>
                </a:tc>
                <a:tc>
                  <a:txBody>
                    <a:bodyPr/>
                    <a:lstStyle/>
                    <a:p>
                      <a:pPr algn="r" fontAlgn="b"/>
                      <a:r>
                        <a:rPr lang="en-US" sz="1600" u="none" strike="noStrike">
                          <a:effectLst/>
                        </a:rPr>
                        <a:t>89%</a:t>
                      </a:r>
                      <a:endParaRPr lang="en-US" sz="1600" b="0" i="0" u="none" strike="noStrike">
                        <a:solidFill>
                          <a:srgbClr val="000000"/>
                        </a:solidFill>
                        <a:effectLst/>
                        <a:latin typeface="Calibri" panose="020F0502020204030204" pitchFamily="34" charset="0"/>
                      </a:endParaRPr>
                    </a:p>
                  </a:txBody>
                  <a:tcPr marL="8714" marR="8714" marT="8714" marB="0" anchor="b"/>
                </a:tc>
                <a:tc>
                  <a:txBody>
                    <a:bodyPr/>
                    <a:lstStyle/>
                    <a:p>
                      <a:pPr algn="r" fontAlgn="b"/>
                      <a:r>
                        <a:rPr lang="en-US" sz="1600" u="none" strike="noStrike" dirty="0">
                          <a:effectLst/>
                        </a:rPr>
                        <a:t>99%</a:t>
                      </a:r>
                      <a:endParaRPr lang="en-US" sz="1600" b="0" i="0" u="none" strike="noStrike" dirty="0">
                        <a:solidFill>
                          <a:srgbClr val="000000"/>
                        </a:solidFill>
                        <a:effectLst/>
                        <a:latin typeface="Calibri" panose="020F0502020204030204" pitchFamily="34" charset="0"/>
                      </a:endParaRPr>
                    </a:p>
                  </a:txBody>
                  <a:tcPr marL="8714" marR="8714" marT="8714" marB="0" anchor="b">
                    <a:solidFill>
                      <a:srgbClr val="40506F">
                        <a:alpha val="20000"/>
                      </a:srgbClr>
                    </a:solidFill>
                  </a:tcPr>
                </a:tc>
                <a:extLst>
                  <a:ext uri="{0D108BD9-81ED-4DB2-BD59-A6C34878D82A}">
                    <a16:rowId xmlns:a16="http://schemas.microsoft.com/office/drawing/2014/main" val="2802462866"/>
                  </a:ext>
                </a:extLst>
              </a:tr>
              <a:tr h="313707">
                <a:tc>
                  <a:txBody>
                    <a:bodyPr/>
                    <a:lstStyle/>
                    <a:p>
                      <a:pPr algn="l" fontAlgn="b"/>
                      <a:r>
                        <a:rPr lang="en-US" sz="1600" b="1" u="none" strike="noStrike" dirty="0">
                          <a:effectLst/>
                        </a:rPr>
                        <a:t>Validation</a:t>
                      </a:r>
                      <a:endParaRPr lang="en-US" sz="1600" b="1" i="0" u="none" strike="noStrike" dirty="0">
                        <a:solidFill>
                          <a:srgbClr val="000000"/>
                        </a:solidFill>
                        <a:effectLst/>
                        <a:latin typeface="Calibri" panose="020F0502020204030204" pitchFamily="34" charset="0"/>
                      </a:endParaRPr>
                    </a:p>
                  </a:txBody>
                  <a:tcPr marL="8714" marR="8714" marT="8714" marB="0" anchor="b"/>
                </a:tc>
                <a:tc>
                  <a:txBody>
                    <a:bodyPr/>
                    <a:lstStyle/>
                    <a:p>
                      <a:pPr algn="r" fontAlgn="b"/>
                      <a:r>
                        <a:rPr lang="en-US" sz="1600" u="none" strike="noStrike">
                          <a:effectLst/>
                        </a:rPr>
                        <a:t>41%</a:t>
                      </a:r>
                      <a:endParaRPr lang="en-US" sz="1600" b="0" i="0" u="none" strike="noStrike">
                        <a:solidFill>
                          <a:srgbClr val="000000"/>
                        </a:solidFill>
                        <a:effectLst/>
                        <a:latin typeface="Calibri" panose="020F0502020204030204" pitchFamily="34" charset="0"/>
                      </a:endParaRPr>
                    </a:p>
                  </a:txBody>
                  <a:tcPr marL="8714" marR="8714" marT="8714" marB="0" anchor="b"/>
                </a:tc>
                <a:tc>
                  <a:txBody>
                    <a:bodyPr/>
                    <a:lstStyle/>
                    <a:p>
                      <a:pPr algn="r" fontAlgn="b"/>
                      <a:r>
                        <a:rPr lang="en-US" sz="1600" u="none" strike="noStrike" dirty="0">
                          <a:effectLst/>
                        </a:rPr>
                        <a:t>33%</a:t>
                      </a:r>
                      <a:endParaRPr lang="en-US" sz="1600" b="0" i="0" u="none" strike="noStrike" dirty="0">
                        <a:solidFill>
                          <a:srgbClr val="000000"/>
                        </a:solidFill>
                        <a:effectLst/>
                        <a:latin typeface="Calibri" panose="020F0502020204030204" pitchFamily="34" charset="0"/>
                      </a:endParaRPr>
                    </a:p>
                  </a:txBody>
                  <a:tcPr marL="8714" marR="8714" marT="8714" marB="0" anchor="b">
                    <a:solidFill>
                      <a:srgbClr val="40506F">
                        <a:alpha val="20000"/>
                      </a:srgbClr>
                    </a:solidFill>
                  </a:tcPr>
                </a:tc>
                <a:tc>
                  <a:txBody>
                    <a:bodyPr/>
                    <a:lstStyle/>
                    <a:p>
                      <a:pPr algn="r" fontAlgn="b"/>
                      <a:r>
                        <a:rPr lang="en-US" sz="1600" b="0" i="0" u="none" strike="noStrike" dirty="0">
                          <a:solidFill>
                            <a:srgbClr val="000000"/>
                          </a:solidFill>
                          <a:effectLst/>
                          <a:latin typeface="Calibri" panose="020F0502020204030204" pitchFamily="34" charset="0"/>
                        </a:rPr>
                        <a:t>47%</a:t>
                      </a:r>
                    </a:p>
                  </a:txBody>
                  <a:tcPr marL="7620" marR="7620" marT="7620" marB="0" anchor="b"/>
                </a:tc>
                <a:tc>
                  <a:txBody>
                    <a:bodyPr/>
                    <a:lstStyle/>
                    <a:p>
                      <a:pPr algn="r" fontAlgn="b"/>
                      <a:r>
                        <a:rPr lang="en-US" sz="1600" b="0" i="0" u="none" strike="noStrike" dirty="0">
                          <a:solidFill>
                            <a:srgbClr val="000000"/>
                          </a:solidFill>
                          <a:effectLst/>
                          <a:latin typeface="Calibri" panose="020F0502020204030204" pitchFamily="34" charset="0"/>
                        </a:rPr>
                        <a:t>54%</a:t>
                      </a:r>
                    </a:p>
                  </a:txBody>
                  <a:tcPr marL="7620" marR="7620" marT="7620" marB="0" anchor="b">
                    <a:solidFill>
                      <a:srgbClr val="40506F">
                        <a:alpha val="20000"/>
                      </a:srgbClr>
                    </a:solidFill>
                  </a:tcPr>
                </a:tc>
                <a:tc>
                  <a:txBody>
                    <a:bodyPr/>
                    <a:lstStyle/>
                    <a:p>
                      <a:pPr algn="r" fontAlgn="b"/>
                      <a:r>
                        <a:rPr lang="en-US" sz="1600" u="none" strike="noStrike" dirty="0">
                          <a:effectLst/>
                        </a:rPr>
                        <a:t>17%</a:t>
                      </a:r>
                      <a:endParaRPr lang="en-US" sz="1600" b="0" i="0" u="none" strike="noStrike" dirty="0">
                        <a:solidFill>
                          <a:srgbClr val="000000"/>
                        </a:solidFill>
                        <a:effectLst/>
                        <a:latin typeface="Calibri" panose="020F0502020204030204" pitchFamily="34" charset="0"/>
                      </a:endParaRPr>
                    </a:p>
                  </a:txBody>
                  <a:tcPr marL="8714" marR="8714" marT="8714" marB="0" anchor="b"/>
                </a:tc>
                <a:tc>
                  <a:txBody>
                    <a:bodyPr/>
                    <a:lstStyle/>
                    <a:p>
                      <a:pPr algn="r" fontAlgn="b"/>
                      <a:r>
                        <a:rPr lang="en-US" sz="1600" u="none" strike="noStrike" dirty="0">
                          <a:effectLst/>
                        </a:rPr>
                        <a:t>11%</a:t>
                      </a:r>
                      <a:endParaRPr lang="en-US" sz="1600" b="0" i="0" u="none" strike="noStrike" dirty="0">
                        <a:solidFill>
                          <a:srgbClr val="000000"/>
                        </a:solidFill>
                        <a:effectLst/>
                        <a:latin typeface="Calibri" panose="020F0502020204030204" pitchFamily="34" charset="0"/>
                      </a:endParaRPr>
                    </a:p>
                  </a:txBody>
                  <a:tcPr marL="8714" marR="8714" marT="8714" marB="0" anchor="b">
                    <a:solidFill>
                      <a:srgbClr val="40506F">
                        <a:alpha val="20000"/>
                      </a:srgbClr>
                    </a:solidFill>
                  </a:tcPr>
                </a:tc>
                <a:extLst>
                  <a:ext uri="{0D108BD9-81ED-4DB2-BD59-A6C34878D82A}">
                    <a16:rowId xmlns:a16="http://schemas.microsoft.com/office/drawing/2014/main" val="964825224"/>
                  </a:ext>
                </a:extLst>
              </a:tr>
              <a:tr h="313707">
                <a:tc>
                  <a:txBody>
                    <a:bodyPr/>
                    <a:lstStyle/>
                    <a:p>
                      <a:pPr algn="l" fontAlgn="b"/>
                      <a:r>
                        <a:rPr lang="en-US" sz="1600" b="1" u="none" strike="noStrike" dirty="0">
                          <a:effectLst/>
                        </a:rPr>
                        <a:t>Cross Test</a:t>
                      </a:r>
                      <a:endParaRPr lang="en-US" sz="1600" b="1" i="0" u="none" strike="noStrike" dirty="0">
                        <a:solidFill>
                          <a:srgbClr val="000000"/>
                        </a:solidFill>
                        <a:effectLst/>
                        <a:latin typeface="Calibri" panose="020F0502020204030204" pitchFamily="34" charset="0"/>
                      </a:endParaRPr>
                    </a:p>
                  </a:txBody>
                  <a:tcPr marL="8714" marR="8714" marT="8714" marB="0" anchor="b"/>
                </a:tc>
                <a:tc>
                  <a:txBody>
                    <a:bodyPr/>
                    <a:lstStyle/>
                    <a:p>
                      <a:pPr algn="r" fontAlgn="b"/>
                      <a:r>
                        <a:rPr lang="en-US" sz="1600" u="none" strike="noStrike">
                          <a:effectLst/>
                        </a:rPr>
                        <a:t>38%</a:t>
                      </a:r>
                      <a:endParaRPr lang="en-US" sz="1600" b="0" i="0" u="none" strike="noStrike">
                        <a:solidFill>
                          <a:srgbClr val="000000"/>
                        </a:solidFill>
                        <a:effectLst/>
                        <a:latin typeface="Calibri" panose="020F0502020204030204" pitchFamily="34" charset="0"/>
                      </a:endParaRPr>
                    </a:p>
                  </a:txBody>
                  <a:tcPr marL="8714" marR="8714" marT="8714" marB="0" anchor="b"/>
                </a:tc>
                <a:tc>
                  <a:txBody>
                    <a:bodyPr/>
                    <a:lstStyle/>
                    <a:p>
                      <a:pPr algn="r" fontAlgn="b"/>
                      <a:r>
                        <a:rPr lang="en-US" sz="1600" u="none" strike="noStrike" dirty="0">
                          <a:effectLst/>
                        </a:rPr>
                        <a:t>31%</a:t>
                      </a:r>
                      <a:endParaRPr lang="en-US" sz="1600" b="0" i="0" u="none" strike="noStrike" dirty="0">
                        <a:solidFill>
                          <a:srgbClr val="000000"/>
                        </a:solidFill>
                        <a:effectLst/>
                        <a:latin typeface="Calibri" panose="020F0502020204030204" pitchFamily="34" charset="0"/>
                      </a:endParaRPr>
                    </a:p>
                  </a:txBody>
                  <a:tcPr marL="8714" marR="8714" marT="8714" marB="0" anchor="b">
                    <a:solidFill>
                      <a:srgbClr val="40506F">
                        <a:alpha val="20000"/>
                      </a:srgbClr>
                    </a:solidFill>
                  </a:tcPr>
                </a:tc>
                <a:tc>
                  <a:txBody>
                    <a:bodyPr/>
                    <a:lstStyle/>
                    <a:p>
                      <a:pPr algn="r" fontAlgn="b"/>
                      <a:r>
                        <a:rPr lang="en-US" sz="1600" b="0" i="0" u="none" strike="noStrike">
                          <a:solidFill>
                            <a:srgbClr val="000000"/>
                          </a:solidFill>
                          <a:effectLst/>
                          <a:latin typeface="Calibri" panose="020F0502020204030204" pitchFamily="34" charset="0"/>
                        </a:rPr>
                        <a:t>43%</a:t>
                      </a:r>
                    </a:p>
                  </a:txBody>
                  <a:tcPr marL="7620" marR="7620" marT="7620" marB="0" anchor="b"/>
                </a:tc>
                <a:tc>
                  <a:txBody>
                    <a:bodyPr/>
                    <a:lstStyle/>
                    <a:p>
                      <a:pPr algn="r" fontAlgn="b"/>
                      <a:r>
                        <a:rPr lang="en-US" sz="1600" b="0" i="0" u="none" strike="noStrike">
                          <a:solidFill>
                            <a:srgbClr val="000000"/>
                          </a:solidFill>
                          <a:effectLst/>
                          <a:latin typeface="Calibri" panose="020F0502020204030204" pitchFamily="34" charset="0"/>
                        </a:rPr>
                        <a:t>49%</a:t>
                      </a:r>
                    </a:p>
                  </a:txBody>
                  <a:tcPr marL="7620" marR="7620" marT="7620" marB="0" anchor="b">
                    <a:solidFill>
                      <a:srgbClr val="40506F">
                        <a:alpha val="20000"/>
                      </a:srgbClr>
                    </a:solidFill>
                  </a:tcPr>
                </a:tc>
                <a:tc>
                  <a:txBody>
                    <a:bodyPr/>
                    <a:lstStyle/>
                    <a:p>
                      <a:pPr algn="r" fontAlgn="b"/>
                      <a:r>
                        <a:rPr lang="en-US" sz="1600" u="none" strike="noStrike" dirty="0">
                          <a:effectLst/>
                        </a:rPr>
                        <a:t>14%</a:t>
                      </a:r>
                      <a:endParaRPr lang="en-US" sz="1600" b="0" i="0" u="none" strike="noStrike" dirty="0">
                        <a:solidFill>
                          <a:srgbClr val="000000"/>
                        </a:solidFill>
                        <a:effectLst/>
                        <a:latin typeface="Calibri" panose="020F0502020204030204" pitchFamily="34" charset="0"/>
                      </a:endParaRPr>
                    </a:p>
                  </a:txBody>
                  <a:tcPr marL="8714" marR="8714" marT="8714" marB="0" anchor="b"/>
                </a:tc>
                <a:tc>
                  <a:txBody>
                    <a:bodyPr/>
                    <a:lstStyle/>
                    <a:p>
                      <a:pPr algn="r" fontAlgn="b"/>
                      <a:r>
                        <a:rPr lang="en-US" sz="1600" u="none" strike="noStrike" dirty="0">
                          <a:effectLst/>
                        </a:rPr>
                        <a:t>12%</a:t>
                      </a:r>
                      <a:endParaRPr lang="en-US" sz="1600" b="0" i="0" u="none" strike="noStrike" dirty="0">
                        <a:solidFill>
                          <a:srgbClr val="000000"/>
                        </a:solidFill>
                        <a:effectLst/>
                        <a:latin typeface="Calibri" panose="020F0502020204030204" pitchFamily="34" charset="0"/>
                      </a:endParaRPr>
                    </a:p>
                  </a:txBody>
                  <a:tcPr marL="8714" marR="8714" marT="8714" marB="0" anchor="b">
                    <a:solidFill>
                      <a:srgbClr val="40506F">
                        <a:alpha val="20000"/>
                      </a:srgbClr>
                    </a:solidFill>
                  </a:tcPr>
                </a:tc>
                <a:extLst>
                  <a:ext uri="{0D108BD9-81ED-4DB2-BD59-A6C34878D82A}">
                    <a16:rowId xmlns:a16="http://schemas.microsoft.com/office/drawing/2014/main" val="2686158853"/>
                  </a:ext>
                </a:extLst>
              </a:tr>
            </a:tbl>
          </a:graphicData>
        </a:graphic>
      </p:graphicFrame>
    </p:spTree>
    <p:extLst>
      <p:ext uri="{BB962C8B-B14F-4D97-AF65-F5344CB8AC3E}">
        <p14:creationId xmlns:p14="http://schemas.microsoft.com/office/powerpoint/2010/main" val="29549813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864</TotalTime>
  <Words>1049</Words>
  <Application>Microsoft Office PowerPoint</Application>
  <PresentationFormat>Custom</PresentationFormat>
  <Paragraphs>107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Doodle Image Recognition Using CNN+LSTM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LSTM-based Conon O’Brien Twitter Bot</dc:title>
  <dc:creator>Fengdi Li</dc:creator>
  <cp:lastModifiedBy>Fengdi Li</cp:lastModifiedBy>
  <cp:revision>75</cp:revision>
  <dcterms:created xsi:type="dcterms:W3CDTF">2018-12-02T22:53:24Z</dcterms:created>
  <dcterms:modified xsi:type="dcterms:W3CDTF">2018-12-15T03:28:09Z</dcterms:modified>
</cp:coreProperties>
</file>